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1" r:id="rId5"/>
    <p:sldMasterId id="214748367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Lst>
  <p:sldSz cy="6858000" cx="9144000"/>
  <p:notesSz cx="6858000" cy="9144000"/>
  <p:embeddedFontLst>
    <p:embeddedFont>
      <p:font typeface="Noto Sans Symbols"/>
      <p:regular r:id="rId61"/>
      <p:bold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3" roundtripDataSignature="AMtx7mgWMgo9quF+QiuLrghe9Kr2MaKma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1D48352-2601-466E-9C82-99945F61CD58}">
  <a:tblStyle styleId="{41D48352-2601-466E-9C82-99945F61CD58}"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NotoSansSymbols-bold.fntdata"/><Relationship Id="rId61" Type="http://schemas.openxmlformats.org/officeDocument/2006/relationships/font" Target="fonts/NotoSansSymbols-regular.fntdata"/><Relationship Id="rId20" Type="http://schemas.openxmlformats.org/officeDocument/2006/relationships/slide" Target="slides/slide13.xml"/><Relationship Id="rId63" Type="http://customschemas.google.com/relationships/presentationmetadata" Target="meta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5" name="Google Shape;5;n"/>
          <p:cNvSpPr txBox="1"/>
          <p:nvPr>
            <p:ph idx="3" type="hdr"/>
          </p:nvPr>
        </p:nvSpPr>
        <p:spPr>
          <a:xfrm>
            <a:off x="0" y="0"/>
            <a:ext cx="3280680" cy="53424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 name="Google Shape;6;n"/>
          <p:cNvSpPr txBox="1"/>
          <p:nvPr>
            <p:ph idx="10" type="dt"/>
          </p:nvPr>
        </p:nvSpPr>
        <p:spPr>
          <a:xfrm>
            <a:off x="4278960" y="0"/>
            <a:ext cx="3280680" cy="534240"/>
          </a:xfrm>
          <a:prstGeom prst="rect">
            <a:avLst/>
          </a:prstGeom>
          <a:noFill/>
          <a:ln>
            <a:noFill/>
          </a:ln>
        </p:spPr>
        <p:txBody>
          <a:bodyPr anchorCtr="0" anchor="t" bIns="0" lIns="0" spcFirstLastPara="1" rIns="0" wrap="square" tIns="0">
            <a:noAutofit/>
          </a:bodyPr>
          <a:lstStyle>
            <a:lvl1pPr lvl="0" marR="0" rtl="0" algn="r">
              <a:spcBef>
                <a:spcPts val="0"/>
              </a:spcBef>
              <a:spcAft>
                <a:spcPts val="0"/>
              </a:spcAft>
              <a:buClr>
                <a:schemeClr val="dk1"/>
              </a:buClr>
              <a:buSzPts val="1400"/>
              <a:buFont typeface="Times New Roman"/>
              <a:buNone/>
              <a:defRPr b="0" i="0" sz="14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10157400"/>
            <a:ext cx="3280680" cy="534240"/>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Clr>
                <a:schemeClr val="dk1"/>
              </a:buClr>
              <a:buSzPts val="1400"/>
              <a:buFont typeface="Times New Roman"/>
              <a:buNone/>
              <a:defRPr b="0" i="0" sz="14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4278960" y="10157400"/>
            <a:ext cx="3280680" cy="53424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Clr>
                <a:schemeClr val="dk1"/>
              </a:buClr>
              <a:buSzPts val="1400"/>
              <a:buFont typeface="Times New Roman"/>
              <a:buNone/>
            </a:pPr>
            <a:fld id="{00000000-1234-1234-1234-123412341234}" type="slidenum">
              <a:rPr b="0" i="0" lang="es-E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5" name="Google Shape;295;p1: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216000" rtl="0" algn="l">
              <a:lnSpc>
                <a:spcPct val="100000"/>
              </a:lnSpc>
              <a:spcBef>
                <a:spcPts val="0"/>
              </a:spcBef>
              <a:spcAft>
                <a:spcPts val="0"/>
              </a:spcAft>
              <a:buClr>
                <a:schemeClr val="dk1"/>
              </a:buClr>
              <a:buSzPts val="2000"/>
              <a:buFont typeface="Arial"/>
              <a:buNone/>
            </a:pPr>
            <a:r>
              <a:rPr b="0" lang="es-ES" sz="2000" strike="noStrike">
                <a:latin typeface="Arial"/>
                <a:ea typeface="Arial"/>
                <a:cs typeface="Arial"/>
                <a:sym typeface="Arial"/>
              </a:rPr>
              <a:t>Buenos días a todos. Hoy os vamos a explicar el pipeline de viralrecon que hemos desarrollado en la unidad.</a:t>
            </a:r>
            <a:endParaRPr/>
          </a:p>
        </p:txBody>
      </p:sp>
      <p:sp>
        <p:nvSpPr>
          <p:cNvPr id="296" name="Google Shape;296;p1:notes"/>
          <p:cNvSpPr txBox="1"/>
          <p:nvPr>
            <p:ph idx="12" type="sldNum"/>
          </p:nvPr>
        </p:nvSpPr>
        <p:spPr>
          <a:xfrm>
            <a:off x="3884760" y="8685360"/>
            <a:ext cx="2971440" cy="45828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chemeClr val="dk1"/>
              </a:buClr>
              <a:buSzPts val="1200"/>
              <a:buFont typeface="Times New Roman"/>
              <a:buNone/>
            </a:pPr>
            <a:fld id="{00000000-1234-1234-1234-123412341234}" type="slidenum">
              <a:rPr b="0" i="0" lang="es-E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10:notes"/>
          <p:cNvSpPr/>
          <p:nvPr>
            <p:ph idx="2" type="sldImg"/>
          </p:nvPr>
        </p:nvSpPr>
        <p:spPr>
          <a:xfrm>
            <a:off x="1371600" y="1143000"/>
            <a:ext cx="41144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6" name="Google Shape;566;p10: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000"/>
              <a:buFont typeface="Arial"/>
              <a:buNone/>
            </a:pPr>
            <a:r>
              <a:rPr b="0" lang="es-ES" sz="2000" strike="noStrike">
                <a:latin typeface="Arial"/>
                <a:ea typeface="Arial"/>
                <a:cs typeface="Arial"/>
                <a:sym typeface="Arial"/>
              </a:rPr>
              <a:t>Ahora os voy a explicar lo que es Nextflow, porque viralrecon está escrito en nextflow. </a:t>
            </a:r>
            <a:endParaRPr/>
          </a:p>
        </p:txBody>
      </p:sp>
      <p:sp>
        <p:nvSpPr>
          <p:cNvPr id="567" name="Google Shape;567;p10:notes"/>
          <p:cNvSpPr txBox="1"/>
          <p:nvPr>
            <p:ph idx="12" type="sldNum"/>
          </p:nvPr>
        </p:nvSpPr>
        <p:spPr>
          <a:xfrm>
            <a:off x="3884760" y="8685360"/>
            <a:ext cx="2971440" cy="45828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lang="es-ES" sz="1200" strike="noStrike">
                <a:solidFill>
                  <a:srgbClr val="000000"/>
                </a:solidFill>
                <a:latin typeface="Arial"/>
                <a:ea typeface="Arial"/>
                <a:cs typeface="Arial"/>
                <a:sym typeface="Arial"/>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9" name="Google Shape;579;p11: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216000" rtl="0" algn="l">
              <a:lnSpc>
                <a:spcPct val="100000"/>
              </a:lnSpc>
              <a:spcBef>
                <a:spcPts val="0"/>
              </a:spcBef>
              <a:spcAft>
                <a:spcPts val="0"/>
              </a:spcAft>
              <a:buClr>
                <a:schemeClr val="dk1"/>
              </a:buClr>
              <a:buSzPts val="2000"/>
              <a:buFont typeface="Arial"/>
              <a:buNone/>
            </a:pPr>
            <a:r>
              <a:rPr b="0" lang="es-ES" sz="2000" strike="noStrike">
                <a:latin typeface="Arial"/>
                <a:ea typeface="Arial"/>
                <a:cs typeface="Arial"/>
                <a:sym typeface="Arial"/>
              </a:rPr>
              <a:t>Los investigadores, tradicionalmente se han centrado en el estudio de un numero reducido de muestras, de forma que podían permitirse analizarlas con cualquier cosa que tuvieran a mano, como ordenadores windows, ordenadores mac o linux, servidores web como puede ser Galaxy o HPCs. Cada uno de estos recursos tiene sus ventajas y desventajas a la hora de analizar los datos.</a:t>
            </a:r>
            <a:endParaRPr/>
          </a:p>
        </p:txBody>
      </p:sp>
      <p:sp>
        <p:nvSpPr>
          <p:cNvPr id="580" name="Google Shape;580;p11:notes"/>
          <p:cNvSpPr txBox="1"/>
          <p:nvPr>
            <p:ph idx="12" type="sldNum"/>
          </p:nvPr>
        </p:nvSpPr>
        <p:spPr>
          <a:xfrm>
            <a:off x="3884760" y="8685360"/>
            <a:ext cx="2971440" cy="45828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chemeClr val="dk1"/>
              </a:buClr>
              <a:buSzPts val="1200"/>
              <a:buFont typeface="Times New Roman"/>
              <a:buNone/>
            </a:pPr>
            <a:fld id="{00000000-1234-1234-1234-123412341234}" type="slidenum">
              <a:rPr b="0" lang="es-ES" sz="1200" strike="noStrike">
                <a:solidFill>
                  <a:schemeClr val="dk1"/>
                </a:solidFill>
                <a:latin typeface="Times New Roman"/>
                <a:ea typeface="Times New Roman"/>
                <a:cs typeface="Times New Roman"/>
                <a:sym typeface="Times New Roman"/>
              </a:rPr>
              <a:t>‹#›</a:t>
            </a:fld>
            <a:endParaRPr b="0" sz="1200"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9" name="Google Shape;589;p12: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216000" rtl="0" algn="l">
              <a:lnSpc>
                <a:spcPct val="100000"/>
              </a:lnSpc>
              <a:spcBef>
                <a:spcPts val="0"/>
              </a:spcBef>
              <a:spcAft>
                <a:spcPts val="0"/>
              </a:spcAft>
              <a:buClr>
                <a:schemeClr val="dk1"/>
              </a:buClr>
              <a:buSzPts val="2000"/>
              <a:buFont typeface="Arial"/>
              <a:buNone/>
            </a:pPr>
            <a:r>
              <a:rPr b="0" lang="es-ES" sz="2000" strike="noStrike">
                <a:latin typeface="Arial"/>
                <a:ea typeface="Arial"/>
                <a:cs typeface="Arial"/>
                <a:sym typeface="Arial"/>
              </a:rPr>
              <a:t>Los ordenadores windows tienen la ventaja de que tienen una interfaz gráfica lo que es especialmente util para usuarios que no saben programar, los programas son especialmente fáciles de instalar y además los datos que manejan los investigadores permanecen privados ya que no salen del ordenador personal.</a:t>
            </a:r>
            <a:endParaRPr/>
          </a:p>
          <a:p>
            <a:pPr indent="0" lvl="0" marL="216000" rtl="0" algn="l">
              <a:lnSpc>
                <a:spcPct val="100000"/>
              </a:lnSpc>
              <a:spcBef>
                <a:spcPts val="0"/>
              </a:spcBef>
              <a:spcAft>
                <a:spcPts val="0"/>
              </a:spcAft>
              <a:buClr>
                <a:schemeClr val="dk1"/>
              </a:buClr>
              <a:buSzPts val="2000"/>
              <a:buFont typeface="Arial"/>
              <a:buNone/>
            </a:pPr>
            <a:r>
              <a:t/>
            </a:r>
            <a:endParaRPr b="0" sz="2000" strike="noStrike">
              <a:latin typeface="Arial"/>
              <a:ea typeface="Arial"/>
              <a:cs typeface="Arial"/>
              <a:sym typeface="Arial"/>
            </a:endParaRPr>
          </a:p>
          <a:p>
            <a:pPr indent="0" lvl="0" marL="216000" rtl="0" algn="l">
              <a:lnSpc>
                <a:spcPct val="100000"/>
              </a:lnSpc>
              <a:spcBef>
                <a:spcPts val="0"/>
              </a:spcBef>
              <a:spcAft>
                <a:spcPts val="0"/>
              </a:spcAft>
              <a:buClr>
                <a:schemeClr val="dk1"/>
              </a:buClr>
              <a:buSzPts val="2000"/>
              <a:buFont typeface="Arial"/>
              <a:buNone/>
            </a:pPr>
            <a:r>
              <a:rPr b="0" lang="es-ES" sz="2000" strike="noStrike">
                <a:latin typeface="Arial"/>
                <a:ea typeface="Arial"/>
                <a:cs typeface="Arial"/>
                <a:sym typeface="Arial"/>
              </a:rPr>
              <a:t>Sin embargo este formato tiene sus desventajas ya que no es tan fácil controlar las versiones de los programas que nos descargamos porque no podemos acceder a ese fichero exe que nos descargamos para instalar los programas. Tampoco tenemos control sobre algunos parámetros a la hora de utilizar los softwares y esto hace que los análisis que hacemos en cada una de las muestras no sea reproducible.</a:t>
            </a:r>
            <a:endParaRPr/>
          </a:p>
        </p:txBody>
      </p:sp>
      <p:sp>
        <p:nvSpPr>
          <p:cNvPr id="590" name="Google Shape;590;p12:notes"/>
          <p:cNvSpPr txBox="1"/>
          <p:nvPr>
            <p:ph idx="12" type="sldNum"/>
          </p:nvPr>
        </p:nvSpPr>
        <p:spPr>
          <a:xfrm>
            <a:off x="3884760" y="8685360"/>
            <a:ext cx="2971440" cy="45828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chemeClr val="dk1"/>
              </a:buClr>
              <a:buSzPts val="1200"/>
              <a:buFont typeface="Times New Roman"/>
              <a:buNone/>
            </a:pPr>
            <a:fld id="{00000000-1234-1234-1234-123412341234}" type="slidenum">
              <a:rPr b="0" lang="es-ES" sz="1200" strike="noStrike">
                <a:solidFill>
                  <a:schemeClr val="dk1"/>
                </a:solidFill>
                <a:latin typeface="Times New Roman"/>
                <a:ea typeface="Times New Roman"/>
                <a:cs typeface="Times New Roman"/>
                <a:sym typeface="Times New Roman"/>
              </a:rPr>
              <a:t>‹#›</a:t>
            </a:fld>
            <a:endParaRPr b="0" sz="1200"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0" name="Google Shape;600;p13: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216000" rtl="0" algn="l">
              <a:lnSpc>
                <a:spcPct val="100000"/>
              </a:lnSpc>
              <a:spcBef>
                <a:spcPts val="0"/>
              </a:spcBef>
              <a:spcAft>
                <a:spcPts val="0"/>
              </a:spcAft>
              <a:buClr>
                <a:schemeClr val="dk1"/>
              </a:buClr>
              <a:buSzPts val="2000"/>
              <a:buFont typeface="Arial"/>
              <a:buNone/>
            </a:pPr>
            <a:r>
              <a:rPr b="0" lang="es-ES" sz="2000" strike="noStrike">
                <a:latin typeface="Arial"/>
                <a:ea typeface="Arial"/>
                <a:cs typeface="Arial"/>
                <a:sym typeface="Arial"/>
              </a:rPr>
              <a:t>En los ordenadores personales de sistema operativo Mac o Linux, tenemos la ventaja de que los datos permanecen privados igual que antes, pero además si que tenemos control sobre las versiones porque los softwares que utilizan son open source de forma que podemos acceder a los ficheros de instalación y ver que contienen. Además podemos controlar todos parámetros,</a:t>
            </a:r>
            <a:endParaRPr/>
          </a:p>
        </p:txBody>
      </p:sp>
      <p:sp>
        <p:nvSpPr>
          <p:cNvPr id="601" name="Google Shape;601;p13:notes"/>
          <p:cNvSpPr txBox="1"/>
          <p:nvPr>
            <p:ph idx="12" type="sldNum"/>
          </p:nvPr>
        </p:nvSpPr>
        <p:spPr>
          <a:xfrm>
            <a:off x="3884760" y="8685360"/>
            <a:ext cx="2971440" cy="45828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chemeClr val="dk1"/>
              </a:buClr>
              <a:buSzPts val="1200"/>
              <a:buFont typeface="Times New Roman"/>
              <a:buNone/>
            </a:pPr>
            <a:fld id="{00000000-1234-1234-1234-123412341234}" type="slidenum">
              <a:rPr b="0" lang="es-ES" sz="1200" strike="noStrike">
                <a:solidFill>
                  <a:schemeClr val="dk1"/>
                </a:solidFill>
                <a:latin typeface="Times New Roman"/>
                <a:ea typeface="Times New Roman"/>
                <a:cs typeface="Times New Roman"/>
                <a:sym typeface="Times New Roman"/>
              </a:rPr>
              <a:t>‹#›</a:t>
            </a:fld>
            <a:endParaRPr b="0" sz="1200"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14: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11" name="Google Shape;611;p14: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15: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21" name="Google Shape;621;p15: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16: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31" name="Google Shape;631;p16: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17: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41" name="Google Shape;641;p17: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18: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51" name="Google Shape;651;p18: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19: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62" name="Google Shape;662;p19: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notes"/>
          <p:cNvSpPr/>
          <p:nvPr>
            <p:ph idx="2" type="sldImg"/>
          </p:nvPr>
        </p:nvSpPr>
        <p:spPr>
          <a:xfrm>
            <a:off x="1371600" y="1143000"/>
            <a:ext cx="41144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6" name="Google Shape;306;p2: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216000" rtl="0" algn="l">
              <a:spcBef>
                <a:spcPts val="0"/>
              </a:spcBef>
              <a:spcAft>
                <a:spcPts val="0"/>
              </a:spcAft>
              <a:buClr>
                <a:schemeClr val="dk1"/>
              </a:buClr>
              <a:buSzPts val="2000"/>
              <a:buFont typeface="Arial"/>
              <a:buNone/>
            </a:pPr>
            <a:r>
              <a:t/>
            </a:r>
            <a:endParaRPr b="0" sz="2000" strike="noStrike">
              <a:latin typeface="Arial"/>
              <a:ea typeface="Arial"/>
              <a:cs typeface="Arial"/>
              <a:sym typeface="Arial"/>
            </a:endParaRPr>
          </a:p>
        </p:txBody>
      </p:sp>
      <p:sp>
        <p:nvSpPr>
          <p:cNvPr id="307" name="Google Shape;307;p2:notes"/>
          <p:cNvSpPr txBox="1"/>
          <p:nvPr>
            <p:ph idx="12" type="sldNum"/>
          </p:nvPr>
        </p:nvSpPr>
        <p:spPr>
          <a:xfrm>
            <a:off x="3884760" y="8685360"/>
            <a:ext cx="2971440" cy="45828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E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20: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73" name="Google Shape;673;p20: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2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95" name="Google Shape;695;p2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22: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05" name="Google Shape;705;p2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23: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16" name="Google Shape;716;p23: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24: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s-ES"/>
              <a:t>Los análisis bioinformáticos inevitablemente implican guiar archivos a través de una serie de transformaciones, llamadas pipeline o flujo de trabajo.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s-ES"/>
              <a:t>Estas transformaciones se realizan mediante software ejecutable en línea de comandos, escrito para sistemas operativos compatibles con Unix.</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s-ES"/>
              <a:t>Deben ser reproducibles, fáciles de mantener, portátiles y escalables.</a:t>
            </a:r>
            <a:endParaRPr/>
          </a:p>
          <a:p>
            <a:pPr indent="0" lvl="0" marL="0" rtl="0" algn="l">
              <a:spcBef>
                <a:spcPts val="0"/>
              </a:spcBef>
              <a:spcAft>
                <a:spcPts val="0"/>
              </a:spcAft>
              <a:buNone/>
            </a:pPr>
            <a:r>
              <a:t/>
            </a:r>
            <a:endParaRPr/>
          </a:p>
        </p:txBody>
      </p:sp>
      <p:sp>
        <p:nvSpPr>
          <p:cNvPr id="725" name="Google Shape;725;p24: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p25: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35" name="Google Shape;735;p25: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p26:notes"/>
          <p:cNvSpPr/>
          <p:nvPr>
            <p:ph idx="2" type="sldImg"/>
          </p:nvPr>
        </p:nvSpPr>
        <p:spPr>
          <a:xfrm>
            <a:off x="1371600" y="1143000"/>
            <a:ext cx="41144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45" name="Google Shape;745;p26: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000"/>
              <a:buFont typeface="Arial"/>
              <a:buNone/>
            </a:pPr>
            <a:r>
              <a:rPr b="0" lang="es-ES" sz="2000" strike="noStrike">
                <a:latin typeface="Arial"/>
                <a:ea typeface="Arial"/>
                <a:cs typeface="Arial"/>
                <a:sym typeface="Arial"/>
              </a:rPr>
              <a:t>Desde que la secuenciación masiva se está utilizando en el diagnóstico clínico, todos los flujos de trabajo deben asegurar que su capacidad de ser:</a:t>
            </a:r>
            <a:endParaRPr/>
          </a:p>
          <a:p>
            <a:pPr indent="-171360" lvl="0" marL="171360" rtl="0" algn="l">
              <a:lnSpc>
                <a:spcPct val="100000"/>
              </a:lnSpc>
              <a:spcBef>
                <a:spcPts val="0"/>
              </a:spcBef>
              <a:spcAft>
                <a:spcPts val="0"/>
              </a:spcAft>
              <a:buClr>
                <a:srgbClr val="000000"/>
              </a:buClr>
              <a:buSzPts val="2000"/>
              <a:buFont typeface="Arial"/>
              <a:buChar char="•"/>
            </a:pPr>
            <a:r>
              <a:rPr b="0" lang="es-ES" sz="2000" strike="noStrike">
                <a:latin typeface="Arial"/>
                <a:ea typeface="Arial"/>
                <a:cs typeface="Arial"/>
                <a:sym typeface="Arial"/>
              </a:rPr>
              <a:t>Reproducibles: de forma que cualquier usuario pueda reproducir ese mismo análisis y que nosotros seamos capaces de realizar un análisis idéntico con otras muestras</a:t>
            </a:r>
            <a:endParaRPr/>
          </a:p>
          <a:p>
            <a:pPr indent="-171360" lvl="0" marL="171360" rtl="0" algn="l">
              <a:lnSpc>
                <a:spcPct val="100000"/>
              </a:lnSpc>
              <a:spcBef>
                <a:spcPts val="0"/>
              </a:spcBef>
              <a:spcAft>
                <a:spcPts val="0"/>
              </a:spcAft>
              <a:buClr>
                <a:srgbClr val="000000"/>
              </a:buClr>
              <a:buSzPts val="2000"/>
              <a:buFont typeface="Arial"/>
              <a:buChar char="•"/>
            </a:pPr>
            <a:r>
              <a:rPr b="0" lang="es-ES" sz="2000" strike="noStrike">
                <a:latin typeface="Arial"/>
                <a:ea typeface="Arial"/>
                <a:cs typeface="Arial"/>
                <a:sym typeface="Arial"/>
              </a:rPr>
              <a:t>Portable: Los flujos de trabajo deben poderse utilizar en distintas plataformas, ya que no todos los usuarios trabajan con los mismos sistemas operativos</a:t>
            </a:r>
            <a:endParaRPr/>
          </a:p>
          <a:p>
            <a:pPr indent="-171360" lvl="0" marL="171360" rtl="0" algn="l">
              <a:lnSpc>
                <a:spcPct val="100000"/>
              </a:lnSpc>
              <a:spcBef>
                <a:spcPts val="0"/>
              </a:spcBef>
              <a:spcAft>
                <a:spcPts val="0"/>
              </a:spcAft>
              <a:buClr>
                <a:srgbClr val="000000"/>
              </a:buClr>
              <a:buSzPts val="2000"/>
              <a:buFont typeface="Arial"/>
              <a:buChar char="•"/>
            </a:pPr>
            <a:r>
              <a:rPr b="0" lang="es-ES" sz="2000" strike="noStrike">
                <a:latin typeface="Arial"/>
                <a:ea typeface="Arial"/>
                <a:cs typeface="Arial"/>
                <a:sym typeface="Arial"/>
              </a:rPr>
              <a:t>Escalables: Lo que significa que el flujo de trabajo pueda trabajar igualmente con 3 que con 300 muestras.</a:t>
            </a:r>
            <a:endParaRPr/>
          </a:p>
        </p:txBody>
      </p:sp>
      <p:sp>
        <p:nvSpPr>
          <p:cNvPr id="746" name="Google Shape;746;p26:notes"/>
          <p:cNvSpPr txBox="1"/>
          <p:nvPr>
            <p:ph idx="12" type="sldNum"/>
          </p:nvPr>
        </p:nvSpPr>
        <p:spPr>
          <a:xfrm>
            <a:off x="3884760" y="8685360"/>
            <a:ext cx="2971440" cy="45828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lang="es-ES" sz="1200" strike="noStrike">
                <a:solidFill>
                  <a:srgbClr val="000000"/>
                </a:solidFill>
                <a:latin typeface="Arial"/>
                <a:ea typeface="Arial"/>
                <a:cs typeface="Arial"/>
                <a:sym typeface="Arial"/>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p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59" name="Google Shape;759;p27: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000"/>
              <a:buFont typeface="Arial"/>
              <a:buNone/>
            </a:pPr>
            <a:r>
              <a:rPr b="0" lang="es-ES" sz="2000" strike="noStrike">
                <a:latin typeface="Arial"/>
                <a:ea typeface="Arial"/>
                <a:cs typeface="Arial"/>
                <a:sym typeface="Arial"/>
              </a:rPr>
              <a:t>Y es en estos 3 aspectos en los que nextflow entraría en juego.</a:t>
            </a:r>
            <a:endParaRPr/>
          </a:p>
          <a:p>
            <a:pPr indent="0" lvl="0" marL="0" rtl="0" algn="l">
              <a:lnSpc>
                <a:spcPct val="100000"/>
              </a:lnSpc>
              <a:spcBef>
                <a:spcPts val="0"/>
              </a:spcBef>
              <a:spcAft>
                <a:spcPts val="0"/>
              </a:spcAft>
              <a:buClr>
                <a:schemeClr val="dk1"/>
              </a:buClr>
              <a:buSzPts val="2000"/>
              <a:buFont typeface="Arial"/>
              <a:buNone/>
            </a:pPr>
            <a:r>
              <a:t/>
            </a:r>
            <a:endParaRPr b="0" sz="2000" strike="noStrike">
              <a:latin typeface="Arial"/>
              <a:ea typeface="Arial"/>
              <a:cs typeface="Arial"/>
              <a:sym typeface="Arial"/>
            </a:endParaRPr>
          </a:p>
          <a:p>
            <a:pPr indent="0" lvl="0" marL="0" rtl="0" algn="l">
              <a:lnSpc>
                <a:spcPct val="100000"/>
              </a:lnSpc>
              <a:spcBef>
                <a:spcPts val="0"/>
              </a:spcBef>
              <a:spcAft>
                <a:spcPts val="0"/>
              </a:spcAft>
              <a:buClr>
                <a:schemeClr val="dk1"/>
              </a:buClr>
              <a:buSzPts val="2000"/>
              <a:buFont typeface="Arial"/>
              <a:buNone/>
            </a:pPr>
            <a:r>
              <a:rPr b="0" lang="es-ES" sz="2000" strike="noStrike">
                <a:latin typeface="Arial"/>
                <a:ea typeface="Arial"/>
                <a:cs typeface="Arial"/>
                <a:sym typeface="Arial"/>
              </a:rPr>
              <a:t>Nextflow es un DSL, en inglés domain-specific language, o lenguage específico de dominio, que permite crear pipelines de análisis paralelizables y escalables, con grandes ventajas:</a:t>
            </a:r>
            <a:endParaRPr/>
          </a:p>
        </p:txBody>
      </p:sp>
      <p:sp>
        <p:nvSpPr>
          <p:cNvPr id="760" name="Google Shape;760;p27:notes"/>
          <p:cNvSpPr txBox="1"/>
          <p:nvPr>
            <p:ph idx="12" type="sldNum"/>
          </p:nvPr>
        </p:nvSpPr>
        <p:spPr>
          <a:xfrm>
            <a:off x="3884760" y="8685360"/>
            <a:ext cx="2971440" cy="45828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lang="es-ES" sz="1200" strike="noStrike">
                <a:solidFill>
                  <a:srgbClr val="000000"/>
                </a:solidFill>
                <a:latin typeface="Arial"/>
                <a:ea typeface="Arial"/>
                <a:cs typeface="Arial"/>
                <a:sym typeface="Arial"/>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p28:notes"/>
          <p:cNvSpPr/>
          <p:nvPr>
            <p:ph idx="2" type="sldImg"/>
          </p:nvPr>
        </p:nvSpPr>
        <p:spPr>
          <a:xfrm>
            <a:off x="1371600" y="1143000"/>
            <a:ext cx="41144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74" name="Google Shape;774;p28: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000"/>
              <a:buFont typeface="Arial"/>
              <a:buNone/>
            </a:pPr>
            <a:r>
              <a:rPr b="0" lang="es-ES" sz="2000" strike="noStrike">
                <a:latin typeface="Arial"/>
                <a:ea typeface="Arial"/>
                <a:cs typeface="Arial"/>
                <a:sym typeface="Arial"/>
              </a:rPr>
              <a:t>Nextflow  permite crear un flujo de trabajo de forma rápida al simplificar la tarea de juntar varios procesos ya que se pueden reutilizar los scripts y herramientas ya existentes.</a:t>
            </a:r>
            <a:endParaRPr/>
          </a:p>
        </p:txBody>
      </p:sp>
      <p:sp>
        <p:nvSpPr>
          <p:cNvPr id="775" name="Google Shape;775;p28:notes"/>
          <p:cNvSpPr txBox="1"/>
          <p:nvPr>
            <p:ph idx="12" type="sldNum"/>
          </p:nvPr>
        </p:nvSpPr>
        <p:spPr>
          <a:xfrm>
            <a:off x="3884760" y="8685360"/>
            <a:ext cx="2971440" cy="45828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lang="es-ES" sz="1200" strike="noStrike">
                <a:solidFill>
                  <a:srgbClr val="000000"/>
                </a:solidFill>
                <a:latin typeface="Arial"/>
                <a:ea typeface="Arial"/>
                <a:cs typeface="Arial"/>
                <a:sym typeface="Arial"/>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p29:notes"/>
          <p:cNvSpPr/>
          <p:nvPr>
            <p:ph idx="2" type="sldImg"/>
          </p:nvPr>
        </p:nvSpPr>
        <p:spPr>
          <a:xfrm>
            <a:off x="1371600" y="1143000"/>
            <a:ext cx="41144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88" name="Google Shape;788;p29: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000"/>
              <a:buFont typeface="Arial"/>
              <a:buNone/>
            </a:pPr>
            <a:r>
              <a:rPr b="0" lang="es-ES" sz="2000" strike="noStrike">
                <a:latin typeface="Arial"/>
                <a:ea typeface="Arial"/>
                <a:cs typeface="Arial"/>
                <a:sym typeface="Arial"/>
              </a:rPr>
              <a:t>Nextflow permite ejecutar los flujos de trabajo en múltiples plataformas sin tener que modificar el código de nuestros procesos.</a:t>
            </a:r>
            <a:endParaRPr/>
          </a:p>
        </p:txBody>
      </p:sp>
      <p:sp>
        <p:nvSpPr>
          <p:cNvPr id="789" name="Google Shape;789;p29:notes"/>
          <p:cNvSpPr txBox="1"/>
          <p:nvPr>
            <p:ph idx="12" type="sldNum"/>
          </p:nvPr>
        </p:nvSpPr>
        <p:spPr>
          <a:xfrm>
            <a:off x="3884760" y="8685360"/>
            <a:ext cx="2971440" cy="45828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lang="es-ES" sz="1200" strike="noStrike">
                <a:solidFill>
                  <a:srgbClr val="000000"/>
                </a:solidFill>
                <a:latin typeface="Arial"/>
                <a:ea typeface="Arial"/>
                <a:cs typeface="Arial"/>
                <a:sym typeface="Arial"/>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3:notes"/>
          <p:cNvSpPr/>
          <p:nvPr>
            <p:ph idx="2" type="sldImg"/>
          </p:nvPr>
        </p:nvSpPr>
        <p:spPr>
          <a:xfrm>
            <a:off x="1371600" y="1143000"/>
            <a:ext cx="41144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7" name="Google Shape;317;p3: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216000" rtl="0" algn="l">
              <a:lnSpc>
                <a:spcPct val="100000"/>
              </a:lnSpc>
              <a:spcBef>
                <a:spcPts val="0"/>
              </a:spcBef>
              <a:spcAft>
                <a:spcPts val="0"/>
              </a:spcAft>
              <a:buClr>
                <a:schemeClr val="dk1"/>
              </a:buClr>
              <a:buSzPts val="2000"/>
              <a:buFont typeface="Arial"/>
              <a:buNone/>
            </a:pPr>
            <a:r>
              <a:rPr b="0" lang="es-ES" sz="2000" strike="noStrike">
                <a:latin typeface="Arial"/>
                <a:ea typeface="Arial"/>
                <a:cs typeface="Arial"/>
                <a:sym typeface="Arial"/>
              </a:rPr>
              <a:t>Desde que se descubrió la existencia del SARS-Cov2 en china en diciembre de 2019, el principal método de detección de infección por coronavirus en todo el mundo han sido los test de RT-PCR. Sin embargo, en paralelo a estos test, es necesaria una vigilancia del virus por medio de métodos de secuenciación. Además ahora mismo hay una recomendación a nivel europeo donde nos indican que hay que secuenciar entre el 5 y el 10% de los casos positivos de coronavirus. Pero además, la secuenciación del genoma viral puede resultar especialmente útil para distintos aspectos como:</a:t>
            </a:r>
            <a:endParaRPr/>
          </a:p>
          <a:p>
            <a:pPr indent="-171360" lvl="0" marL="171360" rtl="0" algn="l">
              <a:lnSpc>
                <a:spcPct val="100000"/>
              </a:lnSpc>
              <a:spcBef>
                <a:spcPts val="0"/>
              </a:spcBef>
              <a:spcAft>
                <a:spcPts val="0"/>
              </a:spcAft>
              <a:buClr>
                <a:srgbClr val="000000"/>
              </a:buClr>
              <a:buSzPts val="2000"/>
              <a:buFont typeface="Arial"/>
              <a:buChar char="•"/>
            </a:pPr>
            <a:r>
              <a:rPr b="0" lang="es-ES" sz="2000" strike="noStrike">
                <a:latin typeface="Arial"/>
                <a:ea typeface="Arial"/>
                <a:cs typeface="Arial"/>
                <a:sym typeface="Arial"/>
              </a:rPr>
              <a:t>El seguimiento de la eficiencia de los distintos sets de primers y sondas que se están utilizando en los test de RT-PCR, ya que si el virus muta en las zonas de los primers, la eficiencia de los test se podría ver afectada.</a:t>
            </a:r>
            <a:endParaRPr/>
          </a:p>
          <a:p>
            <a:pPr indent="-171360" lvl="0" marL="171360" rtl="0" algn="l">
              <a:lnSpc>
                <a:spcPct val="100000"/>
              </a:lnSpc>
              <a:spcBef>
                <a:spcPts val="0"/>
              </a:spcBef>
              <a:spcAft>
                <a:spcPts val="0"/>
              </a:spcAft>
              <a:buClr>
                <a:srgbClr val="000000"/>
              </a:buClr>
              <a:buSzPts val="2000"/>
              <a:buFont typeface="Arial"/>
              <a:buChar char="•"/>
            </a:pPr>
            <a:r>
              <a:rPr b="0" lang="es-ES" sz="2000" strike="noStrike">
                <a:latin typeface="Arial"/>
                <a:ea typeface="Arial"/>
                <a:cs typeface="Arial"/>
                <a:sym typeface="Arial"/>
              </a:rPr>
              <a:t>Estudiar la variabilidad del virus en los pacientes de distintos países</a:t>
            </a:r>
            <a:endParaRPr/>
          </a:p>
          <a:p>
            <a:pPr indent="-171360" lvl="0" marL="171360" rtl="0" algn="l">
              <a:lnSpc>
                <a:spcPct val="100000"/>
              </a:lnSpc>
              <a:spcBef>
                <a:spcPts val="0"/>
              </a:spcBef>
              <a:spcAft>
                <a:spcPts val="0"/>
              </a:spcAft>
              <a:buClr>
                <a:srgbClr val="000000"/>
              </a:buClr>
              <a:buSzPts val="2000"/>
              <a:buFont typeface="Arial"/>
              <a:buChar char="•"/>
            </a:pPr>
            <a:r>
              <a:rPr b="0" lang="es-ES" sz="2000" strike="noStrike">
                <a:latin typeface="Arial"/>
                <a:ea typeface="Arial"/>
                <a:cs typeface="Arial"/>
                <a:sym typeface="Arial"/>
              </a:rPr>
              <a:t>Determinar la posible existencia de correlaciones entre el linaje del virus y sus variantes y la severidad de la enfermedad</a:t>
            </a:r>
            <a:endParaRPr/>
          </a:p>
          <a:p>
            <a:pPr indent="-171360" lvl="0" marL="171360" rtl="0" algn="l">
              <a:lnSpc>
                <a:spcPct val="100000"/>
              </a:lnSpc>
              <a:spcBef>
                <a:spcPts val="0"/>
              </a:spcBef>
              <a:spcAft>
                <a:spcPts val="0"/>
              </a:spcAft>
              <a:buClr>
                <a:srgbClr val="000000"/>
              </a:buClr>
              <a:buSzPts val="2000"/>
              <a:buFont typeface="Arial"/>
              <a:buChar char="•"/>
            </a:pPr>
            <a:r>
              <a:rPr b="0" lang="es-ES" sz="2000" strike="noStrike">
                <a:latin typeface="Arial"/>
                <a:ea typeface="Arial"/>
                <a:cs typeface="Arial"/>
                <a:sym typeface="Arial"/>
              </a:rPr>
              <a:t>Estudiar la variabilidad del virus que podría ayudar en el desarrollo de vacunas y la vigilancia de la eficiencia de las vacunas.</a:t>
            </a:r>
            <a:endParaRPr/>
          </a:p>
          <a:p>
            <a:pPr indent="-171360" lvl="0" marL="171360" rtl="0" algn="l">
              <a:lnSpc>
                <a:spcPct val="100000"/>
              </a:lnSpc>
              <a:spcBef>
                <a:spcPts val="0"/>
              </a:spcBef>
              <a:spcAft>
                <a:spcPts val="0"/>
              </a:spcAft>
              <a:buClr>
                <a:srgbClr val="000000"/>
              </a:buClr>
              <a:buSzPts val="2000"/>
              <a:buFont typeface="Arial"/>
              <a:buChar char="•"/>
            </a:pPr>
            <a:r>
              <a:rPr b="0" lang="es-ES" sz="2000" strike="noStrike">
                <a:latin typeface="Arial"/>
                <a:ea typeface="Arial"/>
                <a:cs typeface="Arial"/>
                <a:sym typeface="Arial"/>
              </a:rPr>
              <a:t>En caso de que el coronavirus acabe convirtiéndose en una enfermedad endémica como ocurre con al gripe, una acción coordinada de genómica y bioinformática con disponibilidad de la información clínica y epidemiológica podría ayudar al control de la enfermedad y establecer un sistema de vigilancia.</a:t>
            </a:r>
            <a:endParaRPr/>
          </a:p>
          <a:p>
            <a:pPr indent="-171360" lvl="0" marL="171360" rtl="0" algn="l">
              <a:lnSpc>
                <a:spcPct val="100000"/>
              </a:lnSpc>
              <a:spcBef>
                <a:spcPts val="0"/>
              </a:spcBef>
              <a:spcAft>
                <a:spcPts val="0"/>
              </a:spcAft>
              <a:buClr>
                <a:srgbClr val="000000"/>
              </a:buClr>
              <a:buSzPts val="2000"/>
              <a:buFont typeface="Arial"/>
              <a:buChar char="•"/>
            </a:pPr>
            <a:r>
              <a:rPr b="0" lang="es-ES" sz="2000" strike="noStrike">
                <a:latin typeface="Arial"/>
                <a:ea typeface="Arial"/>
                <a:cs typeface="Arial"/>
                <a:sym typeface="Arial"/>
              </a:rPr>
              <a:t>Una buena colaboración entre las unidades de genómica y bioinformática podría facilitar una rápida respuesta ante posibles alertas biológicas, para poder adelantarnos a como se va a comportar el virus en función de como está variando.</a:t>
            </a:r>
            <a:endParaRPr/>
          </a:p>
          <a:p>
            <a:pPr indent="-171360" lvl="0" marL="171360" rtl="0" algn="l">
              <a:lnSpc>
                <a:spcPct val="100000"/>
              </a:lnSpc>
              <a:spcBef>
                <a:spcPts val="0"/>
              </a:spcBef>
              <a:spcAft>
                <a:spcPts val="0"/>
              </a:spcAft>
              <a:buClr>
                <a:srgbClr val="000000"/>
              </a:buClr>
              <a:buSzPts val="2000"/>
              <a:buFont typeface="Arial"/>
              <a:buChar char="•"/>
            </a:pPr>
            <a:r>
              <a:rPr b="0" lang="es-ES" sz="2000" strike="noStrike">
                <a:latin typeface="Arial"/>
                <a:ea typeface="Arial"/>
                <a:cs typeface="Arial"/>
                <a:sym typeface="Arial"/>
              </a:rPr>
              <a:t>Ayudar a estudiar la respuesta del sistema inmune ante la infección del virus mediante una estrategia de secuenciación del hospedador, estudiar los genes implicados en la respuesta inmune, las variantes y estudiar su relación con la severidad de la infección.</a:t>
            </a:r>
            <a:endParaRPr/>
          </a:p>
          <a:p>
            <a:pPr indent="0" lvl="0" marL="0" rtl="0" algn="l">
              <a:lnSpc>
                <a:spcPct val="100000"/>
              </a:lnSpc>
              <a:spcBef>
                <a:spcPts val="0"/>
              </a:spcBef>
              <a:spcAft>
                <a:spcPts val="0"/>
              </a:spcAft>
              <a:buClr>
                <a:schemeClr val="dk1"/>
              </a:buClr>
              <a:buSzPts val="2000"/>
              <a:buFont typeface="Arial"/>
              <a:buNone/>
            </a:pPr>
            <a:r>
              <a:t/>
            </a:r>
            <a:endParaRPr b="0" sz="2000" strike="noStrike">
              <a:latin typeface="Arial"/>
              <a:ea typeface="Arial"/>
              <a:cs typeface="Arial"/>
              <a:sym typeface="Arial"/>
            </a:endParaRPr>
          </a:p>
        </p:txBody>
      </p:sp>
      <p:sp>
        <p:nvSpPr>
          <p:cNvPr id="318" name="Google Shape;318;p3:notes"/>
          <p:cNvSpPr txBox="1"/>
          <p:nvPr>
            <p:ph idx="12" type="sldNum"/>
          </p:nvPr>
        </p:nvSpPr>
        <p:spPr>
          <a:xfrm>
            <a:off x="3884760" y="8685360"/>
            <a:ext cx="2971440" cy="45828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E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p30:notes"/>
          <p:cNvSpPr/>
          <p:nvPr>
            <p:ph idx="2" type="sldImg"/>
          </p:nvPr>
        </p:nvSpPr>
        <p:spPr>
          <a:xfrm>
            <a:off x="1371600" y="1143000"/>
            <a:ext cx="41144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03" name="Google Shape;803;p30: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000"/>
              <a:buFont typeface="Arial"/>
              <a:buNone/>
            </a:pPr>
            <a:r>
              <a:rPr b="0" lang="es-ES" sz="2000" strike="noStrike">
                <a:latin typeface="Arial"/>
                <a:ea typeface="Arial"/>
                <a:cs typeface="Arial"/>
                <a:sym typeface="Arial"/>
              </a:rPr>
              <a:t>Nextflow realiza controles sobre todos los resultados producidos durante la ejecución de un flujo de trabajo de forma que permite reanudar la ejecución de un pipeline desde el último proceso ejecutado con éxito.</a:t>
            </a:r>
            <a:endParaRPr/>
          </a:p>
        </p:txBody>
      </p:sp>
      <p:sp>
        <p:nvSpPr>
          <p:cNvPr id="804" name="Google Shape;804;p30:notes"/>
          <p:cNvSpPr txBox="1"/>
          <p:nvPr>
            <p:ph idx="12" type="sldNum"/>
          </p:nvPr>
        </p:nvSpPr>
        <p:spPr>
          <a:xfrm>
            <a:off x="3884760" y="8685360"/>
            <a:ext cx="2971440" cy="45828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lang="es-ES" sz="1200" strike="noStrike">
                <a:solidFill>
                  <a:srgbClr val="000000"/>
                </a:solidFill>
                <a:latin typeface="Arial"/>
                <a:ea typeface="Arial"/>
                <a:cs typeface="Arial"/>
                <a:sym typeface="Arial"/>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p31:notes"/>
          <p:cNvSpPr/>
          <p:nvPr>
            <p:ph idx="2" type="sldImg"/>
          </p:nvPr>
        </p:nvSpPr>
        <p:spPr>
          <a:xfrm>
            <a:off x="1371600" y="1143000"/>
            <a:ext cx="41144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19" name="Google Shape;819;p31: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000"/>
              <a:buFont typeface="Arial"/>
              <a:buNone/>
            </a:pPr>
            <a:r>
              <a:rPr b="0" lang="es-ES" sz="2000" strike="noStrike">
                <a:latin typeface="Arial"/>
                <a:ea typeface="Arial"/>
                <a:cs typeface="Arial"/>
                <a:sym typeface="Arial"/>
              </a:rPr>
              <a:t>Nextflow soporta containers de Singularity y docker y entornos de conda, además del módulo de github para compartir código, permitiendo contralar versiones y reproducir la configuración de cualquier flujo de trabajo.</a:t>
            </a:r>
            <a:endParaRPr/>
          </a:p>
        </p:txBody>
      </p:sp>
      <p:sp>
        <p:nvSpPr>
          <p:cNvPr id="820" name="Google Shape;820;p31:notes"/>
          <p:cNvSpPr txBox="1"/>
          <p:nvPr>
            <p:ph idx="12" type="sldNum"/>
          </p:nvPr>
        </p:nvSpPr>
        <p:spPr>
          <a:xfrm>
            <a:off x="3884760" y="8685360"/>
            <a:ext cx="2971440" cy="45828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lang="es-ES" sz="1200" strike="noStrike">
                <a:solidFill>
                  <a:srgbClr val="000000"/>
                </a:solidFill>
                <a:latin typeface="Arial"/>
                <a:ea typeface="Arial"/>
                <a:cs typeface="Arial"/>
                <a:sym typeface="Arial"/>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32:notes"/>
          <p:cNvSpPr/>
          <p:nvPr>
            <p:ph idx="2" type="sldImg"/>
          </p:nvPr>
        </p:nvSpPr>
        <p:spPr>
          <a:xfrm>
            <a:off x="1371600" y="1143000"/>
            <a:ext cx="41144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9" name="Google Shape;839;p32: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000"/>
              <a:buFont typeface="Arial"/>
              <a:buNone/>
            </a:pPr>
            <a:r>
              <a:rPr b="0" lang="es-ES" sz="2000" strike="noStrike">
                <a:latin typeface="Arial"/>
                <a:ea typeface="Arial"/>
                <a:cs typeface="Arial"/>
                <a:sym typeface="Arial"/>
              </a:rPr>
              <a:t>Nextflow está basado en los modelos de programación de flujo de datos lo que simplifica la creación de flujos de trabajo complejos. La paralización está implícita en la forma en la que nextflow gestiones el input/output de los procesos. Las aplicaciones que se creen por tanto con los modelos de flujo de datos de nextflow serán inherentemente paralelizables y escalables, sin necesidad de adaptarse a las distintas plataformas de computación.</a:t>
            </a:r>
            <a:endParaRPr/>
          </a:p>
        </p:txBody>
      </p:sp>
      <p:sp>
        <p:nvSpPr>
          <p:cNvPr id="840" name="Google Shape;840;p32:notes"/>
          <p:cNvSpPr txBox="1"/>
          <p:nvPr>
            <p:ph idx="12" type="sldNum"/>
          </p:nvPr>
        </p:nvSpPr>
        <p:spPr>
          <a:xfrm>
            <a:off x="3884760" y="8685360"/>
            <a:ext cx="2971440" cy="45828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lang="es-ES" sz="1200" strike="noStrike">
                <a:solidFill>
                  <a:srgbClr val="000000"/>
                </a:solidFill>
                <a:latin typeface="Arial"/>
                <a:ea typeface="Arial"/>
                <a:cs typeface="Arial"/>
                <a:sym typeface="Arial"/>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p33:notes"/>
          <p:cNvSpPr/>
          <p:nvPr>
            <p:ph idx="2" type="sldImg"/>
          </p:nvPr>
        </p:nvSpPr>
        <p:spPr>
          <a:xfrm>
            <a:off x="1371600" y="1143000"/>
            <a:ext cx="41144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57" name="Google Shape;857;p33: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000"/>
              <a:buFont typeface="Arial"/>
              <a:buNone/>
            </a:pPr>
            <a:r>
              <a:rPr b="0" lang="es-ES" sz="2000" strike="noStrike">
                <a:latin typeface="Arial"/>
                <a:ea typeface="Arial"/>
                <a:cs typeface="Arial"/>
                <a:sym typeface="Arial"/>
              </a:rPr>
              <a:t>Nextflow extiende los flujos utilizados en Unix con un DSL fluido, de forma que permite manejar interacciones complejas en los flujos de trabajo de forma rápida y sencilla. </a:t>
            </a:r>
            <a:endParaRPr/>
          </a:p>
        </p:txBody>
      </p:sp>
      <p:sp>
        <p:nvSpPr>
          <p:cNvPr id="858" name="Google Shape;858;p33:notes"/>
          <p:cNvSpPr txBox="1"/>
          <p:nvPr>
            <p:ph idx="12" type="sldNum"/>
          </p:nvPr>
        </p:nvSpPr>
        <p:spPr>
          <a:xfrm>
            <a:off x="3884760" y="8685360"/>
            <a:ext cx="2971440" cy="45828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lang="es-ES" sz="1200" strike="noStrike">
                <a:solidFill>
                  <a:srgbClr val="000000"/>
                </a:solidFill>
                <a:latin typeface="Arial"/>
                <a:ea typeface="Arial"/>
                <a:cs typeface="Arial"/>
                <a:sym typeface="Arial"/>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p34:notes"/>
          <p:cNvSpPr/>
          <p:nvPr>
            <p:ph idx="2" type="sldImg"/>
          </p:nvPr>
        </p:nvSpPr>
        <p:spPr>
          <a:xfrm>
            <a:off x="1371600" y="1143000"/>
            <a:ext cx="41144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76" name="Google Shape;876;p34: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000"/>
              <a:buFont typeface="Arial"/>
              <a:buNone/>
            </a:pPr>
            <a:r>
              <a:rPr b="0" lang="es-ES" sz="2000" strike="noStrike">
                <a:latin typeface="Arial"/>
                <a:ea typeface="Arial"/>
                <a:cs typeface="Arial"/>
                <a:sym typeface="Arial"/>
              </a:rPr>
              <a:t>Por resumir un poco, utilizamos nextflow porque se puede utilizar en distintas infrastructuras de cómputo</a:t>
            </a:r>
            <a:endParaRPr/>
          </a:p>
          <a:p>
            <a:pPr indent="0" lvl="0" marL="0" rtl="0" algn="l">
              <a:lnSpc>
                <a:spcPct val="100000"/>
              </a:lnSpc>
              <a:spcBef>
                <a:spcPts val="0"/>
              </a:spcBef>
              <a:spcAft>
                <a:spcPts val="0"/>
              </a:spcAft>
              <a:buClr>
                <a:schemeClr val="dk1"/>
              </a:buClr>
              <a:buSzPts val="2000"/>
              <a:buFont typeface="Arial"/>
              <a:buNone/>
            </a:pPr>
            <a:r>
              <a:rPr b="0" lang="es-ES" sz="2000" strike="noStrike">
                <a:latin typeface="Arial"/>
                <a:ea typeface="Arial"/>
                <a:cs typeface="Arial"/>
                <a:sym typeface="Arial"/>
              </a:rPr>
              <a:t>Porque gracias a que utiliza docker, anaconda y singularity es portable, facil de instalar y reproducible.</a:t>
            </a:r>
            <a:endParaRPr/>
          </a:p>
          <a:p>
            <a:pPr indent="0" lvl="0" marL="0" rtl="0" algn="l">
              <a:lnSpc>
                <a:spcPct val="100000"/>
              </a:lnSpc>
              <a:spcBef>
                <a:spcPts val="0"/>
              </a:spcBef>
              <a:spcAft>
                <a:spcPts val="0"/>
              </a:spcAft>
              <a:buClr>
                <a:schemeClr val="dk1"/>
              </a:buClr>
              <a:buSzPts val="2000"/>
              <a:buFont typeface="Arial"/>
              <a:buNone/>
            </a:pPr>
            <a:r>
              <a:rPr b="0" lang="es-ES" sz="2000" strike="noStrike">
                <a:latin typeface="Arial"/>
                <a:ea typeface="Arial"/>
                <a:cs typeface="Arial"/>
                <a:sym typeface="Arial"/>
              </a:rPr>
              <a:t>Además, gracias a que se realizan test automáticos en amazon web services cloud, el código es estable.</a:t>
            </a:r>
            <a:endParaRPr/>
          </a:p>
        </p:txBody>
      </p:sp>
      <p:sp>
        <p:nvSpPr>
          <p:cNvPr id="877" name="Google Shape;877;p34:notes"/>
          <p:cNvSpPr txBox="1"/>
          <p:nvPr>
            <p:ph idx="12" type="sldNum"/>
          </p:nvPr>
        </p:nvSpPr>
        <p:spPr>
          <a:xfrm>
            <a:off x="3884760" y="8685360"/>
            <a:ext cx="2971440" cy="45828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lang="es-ES" sz="1200" strike="noStrike">
                <a:solidFill>
                  <a:srgbClr val="000000"/>
                </a:solidFill>
                <a:latin typeface="Arial"/>
                <a:ea typeface="Arial"/>
                <a:cs typeface="Arial"/>
                <a:sym typeface="Arial"/>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p35:notes"/>
          <p:cNvSpPr/>
          <p:nvPr>
            <p:ph idx="2" type="sldImg"/>
          </p:nvPr>
        </p:nvSpPr>
        <p:spPr>
          <a:xfrm>
            <a:off x="1371600" y="1143000"/>
            <a:ext cx="41144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98" name="Google Shape;898;p35: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000"/>
              <a:buFont typeface="Arial"/>
              <a:buNone/>
            </a:pPr>
            <a:r>
              <a:rPr b="0" lang="es-ES" sz="2000" strike="noStrike">
                <a:latin typeface="Arial"/>
                <a:ea typeface="Arial"/>
                <a:cs typeface="Arial"/>
                <a:sym typeface="Arial"/>
              </a:rPr>
              <a:t>Ahora os voy a explicar un poquito qué es nf-core. El proyecto nf-core es un proyecto diverso distribuido en muchos grupos que comenzó en 2018 cuando Phil Ewels trabajando para la infraestructura genómica naciolnal de estocolmo desarrollaban protocolos estandarizados de análisis de datos genomicos. A medida que el número de usuarios que lo utilizaban fue creciendo fuera de su centro, se volvió demasiado grande para poderlo gestionar desde centro y se creó una comuidad totalmente colaborativa llamada nf-core.</a:t>
            </a:r>
            <a:endParaRPr/>
          </a:p>
          <a:p>
            <a:pPr indent="0" lvl="0" marL="0" rtl="0" algn="l">
              <a:lnSpc>
                <a:spcPct val="100000"/>
              </a:lnSpc>
              <a:spcBef>
                <a:spcPts val="0"/>
              </a:spcBef>
              <a:spcAft>
                <a:spcPts val="0"/>
              </a:spcAft>
              <a:buClr>
                <a:schemeClr val="dk1"/>
              </a:buClr>
              <a:buSzPts val="2000"/>
              <a:buFont typeface="Arial"/>
              <a:buNone/>
            </a:pPr>
            <a:r>
              <a:t/>
            </a:r>
            <a:endParaRPr b="0" sz="2000" strike="noStrike">
              <a:latin typeface="Arial"/>
              <a:ea typeface="Arial"/>
              <a:cs typeface="Arial"/>
              <a:sym typeface="Arial"/>
            </a:endParaRPr>
          </a:p>
          <a:p>
            <a:pPr indent="0" lvl="0" marL="0" rtl="0" algn="l">
              <a:lnSpc>
                <a:spcPct val="100000"/>
              </a:lnSpc>
              <a:spcBef>
                <a:spcPts val="0"/>
              </a:spcBef>
              <a:spcAft>
                <a:spcPts val="0"/>
              </a:spcAft>
              <a:buClr>
                <a:schemeClr val="dk1"/>
              </a:buClr>
              <a:buSzPts val="2000"/>
              <a:buFont typeface="Arial"/>
              <a:buNone/>
            </a:pPr>
            <a:r>
              <a:rPr b="0" lang="es-ES" sz="2000" strike="noStrike">
                <a:latin typeface="Arial"/>
                <a:ea typeface="Arial"/>
                <a:cs typeface="Arial"/>
                <a:sym typeface="Arial"/>
              </a:rPr>
              <a:t>La gran mayoría del desarrollo nf-core se realiza como por amor al arte de forma voluntaria, de forma que gente que tiene su propio trabajo emplea su tiempo libre o su horario laboral en ocasiones, para desarrollar los flujos de trabajo de nextflow. Nosotros por ejemplo ya que necesitábamos el flujo de trabajo con SARS para nuestro trabajo, empleamos nuestro tiempo laboral en desarrollarlo inicialmente y después junto con la comunidad nf-core.</a:t>
            </a:r>
            <a:endParaRPr/>
          </a:p>
          <a:p>
            <a:pPr indent="0" lvl="0" marL="0" rtl="0" algn="l">
              <a:lnSpc>
                <a:spcPct val="100000"/>
              </a:lnSpc>
              <a:spcBef>
                <a:spcPts val="0"/>
              </a:spcBef>
              <a:spcAft>
                <a:spcPts val="0"/>
              </a:spcAft>
              <a:buClr>
                <a:schemeClr val="dk1"/>
              </a:buClr>
              <a:buSzPts val="2000"/>
              <a:buFont typeface="Arial"/>
              <a:buNone/>
            </a:pPr>
            <a:r>
              <a:t/>
            </a:r>
            <a:endParaRPr b="0" sz="2000" strike="noStrike">
              <a:latin typeface="Arial"/>
              <a:ea typeface="Arial"/>
              <a:cs typeface="Arial"/>
              <a:sym typeface="Arial"/>
            </a:endParaRPr>
          </a:p>
          <a:p>
            <a:pPr indent="0" lvl="0" marL="0" rtl="0" algn="l">
              <a:lnSpc>
                <a:spcPct val="100000"/>
              </a:lnSpc>
              <a:spcBef>
                <a:spcPts val="0"/>
              </a:spcBef>
              <a:spcAft>
                <a:spcPts val="0"/>
              </a:spcAft>
              <a:buClr>
                <a:schemeClr val="dk1"/>
              </a:buClr>
              <a:buSzPts val="2000"/>
              <a:buFont typeface="Arial"/>
              <a:buNone/>
            </a:pPr>
            <a:r>
              <a:rPr b="0" lang="es-ES" sz="2000" strike="noStrike">
                <a:latin typeface="Arial"/>
                <a:ea typeface="Arial"/>
                <a:cs typeface="Arial"/>
                <a:sym typeface="Arial"/>
              </a:rPr>
              <a:t>En cuanto a la financiación, nf-core aparece como colaborador en distintos proyectos y becas y que a su vez contribuyen con la comunidad. </a:t>
            </a:r>
            <a:endParaRPr/>
          </a:p>
          <a:p>
            <a:pPr indent="0" lvl="0" marL="0" rtl="0" algn="l">
              <a:lnSpc>
                <a:spcPct val="100000"/>
              </a:lnSpc>
              <a:spcBef>
                <a:spcPts val="0"/>
              </a:spcBef>
              <a:spcAft>
                <a:spcPts val="0"/>
              </a:spcAft>
              <a:buClr>
                <a:schemeClr val="dk1"/>
              </a:buClr>
              <a:buSzPts val="2000"/>
              <a:buFont typeface="Arial"/>
              <a:buNone/>
            </a:pPr>
            <a:r>
              <a:t/>
            </a:r>
            <a:endParaRPr b="0" sz="2000" strike="noStrike">
              <a:latin typeface="Arial"/>
              <a:ea typeface="Arial"/>
              <a:cs typeface="Arial"/>
              <a:sym typeface="Arial"/>
            </a:endParaRPr>
          </a:p>
          <a:p>
            <a:pPr indent="0" lvl="0" marL="0" rtl="0" algn="l">
              <a:lnSpc>
                <a:spcPct val="100000"/>
              </a:lnSpc>
              <a:spcBef>
                <a:spcPts val="0"/>
              </a:spcBef>
              <a:spcAft>
                <a:spcPts val="0"/>
              </a:spcAft>
              <a:buClr>
                <a:schemeClr val="dk1"/>
              </a:buClr>
              <a:buSzPts val="2000"/>
              <a:buFont typeface="Arial"/>
              <a:buNone/>
            </a:pPr>
            <a:r>
              <a:rPr b="0" lang="es-ES" sz="2000" strike="noStrike">
                <a:latin typeface="Arial"/>
                <a:ea typeface="Arial"/>
                <a:cs typeface="Arial"/>
                <a:sym typeface="Arial"/>
              </a:rPr>
              <a:t>Por qué nosotros desde la unidad de bioinformática aceptamos esta colaboración cuando nosotros habíamos inciado todo el esqueleto del flujo de trabajo?</a:t>
            </a:r>
            <a:endParaRPr/>
          </a:p>
        </p:txBody>
      </p:sp>
      <p:sp>
        <p:nvSpPr>
          <p:cNvPr id="899" name="Google Shape;899;p35:notes"/>
          <p:cNvSpPr txBox="1"/>
          <p:nvPr>
            <p:ph idx="12" type="sldNum"/>
          </p:nvPr>
        </p:nvSpPr>
        <p:spPr>
          <a:xfrm>
            <a:off x="3884760" y="8685360"/>
            <a:ext cx="2971440" cy="45828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lang="es-ES" sz="1200" strike="noStrike">
                <a:solidFill>
                  <a:srgbClr val="000000"/>
                </a:solidFill>
                <a:latin typeface="Arial"/>
                <a:ea typeface="Arial"/>
                <a:cs typeface="Arial"/>
                <a:sym typeface="Arial"/>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p36:notes"/>
          <p:cNvSpPr/>
          <p:nvPr>
            <p:ph idx="2" type="sldImg"/>
          </p:nvPr>
        </p:nvSpPr>
        <p:spPr>
          <a:xfrm>
            <a:off x="1371600" y="1143000"/>
            <a:ext cx="41144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12" name="Google Shape;912;p36: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000"/>
              <a:buFont typeface="Arial"/>
              <a:buNone/>
            </a:pPr>
            <a:r>
              <a:rPr b="0" lang="es-ES" sz="2000" strike="noStrike">
                <a:latin typeface="Arial"/>
                <a:ea typeface="Arial"/>
                <a:cs typeface="Arial"/>
                <a:sym typeface="Arial"/>
              </a:rPr>
              <a:t>Por el mantenimiento, ya que la comunidad nf-core es muy grande y tiene mucho personal colaborando que puede dedicar tiempo al mantenimiento de los flujos de trabajo, y al ser un trabajo que consume tanto tiempo, no se podía abordar desde la unidad de bioinformática.</a:t>
            </a:r>
            <a:endParaRPr/>
          </a:p>
          <a:p>
            <a:pPr indent="0" lvl="0" marL="0" rtl="0" algn="l">
              <a:lnSpc>
                <a:spcPct val="100000"/>
              </a:lnSpc>
              <a:spcBef>
                <a:spcPts val="0"/>
              </a:spcBef>
              <a:spcAft>
                <a:spcPts val="0"/>
              </a:spcAft>
              <a:buClr>
                <a:schemeClr val="dk1"/>
              </a:buClr>
              <a:buSzPts val="2000"/>
              <a:buFont typeface="Arial"/>
              <a:buNone/>
            </a:pPr>
            <a:r>
              <a:t/>
            </a:r>
            <a:endParaRPr b="0" sz="2000" strike="noStrike">
              <a:latin typeface="Arial"/>
              <a:ea typeface="Arial"/>
              <a:cs typeface="Arial"/>
              <a:sym typeface="Arial"/>
            </a:endParaRPr>
          </a:p>
          <a:p>
            <a:pPr indent="0" lvl="0" marL="0" rtl="0" algn="l">
              <a:lnSpc>
                <a:spcPct val="100000"/>
              </a:lnSpc>
              <a:spcBef>
                <a:spcPts val="0"/>
              </a:spcBef>
              <a:spcAft>
                <a:spcPts val="0"/>
              </a:spcAft>
              <a:buClr>
                <a:schemeClr val="dk1"/>
              </a:buClr>
              <a:buSzPts val="2000"/>
              <a:buFont typeface="Arial"/>
              <a:buNone/>
            </a:pPr>
            <a:r>
              <a:rPr b="0" lang="es-ES" sz="2000" strike="noStrike">
                <a:latin typeface="Arial"/>
                <a:ea typeface="Arial"/>
                <a:cs typeface="Arial"/>
                <a:sym typeface="Arial"/>
              </a:rPr>
              <a:t>Y también por la visibilidad, ya que la comunidad nf-core es conocida en todo el mundo y era más facil que la comunidad bioinformática conociera este trabajo bajo el amparo de esta comunidad.</a:t>
            </a:r>
            <a:endParaRPr/>
          </a:p>
        </p:txBody>
      </p:sp>
      <p:sp>
        <p:nvSpPr>
          <p:cNvPr id="913" name="Google Shape;913;p36:notes"/>
          <p:cNvSpPr txBox="1"/>
          <p:nvPr>
            <p:ph idx="12" type="sldNum"/>
          </p:nvPr>
        </p:nvSpPr>
        <p:spPr>
          <a:xfrm>
            <a:off x="3884760" y="8685360"/>
            <a:ext cx="2971440" cy="45828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lang="es-ES" sz="1200" strike="noStrike">
                <a:solidFill>
                  <a:srgbClr val="000000"/>
                </a:solidFill>
                <a:latin typeface="Arial"/>
                <a:ea typeface="Arial"/>
                <a:cs typeface="Arial"/>
                <a:sym typeface="Arial"/>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p37:notes"/>
          <p:cNvSpPr/>
          <p:nvPr>
            <p:ph idx="2" type="sldImg"/>
          </p:nvPr>
        </p:nvSpPr>
        <p:spPr>
          <a:xfrm>
            <a:off x="1371600" y="1143000"/>
            <a:ext cx="41144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27" name="Google Shape;927;p37: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000"/>
              <a:buFont typeface="Arial"/>
              <a:buNone/>
            </a:pPr>
            <a:r>
              <a:rPr b="0" lang="es-ES" sz="2000" strike="noStrike">
                <a:latin typeface="Arial"/>
                <a:ea typeface="Arial"/>
                <a:cs typeface="Arial"/>
                <a:sym typeface="Arial"/>
              </a:rPr>
              <a:t>nf-core en su web permite acceder a los distintos flujos de trabajo que han desarrollado y que son muy variados, desde virus hasta humano pasado por bacterias y hongos. </a:t>
            </a:r>
            <a:endParaRPr/>
          </a:p>
        </p:txBody>
      </p:sp>
      <p:sp>
        <p:nvSpPr>
          <p:cNvPr id="928" name="Google Shape;928;p37:notes"/>
          <p:cNvSpPr txBox="1"/>
          <p:nvPr>
            <p:ph idx="12" type="sldNum"/>
          </p:nvPr>
        </p:nvSpPr>
        <p:spPr>
          <a:xfrm>
            <a:off x="3884760" y="8685360"/>
            <a:ext cx="2971440" cy="45828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lang="es-ES" sz="1200" strike="noStrike">
                <a:solidFill>
                  <a:srgbClr val="000000"/>
                </a:solidFill>
                <a:latin typeface="Arial"/>
                <a:ea typeface="Arial"/>
                <a:cs typeface="Arial"/>
                <a:sym typeface="Arial"/>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p38:notes"/>
          <p:cNvSpPr/>
          <p:nvPr>
            <p:ph idx="2" type="sldImg"/>
          </p:nvPr>
        </p:nvSpPr>
        <p:spPr>
          <a:xfrm>
            <a:off x="1371600" y="1143000"/>
            <a:ext cx="41144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43" name="Google Shape;943;p38: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000"/>
              <a:buFont typeface="Arial"/>
              <a:buNone/>
            </a:pPr>
            <a:r>
              <a:rPr b="0" lang="es-ES" sz="2000" strike="noStrike">
                <a:latin typeface="Arial"/>
                <a:ea typeface="Arial"/>
                <a:cs typeface="Arial"/>
                <a:sym typeface="Arial"/>
              </a:rPr>
              <a:t>Y ahora ya voy a pasar a contaros lo que es viralrecon que es el flujo de trabajo que nosotros utilizamos para realizar los servicios de reconstrucción de genomas viralres. Está subido en la pagina de nf-core pero nosotros también lo tenemos en nuestro git-hub, en la misma pagina donde está publicado el curso.</a:t>
            </a:r>
            <a:endParaRPr/>
          </a:p>
        </p:txBody>
      </p:sp>
      <p:sp>
        <p:nvSpPr>
          <p:cNvPr id="944" name="Google Shape;944;p38:notes"/>
          <p:cNvSpPr txBox="1"/>
          <p:nvPr>
            <p:ph idx="12" type="sldNum"/>
          </p:nvPr>
        </p:nvSpPr>
        <p:spPr>
          <a:xfrm>
            <a:off x="3884760" y="8685360"/>
            <a:ext cx="2971440" cy="45828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lang="es-ES" sz="1200" strike="noStrike">
                <a:solidFill>
                  <a:srgbClr val="000000"/>
                </a:solidFill>
                <a:latin typeface="Arial"/>
                <a:ea typeface="Arial"/>
                <a:cs typeface="Arial"/>
                <a:sym typeface="Arial"/>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p39:notes"/>
          <p:cNvSpPr/>
          <p:nvPr>
            <p:ph idx="2" type="sldImg"/>
          </p:nvPr>
        </p:nvSpPr>
        <p:spPr>
          <a:xfrm>
            <a:off x="1371600" y="1143000"/>
            <a:ext cx="41144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60" name="Google Shape;960;p39: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000"/>
              <a:buFont typeface="Arial"/>
              <a:buNone/>
            </a:pPr>
            <a:r>
              <a:rPr b="0" lang="es-ES" sz="2000" strike="noStrike">
                <a:latin typeface="Arial"/>
                <a:ea typeface="Arial"/>
                <a:cs typeface="Arial"/>
                <a:sym typeface="Arial"/>
              </a:rPr>
              <a:t>Entonces, dependiendo del secuenciador, viralrecon va a utilizar programas diferentes. Como ya os hemos comentado, se pensó inicialmente para trabajar con lecturas de Illumina, pero desde 2021 puede manejar también lecturas de nanopoera gracias a que </a:t>
            </a:r>
            <a:endParaRPr/>
          </a:p>
        </p:txBody>
      </p:sp>
      <p:sp>
        <p:nvSpPr>
          <p:cNvPr id="961" name="Google Shape;961;p39:notes"/>
          <p:cNvSpPr txBox="1"/>
          <p:nvPr>
            <p:ph idx="12" type="sldNum"/>
          </p:nvPr>
        </p:nvSpPr>
        <p:spPr>
          <a:xfrm>
            <a:off x="3884760" y="8685360"/>
            <a:ext cx="2971440" cy="45828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lang="es-ES" sz="1200" strike="noStrike">
                <a:solidFill>
                  <a:srgbClr val="000000"/>
                </a:solidFill>
                <a:latin typeface="Arial"/>
                <a:ea typeface="Arial"/>
                <a:cs typeface="Arial"/>
                <a:sym typeface="Arial"/>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4:notes"/>
          <p:cNvSpPr/>
          <p:nvPr>
            <p:ph idx="2" type="sldImg"/>
          </p:nvPr>
        </p:nvSpPr>
        <p:spPr>
          <a:xfrm>
            <a:off x="1371600" y="1143000"/>
            <a:ext cx="41144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1" name="Google Shape;351;p4: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000"/>
              <a:buFont typeface="Arial"/>
              <a:buNone/>
            </a:pPr>
            <a:r>
              <a:rPr b="0" lang="es-ES" sz="2000" strike="noStrike">
                <a:latin typeface="Arial"/>
                <a:ea typeface="Arial"/>
                <a:cs typeface="Arial"/>
                <a:sym typeface="Arial"/>
              </a:rPr>
              <a:t>Como todos sabéis, los virus hay que enriquecerlos antes de secuenciarlos, ya que la proporción de genoma de virus respecto del genoma de hospedador es muy baja y además son genomas muy pequeños en comparación con el resto de genomas del hospedador.</a:t>
            </a:r>
            <a:endParaRPr/>
          </a:p>
          <a:p>
            <a:pPr indent="0" lvl="0" marL="0" rtl="0" algn="l">
              <a:lnSpc>
                <a:spcPct val="100000"/>
              </a:lnSpc>
              <a:spcBef>
                <a:spcPts val="0"/>
              </a:spcBef>
              <a:spcAft>
                <a:spcPts val="0"/>
              </a:spcAft>
              <a:buClr>
                <a:schemeClr val="dk1"/>
              </a:buClr>
              <a:buSzPts val="2000"/>
              <a:buFont typeface="Arial"/>
              <a:buNone/>
            </a:pPr>
            <a:r>
              <a:t/>
            </a:r>
            <a:endParaRPr b="0" sz="2000" strike="noStrike">
              <a:latin typeface="Arial"/>
              <a:ea typeface="Arial"/>
              <a:cs typeface="Arial"/>
              <a:sym typeface="Arial"/>
            </a:endParaRPr>
          </a:p>
          <a:p>
            <a:pPr indent="0" lvl="0" marL="0" rtl="0" algn="l">
              <a:lnSpc>
                <a:spcPct val="100000"/>
              </a:lnSpc>
              <a:spcBef>
                <a:spcPts val="0"/>
              </a:spcBef>
              <a:spcAft>
                <a:spcPts val="0"/>
              </a:spcAft>
              <a:buClr>
                <a:schemeClr val="dk1"/>
              </a:buClr>
              <a:buSzPts val="2000"/>
              <a:buFont typeface="Arial"/>
              <a:buNone/>
            </a:pPr>
            <a:r>
              <a:rPr b="0" lang="es-ES" sz="2000" strike="noStrike">
                <a:latin typeface="Arial"/>
                <a:ea typeface="Arial"/>
                <a:cs typeface="Arial"/>
                <a:sym typeface="Arial"/>
              </a:rPr>
              <a:t>Existen diferentes aproximaciones para realizar el enriquecimiento del genoma de SARS-Cov-2 y poder secuenciarlo:</a:t>
            </a:r>
            <a:endParaRPr/>
          </a:p>
          <a:p>
            <a:pPr indent="0" lvl="0" marL="0" rtl="0" algn="l">
              <a:lnSpc>
                <a:spcPct val="100000"/>
              </a:lnSpc>
              <a:spcBef>
                <a:spcPts val="0"/>
              </a:spcBef>
              <a:spcAft>
                <a:spcPts val="0"/>
              </a:spcAft>
              <a:buClr>
                <a:schemeClr val="dk1"/>
              </a:buClr>
              <a:buSzPts val="2000"/>
              <a:buFont typeface="Arial"/>
              <a:buNone/>
            </a:pPr>
            <a:r>
              <a:t/>
            </a:r>
            <a:endParaRPr b="0" sz="2000" strike="noStrike">
              <a:latin typeface="Arial"/>
              <a:ea typeface="Arial"/>
              <a:cs typeface="Arial"/>
              <a:sym typeface="Arial"/>
            </a:endParaRPr>
          </a:p>
          <a:p>
            <a:pPr indent="0" lvl="0" marL="0" rtl="0" algn="l">
              <a:lnSpc>
                <a:spcPct val="100000"/>
              </a:lnSpc>
              <a:spcBef>
                <a:spcPts val="0"/>
              </a:spcBef>
              <a:spcAft>
                <a:spcPts val="0"/>
              </a:spcAft>
              <a:buClr>
                <a:schemeClr val="dk1"/>
              </a:buClr>
              <a:buSzPts val="2000"/>
              <a:buFont typeface="Arial"/>
              <a:buNone/>
            </a:pPr>
            <a:r>
              <a:rPr b="0" lang="es-ES" sz="2000" strike="noStrike">
                <a:latin typeface="Arial"/>
                <a:ea typeface="Arial"/>
                <a:cs typeface="Arial"/>
                <a:sym typeface="Arial"/>
              </a:rPr>
              <a:t>-Para enriquecer el genoma viral se pueden utilizar amplicones, que normalmente se están secuenciando con Illumina y con minion.</a:t>
            </a:r>
            <a:endParaRPr/>
          </a:p>
          <a:p>
            <a:pPr indent="0" lvl="0" marL="0" rtl="0" algn="l">
              <a:lnSpc>
                <a:spcPct val="100000"/>
              </a:lnSpc>
              <a:spcBef>
                <a:spcPts val="0"/>
              </a:spcBef>
              <a:spcAft>
                <a:spcPts val="0"/>
              </a:spcAft>
              <a:buClr>
                <a:schemeClr val="dk1"/>
              </a:buClr>
              <a:buSzPts val="2000"/>
              <a:buFont typeface="Arial"/>
              <a:buNone/>
            </a:pPr>
            <a:r>
              <a:rPr b="0" lang="es-ES" sz="2000" strike="noStrike">
                <a:latin typeface="Arial"/>
                <a:ea typeface="Arial"/>
                <a:cs typeface="Arial"/>
                <a:sym typeface="Arial"/>
              </a:rPr>
              <a:t>-El enriquecimiento mediante sondas se está secuenciando utilizando illumina generalmente.</a:t>
            </a:r>
            <a:endParaRPr/>
          </a:p>
          <a:p>
            <a:pPr indent="0" lvl="0" marL="0" rtl="0" algn="l">
              <a:lnSpc>
                <a:spcPct val="100000"/>
              </a:lnSpc>
              <a:spcBef>
                <a:spcPts val="0"/>
              </a:spcBef>
              <a:spcAft>
                <a:spcPts val="0"/>
              </a:spcAft>
              <a:buClr>
                <a:schemeClr val="dk1"/>
              </a:buClr>
              <a:buSzPts val="2000"/>
              <a:buFont typeface="Arial"/>
              <a:buNone/>
            </a:pPr>
            <a:r>
              <a:t/>
            </a:r>
            <a:endParaRPr b="0" sz="2000" strike="noStrike">
              <a:latin typeface="Arial"/>
              <a:ea typeface="Arial"/>
              <a:cs typeface="Arial"/>
              <a:sym typeface="Arial"/>
            </a:endParaRPr>
          </a:p>
          <a:p>
            <a:pPr indent="0" lvl="0" marL="0" rtl="0" algn="l">
              <a:lnSpc>
                <a:spcPct val="100000"/>
              </a:lnSpc>
              <a:spcBef>
                <a:spcPts val="0"/>
              </a:spcBef>
              <a:spcAft>
                <a:spcPts val="0"/>
              </a:spcAft>
              <a:buClr>
                <a:schemeClr val="dk1"/>
              </a:buClr>
              <a:buSzPts val="2000"/>
              <a:buFont typeface="Arial"/>
              <a:buNone/>
            </a:pPr>
            <a:r>
              <a:rPr b="0" lang="es-ES" sz="2000" strike="noStrike">
                <a:latin typeface="Arial"/>
                <a:ea typeface="Arial"/>
                <a:cs typeface="Arial"/>
                <a:sym typeface="Arial"/>
              </a:rPr>
              <a:t>Desde el momento en el que el mundo empezó a secuenciar SARS-CoV2, tener una flujo de trabajo para analizar las secuencias generadas fue un punto prioritario de la comunidad bioinformática, para dar una respuesta urgente a los distintos laboratorios de virología implicados en el diagnóstico del coronavirus.</a:t>
            </a:r>
            <a:endParaRPr/>
          </a:p>
          <a:p>
            <a:pPr indent="0" lvl="0" marL="0" rtl="0" algn="l">
              <a:lnSpc>
                <a:spcPct val="100000"/>
              </a:lnSpc>
              <a:spcBef>
                <a:spcPts val="0"/>
              </a:spcBef>
              <a:spcAft>
                <a:spcPts val="0"/>
              </a:spcAft>
              <a:buClr>
                <a:schemeClr val="dk1"/>
              </a:buClr>
              <a:buSzPts val="2000"/>
              <a:buFont typeface="Arial"/>
              <a:buNone/>
            </a:pPr>
            <a:r>
              <a:t/>
            </a:r>
            <a:endParaRPr b="0" sz="2000" strike="noStrike">
              <a:latin typeface="Arial"/>
              <a:ea typeface="Arial"/>
              <a:cs typeface="Arial"/>
              <a:sym typeface="Arial"/>
            </a:endParaRPr>
          </a:p>
          <a:p>
            <a:pPr indent="0" lvl="0" marL="0" rtl="0" algn="l">
              <a:lnSpc>
                <a:spcPct val="100000"/>
              </a:lnSpc>
              <a:spcBef>
                <a:spcPts val="0"/>
              </a:spcBef>
              <a:spcAft>
                <a:spcPts val="0"/>
              </a:spcAft>
              <a:buClr>
                <a:schemeClr val="dk1"/>
              </a:buClr>
              <a:buSzPts val="2000"/>
              <a:buFont typeface="Arial"/>
              <a:buNone/>
            </a:pPr>
            <a:r>
              <a:rPr b="0" lang="es-ES" sz="2000" strike="noStrike">
                <a:latin typeface="Arial"/>
                <a:ea typeface="Arial"/>
                <a:cs typeface="Arial"/>
                <a:sym typeface="Arial"/>
              </a:rPr>
              <a:t>En el año 2020, cuando empezó la pandemia, solo existía un protocolo de análisis para analizar datos de secuenciación enriquecidos con amplicones y obtenidos con minion, protocolo lanzado por la Red Artic, que ya había trabajado en el desarrollo de este tipo de esquemas de amplicones para virus como el zika o el ebola. Por eso nuestro grupo se centró en crear un protocolo para analizar datos tanto de sondas como de amplicones, obtenidos por secuenciadores de Illumina.</a:t>
            </a:r>
            <a:endParaRPr/>
          </a:p>
        </p:txBody>
      </p:sp>
      <p:sp>
        <p:nvSpPr>
          <p:cNvPr id="352" name="Google Shape;352;p4:notes"/>
          <p:cNvSpPr txBox="1"/>
          <p:nvPr>
            <p:ph idx="12" type="sldNum"/>
          </p:nvPr>
        </p:nvSpPr>
        <p:spPr>
          <a:xfrm>
            <a:off x="3884760" y="8685360"/>
            <a:ext cx="2971440" cy="45828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E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p40:notes"/>
          <p:cNvSpPr/>
          <p:nvPr>
            <p:ph idx="2" type="sldImg"/>
          </p:nvPr>
        </p:nvSpPr>
        <p:spPr>
          <a:xfrm>
            <a:off x="1371600" y="1143000"/>
            <a:ext cx="41144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77" name="Google Shape;977;p40: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000"/>
              <a:buFont typeface="Arial"/>
              <a:buNone/>
            </a:pPr>
            <a:r>
              <a:rPr b="0" lang="es-ES" sz="2000" strike="noStrike">
                <a:latin typeface="Arial"/>
                <a:ea typeface="Arial"/>
                <a:cs typeface="Arial"/>
                <a:sym typeface="Arial"/>
              </a:rPr>
              <a:t>Se incorporó el protocolo de artic para la secuenciación de lecturas de minIon con enriquecimiento de amplicones. De esta forma las lecutras que salen del nanopore entran directamente al protocolo artic, que realiza un proceso de mapado, llamada a variantes y generación de genoma consenso especializado en lecturas largas. Después los consensos generados se introducen en herramientas como Nextclade y pangolin para identificar el linaje o el clado de cada una de las muestras.</a:t>
            </a:r>
            <a:endParaRPr/>
          </a:p>
          <a:p>
            <a:pPr indent="0" lvl="0" marL="0" rtl="0" algn="l">
              <a:lnSpc>
                <a:spcPct val="100000"/>
              </a:lnSpc>
              <a:spcBef>
                <a:spcPts val="0"/>
              </a:spcBef>
              <a:spcAft>
                <a:spcPts val="0"/>
              </a:spcAft>
              <a:buClr>
                <a:schemeClr val="dk1"/>
              </a:buClr>
              <a:buSzPts val="2000"/>
              <a:buFont typeface="Arial"/>
              <a:buNone/>
            </a:pPr>
            <a:r>
              <a:t/>
            </a:r>
            <a:endParaRPr b="0" sz="2000" strike="noStrike">
              <a:latin typeface="Arial"/>
              <a:ea typeface="Arial"/>
              <a:cs typeface="Arial"/>
              <a:sym typeface="Arial"/>
            </a:endParaRPr>
          </a:p>
          <a:p>
            <a:pPr indent="0" lvl="0" marL="0" rtl="0" algn="l">
              <a:lnSpc>
                <a:spcPct val="100000"/>
              </a:lnSpc>
              <a:spcBef>
                <a:spcPts val="0"/>
              </a:spcBef>
              <a:spcAft>
                <a:spcPts val="0"/>
              </a:spcAft>
              <a:buClr>
                <a:schemeClr val="dk1"/>
              </a:buClr>
              <a:buSzPts val="2000"/>
              <a:buFont typeface="Arial"/>
              <a:buNone/>
            </a:pPr>
            <a:r>
              <a:rPr b="0" lang="es-ES" sz="2000" strike="noStrike">
                <a:latin typeface="Arial"/>
                <a:ea typeface="Arial"/>
                <a:cs typeface="Arial"/>
                <a:sym typeface="Arial"/>
              </a:rPr>
              <a:t>Finalmente, viralrecon va a coger los resultados de cada uno de los procesos del flujo de trabajo para integrarlos en un solo reporte de estadísticas. Para esto utiliza un software que se llama MultiQC, que coge todos los resultados y los integra en un reporte en formato .html que se puede visualizar en cualquier buscador de internet. Esto nos va a permitir ver todos los resultados de todos los procesos y de todas las muestras a la vez sin tener que ir abriendo los archivos de 190 y algo muestras de forma individual.</a:t>
            </a:r>
            <a:endParaRPr/>
          </a:p>
          <a:p>
            <a:pPr indent="0" lvl="0" marL="0" rtl="0" algn="l">
              <a:lnSpc>
                <a:spcPct val="100000"/>
              </a:lnSpc>
              <a:spcBef>
                <a:spcPts val="0"/>
              </a:spcBef>
              <a:spcAft>
                <a:spcPts val="0"/>
              </a:spcAft>
              <a:buClr>
                <a:schemeClr val="dk1"/>
              </a:buClr>
              <a:buSzPts val="2000"/>
              <a:buFont typeface="Arial"/>
              <a:buNone/>
            </a:pPr>
            <a:r>
              <a:t/>
            </a:r>
            <a:endParaRPr b="0" sz="2000" strike="noStrike">
              <a:latin typeface="Arial"/>
              <a:ea typeface="Arial"/>
              <a:cs typeface="Arial"/>
              <a:sym typeface="Arial"/>
            </a:endParaRPr>
          </a:p>
          <a:p>
            <a:pPr indent="0" lvl="0" marL="0" rtl="0" algn="l">
              <a:lnSpc>
                <a:spcPct val="100000"/>
              </a:lnSpc>
              <a:spcBef>
                <a:spcPts val="0"/>
              </a:spcBef>
              <a:spcAft>
                <a:spcPts val="0"/>
              </a:spcAft>
              <a:buClr>
                <a:schemeClr val="dk1"/>
              </a:buClr>
              <a:buSzPts val="2000"/>
              <a:buFont typeface="Arial"/>
              <a:buNone/>
            </a:pPr>
            <a:r>
              <a:rPr b="0" lang="es-ES" sz="2000" strike="noStrike">
                <a:latin typeface="Arial"/>
                <a:ea typeface="Arial"/>
                <a:cs typeface="Arial"/>
                <a:sym typeface="Arial"/>
              </a:rPr>
              <a:t>Este esquema es el más sencillo, porque cuando nos vamos a Illumina...</a:t>
            </a:r>
            <a:endParaRPr/>
          </a:p>
        </p:txBody>
      </p:sp>
      <p:sp>
        <p:nvSpPr>
          <p:cNvPr id="978" name="Google Shape;978;p40:notes"/>
          <p:cNvSpPr txBox="1"/>
          <p:nvPr>
            <p:ph idx="12" type="sldNum"/>
          </p:nvPr>
        </p:nvSpPr>
        <p:spPr>
          <a:xfrm>
            <a:off x="3884760" y="8685360"/>
            <a:ext cx="2971440" cy="45828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lang="es-ES" sz="1200" strike="noStrike">
                <a:solidFill>
                  <a:srgbClr val="000000"/>
                </a:solidFill>
                <a:latin typeface="Arial"/>
                <a:ea typeface="Arial"/>
                <a:cs typeface="Arial"/>
                <a:sym typeface="Arial"/>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p41:notes"/>
          <p:cNvSpPr/>
          <p:nvPr>
            <p:ph idx="2" type="sldImg"/>
          </p:nvPr>
        </p:nvSpPr>
        <p:spPr>
          <a:xfrm>
            <a:off x="1371600" y="1143000"/>
            <a:ext cx="41144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11" name="Google Shape;1011;p41: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000"/>
              <a:buFont typeface="Arial"/>
              <a:buNone/>
            </a:pPr>
            <a:r>
              <a:rPr b="0" lang="es-ES" sz="2000" strike="noStrike">
                <a:latin typeface="Arial"/>
                <a:ea typeface="Arial"/>
                <a:cs typeface="Arial"/>
                <a:sym typeface="Arial"/>
              </a:rPr>
              <a:t>Se nos complica un poco la historia. Esto no deja de ser todo lo que hemos visto a lo largo de toda la semana, desde el pre-procesamiento hasta los fastas finales de consenso tanto por la vía de mapado como por la de ensamblado. Así es como está diseñado viralrecon en su última versión desde nf-core</a:t>
            </a:r>
            <a:endParaRPr/>
          </a:p>
          <a:p>
            <a:pPr indent="0" lvl="0" marL="0" rtl="0" algn="l">
              <a:lnSpc>
                <a:spcPct val="100000"/>
              </a:lnSpc>
              <a:spcBef>
                <a:spcPts val="0"/>
              </a:spcBef>
              <a:spcAft>
                <a:spcPts val="0"/>
              </a:spcAft>
              <a:buClr>
                <a:schemeClr val="dk1"/>
              </a:buClr>
              <a:buSzPts val="2000"/>
              <a:buFont typeface="Arial"/>
              <a:buNone/>
            </a:pPr>
            <a:r>
              <a:t/>
            </a:r>
            <a:endParaRPr b="0" sz="2000" strike="noStrike">
              <a:latin typeface="Arial"/>
              <a:ea typeface="Arial"/>
              <a:cs typeface="Arial"/>
              <a:sym typeface="Arial"/>
            </a:endParaRPr>
          </a:p>
          <a:p>
            <a:pPr indent="0" lvl="0" marL="0" rtl="0" algn="l">
              <a:lnSpc>
                <a:spcPct val="100000"/>
              </a:lnSpc>
              <a:spcBef>
                <a:spcPts val="0"/>
              </a:spcBef>
              <a:spcAft>
                <a:spcPts val="0"/>
              </a:spcAft>
              <a:buClr>
                <a:schemeClr val="dk1"/>
              </a:buClr>
              <a:buSzPts val="2000"/>
              <a:buFont typeface="Arial"/>
              <a:buNone/>
            </a:pPr>
            <a:r>
              <a:rPr b="0" lang="es-ES" sz="2000" strike="noStrike">
                <a:latin typeface="Arial"/>
                <a:ea typeface="Arial"/>
                <a:cs typeface="Arial"/>
                <a:sym typeface="Arial"/>
              </a:rPr>
              <a:t>Cuando las muestras se secuencian en Illumina, tanto por </a:t>
            </a:r>
            <a:r>
              <a:rPr b="0" lang="es-ES" sz="2000" strike="noStrike">
                <a:latin typeface="Noto Sans Symbols"/>
                <a:ea typeface="Noto Sans Symbols"/>
                <a:cs typeface="Noto Sans Symbols"/>
                <a:sym typeface="Noto Sans Symbols"/>
              </a:rPr>
              <a:t>🡪</a:t>
            </a:r>
            <a:r>
              <a:rPr b="0" lang="es-ES" sz="2000" strike="noStrike">
                <a:latin typeface="Times New Roman"/>
                <a:ea typeface="Times New Roman"/>
                <a:cs typeface="Times New Roman"/>
                <a:sym typeface="Times New Roman"/>
              </a:rPr>
              <a:t> Ya me lo sé</a:t>
            </a:r>
            <a:endParaRPr b="0" sz="2000" strike="noStrike">
              <a:latin typeface="Arial"/>
              <a:ea typeface="Arial"/>
              <a:cs typeface="Arial"/>
              <a:sym typeface="Arial"/>
            </a:endParaRPr>
          </a:p>
        </p:txBody>
      </p:sp>
      <p:sp>
        <p:nvSpPr>
          <p:cNvPr id="1012" name="Google Shape;1012;p41:notes"/>
          <p:cNvSpPr txBox="1"/>
          <p:nvPr>
            <p:ph idx="12" type="sldNum"/>
          </p:nvPr>
        </p:nvSpPr>
        <p:spPr>
          <a:xfrm>
            <a:off x="3884760" y="8685360"/>
            <a:ext cx="2971440" cy="45828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lang="es-ES" sz="1200" strike="noStrike">
                <a:solidFill>
                  <a:srgbClr val="000000"/>
                </a:solidFill>
                <a:latin typeface="Arial"/>
                <a:ea typeface="Arial"/>
                <a:cs typeface="Arial"/>
                <a:sym typeface="Arial"/>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p42:notes"/>
          <p:cNvSpPr/>
          <p:nvPr>
            <p:ph idx="2" type="sldImg"/>
          </p:nvPr>
        </p:nvSpPr>
        <p:spPr>
          <a:xfrm>
            <a:off x="38124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83" name="Google Shape;1083;p42: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0"/>
              </a:spcAft>
              <a:buClr>
                <a:srgbClr val="24292F"/>
              </a:buClr>
              <a:buSzPts val="1050"/>
              <a:buFont typeface="Arial"/>
              <a:buNone/>
            </a:pPr>
            <a:r>
              <a:rPr b="0" lang="es-ES" sz="1050" strike="noStrike">
                <a:solidFill>
                  <a:srgbClr val="24292F"/>
                </a:solidFill>
                <a:latin typeface="Arial"/>
                <a:ea typeface="Arial"/>
                <a:cs typeface="Arial"/>
                <a:sym typeface="Arial"/>
              </a:rPr>
              <a:t>Another new functionality is that viralrecon now allows to determine which software use for variant calling (iVar or Bcftools) and consensus genome generation (iVar or Bcftools), so you can combine them</a:t>
            </a:r>
            <a:endParaRPr b="0" sz="1050" strike="noStrike">
              <a:latin typeface="Arial"/>
              <a:ea typeface="Arial"/>
              <a:cs typeface="Arial"/>
              <a:sym typeface="Arial"/>
            </a:endParaRPr>
          </a:p>
          <a:p>
            <a:pPr indent="0" lvl="0" marL="0" rtl="0" algn="l">
              <a:lnSpc>
                <a:spcPct val="115000"/>
              </a:lnSpc>
              <a:spcBef>
                <a:spcPts val="1199"/>
              </a:spcBef>
              <a:spcAft>
                <a:spcPts val="0"/>
              </a:spcAft>
              <a:buClr>
                <a:srgbClr val="24292F"/>
              </a:buClr>
              <a:buSzPts val="1050"/>
              <a:buFont typeface="Arial"/>
              <a:buNone/>
            </a:pPr>
            <a:r>
              <a:rPr b="0" lang="es-ES" sz="1050" strike="noStrike">
                <a:solidFill>
                  <a:srgbClr val="24292F"/>
                </a:solidFill>
                <a:latin typeface="Arial"/>
                <a:ea typeface="Arial"/>
                <a:cs typeface="Arial"/>
                <a:sym typeface="Arial"/>
              </a:rPr>
              <a:t>Previous viralrecon versions had iVar as default for both variant calling and consensus genome generation. This combination had some drawbacks related with the issues associated with iVar</a:t>
            </a:r>
            <a:endParaRPr b="0" sz="1050" strike="noStrike">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p43:notes"/>
          <p:cNvSpPr/>
          <p:nvPr>
            <p:ph idx="2" type="sldImg"/>
          </p:nvPr>
        </p:nvSpPr>
        <p:spPr>
          <a:xfrm>
            <a:off x="38124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98" name="Google Shape;1098;p43: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ES" sz="1100"/>
              <a:t>En la versión actual, viralrecon realiza el llamado de variantes utilizando iVar y bcftools consensus para la generación de consenso, como configuración predeterminada. Esta decisión se ha tomado para corregir algunos problemas conocidos del consenso de iVar y para ofrecer mayor capacidad de decisión al usuario en el resultado final. Estos cambios generan las siguientes diferencias en los archivos fasta de consenso finales:</a:t>
            </a:r>
            <a:endParaRPr sz="1100"/>
          </a:p>
          <a:p>
            <a:pPr indent="-298450" lvl="0" marL="457200" rtl="0" algn="l">
              <a:lnSpc>
                <a:spcPct val="115000"/>
              </a:lnSpc>
              <a:spcBef>
                <a:spcPts val="1200"/>
              </a:spcBef>
              <a:spcAft>
                <a:spcPts val="0"/>
              </a:spcAft>
              <a:buClr>
                <a:schemeClr val="dk1"/>
              </a:buClr>
              <a:buSzPts val="1100"/>
              <a:buChar char="●"/>
            </a:pPr>
            <a:r>
              <a:rPr b="1" lang="es-ES" sz="1100"/>
              <a:t>El consenso de iVar incluye eliminaciones de baja frecuencia en el consenso, incluso cuando se aplica el filtro.</a:t>
            </a:r>
            <a:r>
              <a:rPr lang="es-ES" sz="1100"/>
              <a:t> Esto se corrige al crear el consenso con las variantes filtradas de iVar utilizando un umbral de frecuencia alélica definido por el usuario, de modo que puedas elegir qué variantes con una frecuencia alélica deseas incluir en tu consenso.</a:t>
            </a:r>
            <a:endParaRPr sz="1100"/>
          </a:p>
          <a:p>
            <a:pPr indent="-298450" lvl="0" marL="457200" rtl="0" algn="l">
              <a:lnSpc>
                <a:spcPct val="115000"/>
              </a:lnSpc>
              <a:spcBef>
                <a:spcPts val="0"/>
              </a:spcBef>
              <a:spcAft>
                <a:spcPts val="0"/>
              </a:spcAft>
              <a:buClr>
                <a:schemeClr val="dk1"/>
              </a:buClr>
              <a:buSzPts val="1100"/>
              <a:buChar char="●"/>
            </a:pPr>
            <a:r>
              <a:rPr lang="es-ES" sz="1100"/>
              <a:t>La primera secuencia es la de referencia, la segunda es el consenso generado por Bcftools, y la tercera es el consenso generado con iVar.</a:t>
            </a:r>
            <a:endParaRPr sz="1100"/>
          </a:p>
          <a:p>
            <a:pPr indent="-298450" lvl="0" marL="457200" rtl="0" algn="l">
              <a:lnSpc>
                <a:spcPct val="115000"/>
              </a:lnSpc>
              <a:spcBef>
                <a:spcPts val="0"/>
              </a:spcBef>
              <a:spcAft>
                <a:spcPts val="0"/>
              </a:spcAft>
              <a:buClr>
                <a:schemeClr val="dk1"/>
              </a:buClr>
              <a:buSzPts val="1100"/>
              <a:buChar char="●"/>
            </a:pPr>
            <a:r>
              <a:rPr lang="es-ES" sz="1100"/>
              <a:t>El archivo .tsv de iVar se verá así: La eliminación tiene una frecuencia menor a 0.75, como se determinó en el filtro de consenso, pero está siendo incluida en el consenso de iVar, aunque no en el de Bcftools.</a:t>
            </a:r>
            <a:endParaRPr sz="1100"/>
          </a:p>
          <a:p>
            <a:pPr indent="-298450" lvl="0" marL="457200" rtl="0" algn="l">
              <a:lnSpc>
                <a:spcPct val="115000"/>
              </a:lnSpc>
              <a:spcBef>
                <a:spcPts val="0"/>
              </a:spcBef>
              <a:spcAft>
                <a:spcPts val="0"/>
              </a:spcAft>
              <a:buClr>
                <a:schemeClr val="dk1"/>
              </a:buClr>
              <a:buSzPts val="1100"/>
              <a:buChar char="●"/>
            </a:pPr>
            <a:r>
              <a:rPr b="1" lang="es-ES" sz="1100"/>
              <a:t>iVar incluye Ns cuando la posición tiene suficiente cobertura:</a:t>
            </a:r>
            <a:r>
              <a:rPr lang="es-ES" sz="1100"/>
              <a:t> La primera secuencia es la de referencia, la segunda es el consenso generado por Bcftools, y la tercera es el consenso generado con iVar.</a:t>
            </a:r>
            <a:endParaRPr sz="1100"/>
          </a:p>
          <a:p>
            <a:pPr indent="-298450" lvl="0" marL="457200" rtl="0" algn="l">
              <a:lnSpc>
                <a:spcPct val="115000"/>
              </a:lnSpc>
              <a:spcBef>
                <a:spcPts val="0"/>
              </a:spcBef>
              <a:spcAft>
                <a:spcPts val="0"/>
              </a:spcAft>
              <a:buClr>
                <a:schemeClr val="dk1"/>
              </a:buClr>
              <a:buSzPts val="1100"/>
              <a:buChar char="●"/>
            </a:pPr>
            <a:r>
              <a:rPr lang="es-ES" sz="1100"/>
              <a:t>El archivo .tsv de iVar se verá así: Se suponía que debía ser una eliminación, no un nucleótido N, y la N no aparecerá al crear el consenso con Bcftools.</a:t>
            </a:r>
            <a:endParaRPr sz="1100"/>
          </a:p>
          <a:p>
            <a:pPr indent="0" lvl="0" marL="0" rtl="0" algn="l">
              <a:lnSpc>
                <a:spcPct val="100000"/>
              </a:lnSpc>
              <a:spcBef>
                <a:spcPts val="1200"/>
              </a:spcBef>
              <a:spcAft>
                <a:spcPts val="0"/>
              </a:spcAft>
              <a:buClr>
                <a:schemeClr val="dk1"/>
              </a:buClr>
              <a:buSzPts val="1100"/>
              <a:buFont typeface="Arial"/>
              <a:buNone/>
            </a:pPr>
            <a:r>
              <a:t/>
            </a:r>
            <a:endParaRPr sz="1050">
              <a:solidFill>
                <a:srgbClr val="24292F"/>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p44:notes"/>
          <p:cNvSpPr/>
          <p:nvPr>
            <p:ph idx="2" type="sldImg"/>
          </p:nvPr>
        </p:nvSpPr>
        <p:spPr>
          <a:xfrm>
            <a:off x="38124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10" name="Google Shape;1110;p44: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Clr>
                <a:schemeClr val="dk1"/>
              </a:buClr>
              <a:buSzPts val="1100"/>
              <a:buFont typeface="Arial"/>
              <a:buNone/>
            </a:pPr>
            <a:r>
              <a:rPr lang="es-ES" sz="1050">
                <a:solidFill>
                  <a:srgbClr val="24292F"/>
                </a:solidFill>
              </a:rPr>
              <a:t>iVar está asignando nucleótidos ambiguos, lo que añade variantes de baja frecuencia:</a:t>
            </a:r>
            <a:endParaRPr sz="1050">
              <a:solidFill>
                <a:srgbClr val="24292F"/>
              </a:solidFill>
            </a:endParaRPr>
          </a:p>
          <a:p>
            <a:pPr indent="0" lvl="0" marL="0" rtl="0" algn="l">
              <a:spcBef>
                <a:spcPts val="0"/>
              </a:spcBef>
              <a:spcAft>
                <a:spcPts val="0"/>
              </a:spcAft>
              <a:buClr>
                <a:schemeClr val="dk1"/>
              </a:buClr>
              <a:buSzPts val="1100"/>
              <a:buFont typeface="Arial"/>
              <a:buNone/>
            </a:pPr>
            <a:r>
              <a:rPr lang="es-ES" sz="1050">
                <a:solidFill>
                  <a:srgbClr val="24292F"/>
                </a:solidFill>
              </a:rPr>
              <a:t>Como se explica en el manual de iVar, si una sola base no alcanza una frecuencia determinada, entonces se asigna un nucleótido ambiguo en esa posición, lo que implica incluir variantes de baja frecuencia. Ejemplo:</a:t>
            </a:r>
            <a:endParaRPr sz="1050">
              <a:solidFill>
                <a:srgbClr val="24292F"/>
              </a:solidFill>
            </a:endParaRPr>
          </a:p>
          <a:p>
            <a:pPr indent="0" lvl="0" marL="0" rtl="0" algn="l">
              <a:spcBef>
                <a:spcPts val="0"/>
              </a:spcBef>
              <a:spcAft>
                <a:spcPts val="0"/>
              </a:spcAft>
              <a:buClr>
                <a:schemeClr val="dk1"/>
              </a:buClr>
              <a:buSzPts val="1100"/>
              <a:buFont typeface="Arial"/>
              <a:buNone/>
            </a:pPr>
            <a:r>
              <a:rPr lang="es-ES" sz="1050">
                <a:solidFill>
                  <a:srgbClr val="24292F"/>
                </a:solidFill>
              </a:rPr>
              <a:t>Estas variantes tienen una frecuencia alélica de 0.3, por lo que la frecuencia alélica del nucleótido de referencia no alcanza el mínimo de 0.75, y entonces ambas se incluyen en el consenso como nucleótidos ambiguos:</a:t>
            </a:r>
            <a:endParaRPr sz="1050">
              <a:solidFill>
                <a:srgbClr val="24292F"/>
              </a:solidFill>
            </a:endParaRPr>
          </a:p>
          <a:p>
            <a:pPr indent="0" lvl="0" marL="0" rtl="0" algn="l">
              <a:spcBef>
                <a:spcPts val="0"/>
              </a:spcBef>
              <a:spcAft>
                <a:spcPts val="0"/>
              </a:spcAft>
              <a:buClr>
                <a:schemeClr val="dk1"/>
              </a:buClr>
              <a:buSzPts val="1100"/>
              <a:buFont typeface="Arial"/>
              <a:buNone/>
            </a:pPr>
            <a:r>
              <a:t/>
            </a:r>
            <a:endParaRPr sz="1050">
              <a:solidFill>
                <a:srgbClr val="24292F"/>
              </a:solidFill>
            </a:endParaRPr>
          </a:p>
          <a:p>
            <a:pPr indent="0" lvl="0" marL="0" rtl="0" algn="l">
              <a:spcBef>
                <a:spcPts val="0"/>
              </a:spcBef>
              <a:spcAft>
                <a:spcPts val="0"/>
              </a:spcAft>
              <a:buClr>
                <a:schemeClr val="dk1"/>
              </a:buClr>
              <a:buSzPts val="1100"/>
              <a:buFont typeface="Arial"/>
              <a:buNone/>
            </a:pPr>
            <a:r>
              <a:rPr lang="es-ES" sz="1050">
                <a:solidFill>
                  <a:srgbClr val="24292F"/>
                </a:solidFill>
              </a:rPr>
              <a:t>La primera secuencia es la de referencia, la segunda es el consenso generado por Bcftools, y la tercera es el consenso generado con iVar.</a:t>
            </a:r>
            <a:endParaRPr sz="1050">
              <a:solidFill>
                <a:srgbClr val="24292F"/>
              </a:solidFill>
            </a:endParaRPr>
          </a:p>
          <a:p>
            <a:pPr indent="0" lvl="0" marL="0" rtl="0" algn="l">
              <a:spcBef>
                <a:spcPts val="0"/>
              </a:spcBef>
              <a:spcAft>
                <a:spcPts val="0"/>
              </a:spcAft>
              <a:buClr>
                <a:schemeClr val="dk1"/>
              </a:buClr>
              <a:buSzPts val="1100"/>
              <a:buFont typeface="Arial"/>
              <a:buNone/>
            </a:pPr>
            <a:r>
              <a:t/>
            </a:r>
            <a:endParaRPr sz="1050">
              <a:solidFill>
                <a:srgbClr val="24292F"/>
              </a:solidFill>
            </a:endParaRPr>
          </a:p>
          <a:p>
            <a:pPr indent="0" lvl="0" marL="0" rtl="0" algn="l">
              <a:spcBef>
                <a:spcPts val="0"/>
              </a:spcBef>
              <a:spcAft>
                <a:spcPts val="0"/>
              </a:spcAft>
              <a:buClr>
                <a:schemeClr val="dk1"/>
              </a:buClr>
              <a:buSzPts val="1100"/>
              <a:buFont typeface="Arial"/>
              <a:buNone/>
            </a:pPr>
            <a:r>
              <a:rPr lang="es-ES" sz="1050">
                <a:solidFill>
                  <a:srgbClr val="24292F"/>
                </a:solidFill>
              </a:rPr>
              <a:t>El consenso de iVar introduce R (A o G) en la posición 27665 y S (G o C) en la posición 27666 cuando solo debería incluirse la referencia. Esto se corrige al crear el consenso con Bcftools.</a:t>
            </a:r>
            <a:endParaRPr sz="1050">
              <a:solidFill>
                <a:srgbClr val="24292F"/>
              </a:solidFill>
            </a:endParaRPr>
          </a:p>
          <a:p>
            <a:pPr indent="0" lvl="0" marL="0" rtl="0" algn="l">
              <a:spcBef>
                <a:spcPts val="0"/>
              </a:spcBef>
              <a:spcAft>
                <a:spcPts val="0"/>
              </a:spcAft>
              <a:buClr>
                <a:schemeClr val="dk1"/>
              </a:buClr>
              <a:buSzPts val="1100"/>
              <a:buFont typeface="Arial"/>
              <a:buNone/>
            </a:pPr>
            <a:r>
              <a:t/>
            </a:r>
            <a:endParaRPr sz="1050">
              <a:solidFill>
                <a:srgbClr val="24292F"/>
              </a:solidFill>
            </a:endParaRPr>
          </a:p>
          <a:p>
            <a:pPr indent="0" lvl="0" marL="0" rtl="0" algn="l">
              <a:spcBef>
                <a:spcPts val="0"/>
              </a:spcBef>
              <a:spcAft>
                <a:spcPts val="0"/>
              </a:spcAft>
              <a:buClr>
                <a:schemeClr val="dk1"/>
              </a:buClr>
              <a:buSzPts val="1100"/>
              <a:buFont typeface="Arial"/>
              <a:buNone/>
            </a:pPr>
            <a:r>
              <a:rPr lang="es-ES" sz="1050">
                <a:solidFill>
                  <a:srgbClr val="24292F"/>
                </a:solidFill>
              </a:rPr>
              <a:t>iVar está incluyendo Ns en variantes de baja frecuencia que no deberían aparecer en el consenso:</a:t>
            </a:r>
            <a:endParaRPr sz="1050">
              <a:solidFill>
                <a:srgbClr val="24292F"/>
              </a:solidFill>
            </a:endParaRPr>
          </a:p>
          <a:p>
            <a:pPr indent="0" lvl="0" marL="0" rtl="0" algn="l">
              <a:spcBef>
                <a:spcPts val="0"/>
              </a:spcBef>
              <a:spcAft>
                <a:spcPts val="0"/>
              </a:spcAft>
              <a:buClr>
                <a:schemeClr val="dk1"/>
              </a:buClr>
              <a:buSzPts val="1100"/>
              <a:buFont typeface="Arial"/>
              <a:buNone/>
            </a:pPr>
            <a:r>
              <a:rPr lang="es-ES" sz="1050">
                <a:solidFill>
                  <a:srgbClr val="24292F"/>
                </a:solidFill>
              </a:rPr>
              <a:t>Cuando hay eliminaciones en el archivo .tsv de iVar con baja frecuencia alélica, debería incluirse la referencia, pero iVar introduce Ns en su lugar:</a:t>
            </a:r>
            <a:endParaRPr sz="1050">
              <a:solidFill>
                <a:srgbClr val="24292F"/>
              </a:solidFill>
            </a:endParaRPr>
          </a:p>
          <a:p>
            <a:pPr indent="0" lvl="0" marL="0" rtl="0" algn="l">
              <a:spcBef>
                <a:spcPts val="0"/>
              </a:spcBef>
              <a:spcAft>
                <a:spcPts val="0"/>
              </a:spcAft>
              <a:buClr>
                <a:schemeClr val="dk1"/>
              </a:buClr>
              <a:buSzPts val="1100"/>
              <a:buFont typeface="Arial"/>
              <a:buNone/>
            </a:pPr>
            <a:r>
              <a:t/>
            </a:r>
            <a:endParaRPr sz="1050">
              <a:solidFill>
                <a:srgbClr val="24292F"/>
              </a:solidFill>
            </a:endParaRPr>
          </a:p>
          <a:p>
            <a:pPr indent="0" lvl="0" marL="0" rtl="0" algn="l">
              <a:spcBef>
                <a:spcPts val="0"/>
              </a:spcBef>
              <a:spcAft>
                <a:spcPts val="0"/>
              </a:spcAft>
              <a:buClr>
                <a:schemeClr val="dk1"/>
              </a:buClr>
              <a:buSzPts val="1100"/>
              <a:buFont typeface="Arial"/>
              <a:buNone/>
            </a:pPr>
            <a:r>
              <a:rPr lang="es-ES" sz="1050">
                <a:solidFill>
                  <a:srgbClr val="24292F"/>
                </a:solidFill>
              </a:rPr>
              <a:t>La primera secuencia es la de referencia, la segunda es el consenso generado por Bcftools, y la tercera es el consenso generado con iVar.</a:t>
            </a:r>
            <a:endParaRPr sz="1050">
              <a:solidFill>
                <a:srgbClr val="24292F"/>
              </a:solidFill>
            </a:endParaRPr>
          </a:p>
          <a:p>
            <a:pPr indent="0" lvl="0" marL="0" rtl="0" algn="l">
              <a:spcBef>
                <a:spcPts val="0"/>
              </a:spcBef>
              <a:spcAft>
                <a:spcPts val="0"/>
              </a:spcAft>
              <a:buClr>
                <a:schemeClr val="dk1"/>
              </a:buClr>
              <a:buSzPts val="1100"/>
              <a:buFont typeface="Arial"/>
              <a:buNone/>
            </a:pPr>
            <a:r>
              <a:t/>
            </a:r>
            <a:endParaRPr sz="1050">
              <a:solidFill>
                <a:srgbClr val="24292F"/>
              </a:solidFill>
            </a:endParaRPr>
          </a:p>
          <a:p>
            <a:pPr indent="0" lvl="0" marL="0" rtl="0" algn="l">
              <a:spcBef>
                <a:spcPts val="0"/>
              </a:spcBef>
              <a:spcAft>
                <a:spcPts val="0"/>
              </a:spcAft>
              <a:buClr>
                <a:schemeClr val="dk1"/>
              </a:buClr>
              <a:buSzPts val="1100"/>
              <a:buFont typeface="Arial"/>
              <a:buNone/>
            </a:pPr>
            <a:r>
              <a:rPr lang="es-ES" sz="1050">
                <a:solidFill>
                  <a:srgbClr val="24292F"/>
                </a:solidFill>
              </a:rPr>
              <a:t>El archivo .tsv se ve así:</a:t>
            </a:r>
            <a:endParaRPr sz="1050">
              <a:solidFill>
                <a:srgbClr val="24292F"/>
              </a:solidFill>
            </a:endParaRPr>
          </a:p>
          <a:p>
            <a:pPr indent="0" lvl="0" marL="0" rtl="0" algn="l">
              <a:spcBef>
                <a:spcPts val="0"/>
              </a:spcBef>
              <a:spcAft>
                <a:spcPts val="0"/>
              </a:spcAft>
              <a:buClr>
                <a:schemeClr val="dk1"/>
              </a:buClr>
              <a:buSzPts val="1100"/>
              <a:buFont typeface="Arial"/>
              <a:buNone/>
            </a:pPr>
            <a:r>
              <a:t/>
            </a:r>
            <a:endParaRPr sz="1050">
              <a:solidFill>
                <a:srgbClr val="24292F"/>
              </a:solidFill>
            </a:endParaRPr>
          </a:p>
          <a:p>
            <a:pPr indent="0" lvl="0" marL="0" rtl="0" algn="l">
              <a:spcBef>
                <a:spcPts val="0"/>
              </a:spcBef>
              <a:spcAft>
                <a:spcPts val="0"/>
              </a:spcAft>
              <a:buClr>
                <a:schemeClr val="dk1"/>
              </a:buClr>
              <a:buSzPts val="1100"/>
              <a:buFont typeface="Arial"/>
              <a:buNone/>
            </a:pPr>
            <a:r>
              <a:rPr lang="es-ES" sz="1050">
                <a:solidFill>
                  <a:srgbClr val="24292F"/>
                </a:solidFill>
              </a:rPr>
              <a:t>En el consenso, los nucleótidos de referencia deberían incluirse, como ocurre con Bcftools.</a:t>
            </a:r>
            <a:endParaRPr sz="1050">
              <a:solidFill>
                <a:srgbClr val="24292F"/>
              </a:solidFill>
            </a:endParaRPr>
          </a:p>
          <a:p>
            <a:pPr indent="0" lvl="0" marL="0" rtl="0" algn="l">
              <a:lnSpc>
                <a:spcPct val="100000"/>
              </a:lnSpc>
              <a:spcBef>
                <a:spcPts val="0"/>
              </a:spcBef>
              <a:spcAft>
                <a:spcPts val="0"/>
              </a:spcAft>
              <a:buClr>
                <a:schemeClr val="dk1"/>
              </a:buClr>
              <a:buSzPts val="1050"/>
              <a:buFont typeface="Arial"/>
              <a:buNone/>
            </a:pPr>
            <a:r>
              <a:t/>
            </a:r>
            <a:endParaRPr sz="1050">
              <a:solidFill>
                <a:srgbClr val="24292F"/>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p45:notes"/>
          <p:cNvSpPr/>
          <p:nvPr>
            <p:ph idx="2" type="sldImg"/>
          </p:nvPr>
        </p:nvSpPr>
        <p:spPr>
          <a:xfrm>
            <a:off x="38124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21" name="Google Shape;1121;p45: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Clr>
                <a:schemeClr val="dk1"/>
              </a:buClr>
              <a:buSzPts val="1100"/>
              <a:buFont typeface="Arial"/>
              <a:buNone/>
            </a:pPr>
            <a:r>
              <a:rPr lang="es-ES" sz="1100"/>
              <a:t>Durante el análisis de variantes de Sars-Cov-2, algunas variantes complejas, como el cambio de triplete de nucleótidos que cambia todo el codón en la variante B.1.1.7, hacen que los detectores de variantes reporten tres cambios nucleotídicos en lugar de solo uno que incluya los tres cambios nucleotídicos, con la subsiguiente anotación errónea del aminoácido. Este es también un problema conocido en iVar (andersen-lab/ivar#92), que hemos solucionado en esta nueva versión de ViralRecon, también a través del script ivar_variants_to_vcf.py.</a:t>
            </a:r>
            <a:endParaRPr sz="1100"/>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rPr lang="es-ES" sz="1100"/>
              <a:t>El script ivar_variants_to_vcf.py itera a través de todo el archivo .tsv leyendo cada línea. Guarda la información de cada línea en una estructura de diccionario que se llenará con todos los campos informativos para hasta un máximo de 3 posiciones. Una vez que el diccionario cumple con este requisito, verificamos las posiciones consecutivas y evaluamos si pertenecen al mismo codón. El diccionario actúa como una cola de tamaño tres, evaluándose siempre cuando está llena.</a:t>
            </a:r>
            <a:endParaRPr sz="1100"/>
          </a:p>
          <a:p>
            <a:pPr indent="0" lvl="0" marL="0" rtl="0" algn="l">
              <a:lnSpc>
                <a:spcPct val="100000"/>
              </a:lnSpc>
              <a:spcBef>
                <a:spcPts val="0"/>
              </a:spcBef>
              <a:spcAft>
                <a:spcPts val="0"/>
              </a:spcAft>
              <a:buClr>
                <a:schemeClr val="dk1"/>
              </a:buClr>
              <a:buSzPts val="1100"/>
              <a:buFont typeface="Arial"/>
              <a:buNone/>
            </a:pPr>
            <a:r>
              <a:t/>
            </a:r>
            <a:endParaRPr sz="110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p46:notes"/>
          <p:cNvSpPr/>
          <p:nvPr>
            <p:ph idx="2" type="sldImg"/>
          </p:nvPr>
        </p:nvSpPr>
        <p:spPr>
          <a:xfrm>
            <a:off x="38124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30" name="Google Shape;1130;p46: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Clr>
                <a:schemeClr val="dk1"/>
              </a:buClr>
              <a:buSzPts val="1100"/>
              <a:buFont typeface="Arial"/>
              <a:buNone/>
            </a:pPr>
            <a:r>
              <a:rPr lang="es-ES" sz="1100"/>
              <a:t>Los datos de NGS son propensos a ciertos tipos de llamadas de variantes por artefactos, siendo el sesgo de cadena un claro ejemplo. Por ejemplo, todas las lecturas que apoyan variantes, excepto una, están en la cadena inversa, mientras que las lecturas que apoyan el genoma de referencia están igualmente representadas en ambas cadenas, lo que da lugar a un escenario de falso positivo conocido como sesgo de cadena. La mayoría de los detectores de variantes actuales admiten el filtrado por sesgo de cadena, pero iVar aún carece de esta funcionalidad (andersen-lab/ivar#5).</a:t>
            </a:r>
            <a:endParaRPr sz="1100"/>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rPr lang="es-ES" sz="1100"/>
              <a:t>La nueva versión de ViralRecon ahora ofrece esta funcionalidad, considerando este artefacto al convertir el archivo .tsv de variantes de iVar a formato vcf dentro del script ivar_variants_to_vcf.py. Para hacer esto, se realiza una prueba exacta de Fisher y se usa la anotación de filtro SB para etiquetar las variantes con un valor p de sesgo de cadena significativo (&lt;0.05).</a:t>
            </a:r>
            <a:endParaRPr sz="1100"/>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rPr lang="es-ES" sz="1100"/>
              <a:t>Tenga en cuenta que las variantes no se filtran, solo se añade una anotación al campo FILTER. Si desea filtrar las variantes, debe hacerlo posteriormente utilizando esta etiqueta.</a:t>
            </a:r>
            <a:endParaRPr sz="1100"/>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rPr lang="es-ES" sz="1100"/>
              <a:t>La prueba exacta de Fisher se basa en una tabla de contingencia, como se indica en la literatura de GATK. El filtrado por sesgo de cadena no siempre es un filtro recomendado para todo tipo de experimentos. Los datos de amplicones, debido al procedimiento de preparación de enriquecimiento basado en PCR, son propensos a artefactos por sesgo de cadena que no necesariamente indican una mayor probabilidad de un falso positivo. Además, los experimentos de amplicones normalmente generan datos de cobertura profunda que no necesitan este tipo de filtrado. Por eso, ivar_variants_to_vcf.py proporciona una nueva opción --ignore-strand-bias para ignorar la prueba de Fisher. Este parámetro se establece de forma predeterminada cuando se usa el --protocol amplicon.</a:t>
            </a:r>
            <a:endParaRPr sz="1100"/>
          </a:p>
          <a:p>
            <a:pPr indent="0" lvl="0" marL="0" rtl="0" algn="l">
              <a:lnSpc>
                <a:spcPct val="100000"/>
              </a:lnSpc>
              <a:spcBef>
                <a:spcPts val="0"/>
              </a:spcBef>
              <a:spcAft>
                <a:spcPts val="0"/>
              </a:spcAft>
              <a:buClr>
                <a:schemeClr val="dk1"/>
              </a:buClr>
              <a:buSzPts val="1100"/>
              <a:buFont typeface="Arial"/>
              <a:buNone/>
            </a:pPr>
            <a:r>
              <a:t/>
            </a:r>
            <a:endParaRPr sz="1100"/>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p47:notes"/>
          <p:cNvSpPr/>
          <p:nvPr>
            <p:ph idx="2" type="sldImg"/>
          </p:nvPr>
        </p:nvSpPr>
        <p:spPr>
          <a:xfrm>
            <a:off x="1371600" y="1143000"/>
            <a:ext cx="41144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0" name="Google Shape;1140;p47: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000"/>
              <a:buFont typeface="Arial"/>
              <a:buNone/>
            </a:pPr>
            <a:r>
              <a:rPr b="0" lang="es-ES" sz="2000" strike="noStrike">
                <a:latin typeface="Arial"/>
                <a:ea typeface="Arial"/>
                <a:cs typeface="Arial"/>
                <a:sym typeface="Arial"/>
              </a:rPr>
              <a:t>Este sería el esquema del flujo de datos que hay en en un servicio de coronavirus tradicional. Normalmente alrededor de 192 muestras se secuencian en el nextSeq con un protocolo de amplicones de 2x150, que tardan aproximadamente 48hiras. Estos datos se almacenan en una cabina de discos duros a la que nosotros podemos acceder desde nuestro HPC para después empezar con el proceso de análisis de las muestras con viralrecon.</a:t>
            </a:r>
            <a:endParaRPr/>
          </a:p>
          <a:p>
            <a:pPr indent="0" lvl="0" marL="0" rtl="0" algn="l">
              <a:lnSpc>
                <a:spcPct val="100000"/>
              </a:lnSpc>
              <a:spcBef>
                <a:spcPts val="0"/>
              </a:spcBef>
              <a:spcAft>
                <a:spcPts val="0"/>
              </a:spcAft>
              <a:buClr>
                <a:schemeClr val="dk1"/>
              </a:buClr>
              <a:buSzPts val="2000"/>
              <a:buFont typeface="Arial"/>
              <a:buNone/>
            </a:pPr>
            <a:r>
              <a:t/>
            </a:r>
            <a:endParaRPr b="0" sz="2000" strike="noStrike">
              <a:latin typeface="Arial"/>
              <a:ea typeface="Arial"/>
              <a:cs typeface="Arial"/>
              <a:sym typeface="Arial"/>
            </a:endParaRPr>
          </a:p>
          <a:p>
            <a:pPr indent="0" lvl="0" marL="0" rtl="0" algn="l">
              <a:lnSpc>
                <a:spcPct val="100000"/>
              </a:lnSpc>
              <a:spcBef>
                <a:spcPts val="0"/>
              </a:spcBef>
              <a:spcAft>
                <a:spcPts val="0"/>
              </a:spcAft>
              <a:buClr>
                <a:schemeClr val="dk1"/>
              </a:buClr>
              <a:buSzPts val="2000"/>
              <a:buFont typeface="Arial"/>
              <a:buNone/>
            </a:pPr>
            <a:r>
              <a:rPr b="0" lang="es-ES" sz="2000" strike="noStrike">
                <a:latin typeface="Arial"/>
                <a:ea typeface="Arial"/>
                <a:cs typeface="Arial"/>
                <a:sym typeface="Arial"/>
              </a:rPr>
              <a:t>Normalmente el flujo de trabajo con viralrecon para las 192 muestras en este tipo de secuenciación tarda unas 5horas, sin embargo una vez que ha acabado nosotros tenemos que hacer otros análisis para adaptar los datos a las solicitudes que se nos realizan desde la unidad de virus repiratorios que son principalmente tablas resúmenes para visualizar los datos de distintas maneras.</a:t>
            </a:r>
            <a:endParaRPr/>
          </a:p>
        </p:txBody>
      </p:sp>
      <p:sp>
        <p:nvSpPr>
          <p:cNvPr id="1141" name="Google Shape;1141;p47:notes"/>
          <p:cNvSpPr txBox="1"/>
          <p:nvPr>
            <p:ph idx="12" type="sldNum"/>
          </p:nvPr>
        </p:nvSpPr>
        <p:spPr>
          <a:xfrm>
            <a:off x="3884760" y="8685360"/>
            <a:ext cx="2971440" cy="45828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lang="es-ES" sz="1200" strike="noStrike">
                <a:solidFill>
                  <a:srgbClr val="000000"/>
                </a:solidFill>
                <a:latin typeface="Arial"/>
                <a:ea typeface="Arial"/>
                <a:cs typeface="Arial"/>
                <a:sym typeface="Arial"/>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p48:notes"/>
          <p:cNvSpPr/>
          <p:nvPr>
            <p:ph idx="2" type="sldImg"/>
          </p:nvPr>
        </p:nvSpPr>
        <p:spPr>
          <a:xfrm>
            <a:off x="1371600" y="1143000"/>
            <a:ext cx="41144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47" name="Google Shape;1247;p48: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000"/>
              <a:buFont typeface="Arial"/>
              <a:buNone/>
            </a:pPr>
            <a:r>
              <a:rPr b="0" lang="es-ES" sz="2000" strike="noStrike">
                <a:latin typeface="Arial"/>
                <a:ea typeface="Arial"/>
                <a:cs typeface="Arial"/>
                <a:sym typeface="Arial"/>
              </a:rPr>
              <a:t>Ahora os voy a enseñar cuales son los resultados más importantes que genera viralrecon y los que se modifican para hacérselos llegar a las distintas unidades que solicitan servicios de reconstrucción de virus. </a:t>
            </a:r>
            <a:endParaRPr/>
          </a:p>
          <a:p>
            <a:pPr indent="0" lvl="0" marL="0" rtl="0" algn="l">
              <a:lnSpc>
                <a:spcPct val="100000"/>
              </a:lnSpc>
              <a:spcBef>
                <a:spcPts val="0"/>
              </a:spcBef>
              <a:spcAft>
                <a:spcPts val="0"/>
              </a:spcAft>
              <a:buClr>
                <a:schemeClr val="dk1"/>
              </a:buClr>
              <a:buSzPts val="2000"/>
              <a:buFont typeface="Arial"/>
              <a:buNone/>
            </a:pPr>
            <a:r>
              <a:t/>
            </a:r>
            <a:endParaRPr b="0" sz="2000" strike="noStrike">
              <a:latin typeface="Arial"/>
              <a:ea typeface="Arial"/>
              <a:cs typeface="Arial"/>
              <a:sym typeface="Arial"/>
            </a:endParaRPr>
          </a:p>
          <a:p>
            <a:pPr indent="0" lvl="0" marL="0" rtl="0" algn="l">
              <a:lnSpc>
                <a:spcPct val="100000"/>
              </a:lnSpc>
              <a:spcBef>
                <a:spcPts val="0"/>
              </a:spcBef>
              <a:spcAft>
                <a:spcPts val="0"/>
              </a:spcAft>
              <a:buClr>
                <a:schemeClr val="dk1"/>
              </a:buClr>
              <a:buSzPts val="2000"/>
              <a:buFont typeface="Arial"/>
              <a:buNone/>
            </a:pPr>
            <a:r>
              <a:rPr b="0" lang="es-ES" sz="2000" strike="noStrike">
                <a:latin typeface="Arial"/>
                <a:ea typeface="Arial"/>
                <a:cs typeface="Arial"/>
                <a:sym typeface="Arial"/>
              </a:rPr>
              <a:t>Por un lado tenemos los resultados de la aproximación de mapado -&gt;</a:t>
            </a:r>
            <a:endParaRPr/>
          </a:p>
          <a:p>
            <a:pPr indent="0" lvl="0" marL="0" rtl="0" algn="l">
              <a:lnSpc>
                <a:spcPct val="100000"/>
              </a:lnSpc>
              <a:spcBef>
                <a:spcPts val="0"/>
              </a:spcBef>
              <a:spcAft>
                <a:spcPts val="0"/>
              </a:spcAft>
              <a:buClr>
                <a:schemeClr val="dk1"/>
              </a:buClr>
              <a:buSzPts val="2000"/>
              <a:buFont typeface="Arial"/>
              <a:buNone/>
            </a:pPr>
            <a:r>
              <a:t/>
            </a:r>
            <a:endParaRPr b="0" sz="2000" strike="noStrike">
              <a:latin typeface="Arial"/>
              <a:ea typeface="Arial"/>
              <a:cs typeface="Arial"/>
              <a:sym typeface="Arial"/>
            </a:endParaRPr>
          </a:p>
        </p:txBody>
      </p:sp>
      <p:sp>
        <p:nvSpPr>
          <p:cNvPr id="1248" name="Google Shape;1248;p48:notes"/>
          <p:cNvSpPr txBox="1"/>
          <p:nvPr>
            <p:ph idx="12" type="sldNum"/>
          </p:nvPr>
        </p:nvSpPr>
        <p:spPr>
          <a:xfrm>
            <a:off x="3884760" y="8685360"/>
            <a:ext cx="2971440" cy="45828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lang="es-ES" sz="1200" strike="noStrike">
                <a:solidFill>
                  <a:srgbClr val="000000"/>
                </a:solidFill>
                <a:latin typeface="Arial"/>
                <a:ea typeface="Arial"/>
                <a:cs typeface="Arial"/>
                <a:sym typeface="Arial"/>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p49:notes"/>
          <p:cNvSpPr/>
          <p:nvPr>
            <p:ph idx="2" type="sldImg"/>
          </p:nvPr>
        </p:nvSpPr>
        <p:spPr>
          <a:xfrm>
            <a:off x="1371600" y="1143000"/>
            <a:ext cx="41144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59" name="Google Shape;1259;p49: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216000" rtl="0" algn="l">
              <a:spcBef>
                <a:spcPts val="0"/>
              </a:spcBef>
              <a:spcAft>
                <a:spcPts val="0"/>
              </a:spcAft>
              <a:buClr>
                <a:schemeClr val="dk1"/>
              </a:buClr>
              <a:buSzPts val="2000"/>
              <a:buFont typeface="Arial"/>
              <a:buNone/>
            </a:pPr>
            <a:r>
              <a:t/>
            </a:r>
            <a:endParaRPr b="0" sz="2000" strike="noStrike">
              <a:latin typeface="Arial"/>
              <a:ea typeface="Arial"/>
              <a:cs typeface="Arial"/>
              <a:sym typeface="Arial"/>
            </a:endParaRPr>
          </a:p>
        </p:txBody>
      </p:sp>
      <p:sp>
        <p:nvSpPr>
          <p:cNvPr id="1260" name="Google Shape;1260;p49:notes"/>
          <p:cNvSpPr txBox="1"/>
          <p:nvPr>
            <p:ph idx="12" type="sldNum"/>
          </p:nvPr>
        </p:nvSpPr>
        <p:spPr>
          <a:xfrm>
            <a:off x="3884760" y="8685360"/>
            <a:ext cx="2971440" cy="45828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lang="es-ES" sz="1200" strike="noStrike">
                <a:solidFill>
                  <a:srgbClr val="000000"/>
                </a:solidFill>
                <a:latin typeface="Arial"/>
                <a:ea typeface="Arial"/>
                <a:cs typeface="Arial"/>
                <a:sym typeface="Arial"/>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5:notes"/>
          <p:cNvSpPr/>
          <p:nvPr>
            <p:ph idx="2" type="sldImg"/>
          </p:nvPr>
        </p:nvSpPr>
        <p:spPr>
          <a:xfrm>
            <a:off x="1371600" y="1143000"/>
            <a:ext cx="41144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5" name="Google Shape;385;p5: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000"/>
              <a:buFont typeface="Arial"/>
              <a:buNone/>
            </a:pPr>
            <a:r>
              <a:rPr b="0" lang="es-ES" sz="2000" strike="noStrike">
                <a:latin typeface="Arial"/>
                <a:ea typeface="Arial"/>
                <a:cs typeface="Arial"/>
                <a:sym typeface="Arial"/>
              </a:rPr>
              <a:t>Así, al principio de la pandemia ARTIC sacó la primera versión de los primers de amplicones y la primera versión del pipeline de análisis de minion, mientras que nosotros también publicamos la primera versión de viralrecon en github.</a:t>
            </a:r>
            <a:endParaRPr/>
          </a:p>
        </p:txBody>
      </p:sp>
      <p:sp>
        <p:nvSpPr>
          <p:cNvPr id="386" name="Google Shape;386;p5:notes"/>
          <p:cNvSpPr txBox="1"/>
          <p:nvPr>
            <p:ph idx="12" type="sldNum"/>
          </p:nvPr>
        </p:nvSpPr>
        <p:spPr>
          <a:xfrm>
            <a:off x="3884760" y="8685360"/>
            <a:ext cx="2971440" cy="45828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lang="es-ES" sz="1200" strike="noStrike">
                <a:solidFill>
                  <a:srgbClr val="000000"/>
                </a:solidFill>
                <a:latin typeface="Arial"/>
                <a:ea typeface="Arial"/>
                <a:cs typeface="Arial"/>
                <a:sym typeface="Arial"/>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p50:notes"/>
          <p:cNvSpPr/>
          <p:nvPr>
            <p:ph idx="2" type="sldImg"/>
          </p:nvPr>
        </p:nvSpPr>
        <p:spPr>
          <a:xfrm>
            <a:off x="1371600" y="1143000"/>
            <a:ext cx="41144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72" name="Google Shape;1272;p50: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216000" rtl="0" algn="l">
              <a:spcBef>
                <a:spcPts val="0"/>
              </a:spcBef>
              <a:spcAft>
                <a:spcPts val="0"/>
              </a:spcAft>
              <a:buClr>
                <a:schemeClr val="dk1"/>
              </a:buClr>
              <a:buSzPts val="2000"/>
              <a:buFont typeface="Arial"/>
              <a:buNone/>
            </a:pPr>
            <a:r>
              <a:t/>
            </a:r>
            <a:endParaRPr b="0" sz="2000" strike="noStrike">
              <a:latin typeface="Arial"/>
              <a:ea typeface="Arial"/>
              <a:cs typeface="Arial"/>
              <a:sym typeface="Arial"/>
            </a:endParaRPr>
          </a:p>
        </p:txBody>
      </p:sp>
      <p:sp>
        <p:nvSpPr>
          <p:cNvPr id="1273" name="Google Shape;1273;p50:notes"/>
          <p:cNvSpPr txBox="1"/>
          <p:nvPr>
            <p:ph idx="12" type="sldNum"/>
          </p:nvPr>
        </p:nvSpPr>
        <p:spPr>
          <a:xfrm>
            <a:off x="3884760" y="8685360"/>
            <a:ext cx="2971440" cy="45828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lang="es-ES" sz="1200" strike="noStrike">
                <a:solidFill>
                  <a:srgbClr val="000000"/>
                </a:solidFill>
                <a:latin typeface="Arial"/>
                <a:ea typeface="Arial"/>
                <a:cs typeface="Arial"/>
                <a:sym typeface="Arial"/>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p51:notes"/>
          <p:cNvSpPr/>
          <p:nvPr>
            <p:ph idx="2" type="sldImg"/>
          </p:nvPr>
        </p:nvSpPr>
        <p:spPr>
          <a:xfrm>
            <a:off x="1371600" y="1143000"/>
            <a:ext cx="41144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86" name="Google Shape;1286;p51: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000"/>
              <a:buFont typeface="Arial"/>
              <a:buNone/>
            </a:pPr>
            <a:r>
              <a:rPr b="0" lang="es-ES" sz="2000" strike="noStrike">
                <a:latin typeface="Arial"/>
                <a:ea typeface="Arial"/>
                <a:cs typeface="Arial"/>
                <a:sym typeface="Arial"/>
              </a:rPr>
              <a:t>Por parte de la aproximación de ensamblado...</a:t>
            </a:r>
            <a:endParaRPr/>
          </a:p>
        </p:txBody>
      </p:sp>
      <p:sp>
        <p:nvSpPr>
          <p:cNvPr id="1287" name="Google Shape;1287;p51:notes"/>
          <p:cNvSpPr txBox="1"/>
          <p:nvPr>
            <p:ph idx="12" type="sldNum"/>
          </p:nvPr>
        </p:nvSpPr>
        <p:spPr>
          <a:xfrm>
            <a:off x="3884760" y="8685360"/>
            <a:ext cx="2971440" cy="45828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lang="es-ES" sz="1200" strike="noStrike">
                <a:solidFill>
                  <a:srgbClr val="000000"/>
                </a:solidFill>
                <a:latin typeface="Arial"/>
                <a:ea typeface="Arial"/>
                <a:cs typeface="Arial"/>
                <a:sym typeface="Arial"/>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p52:notes"/>
          <p:cNvSpPr/>
          <p:nvPr>
            <p:ph idx="2" type="sldImg"/>
          </p:nvPr>
        </p:nvSpPr>
        <p:spPr>
          <a:xfrm>
            <a:off x="1371600" y="1143000"/>
            <a:ext cx="41144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98" name="Google Shape;1298;p52: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000"/>
              <a:buFont typeface="Arial"/>
              <a:buNone/>
            </a:pPr>
            <a:r>
              <a:rPr b="0" lang="es-ES" sz="2000" strike="noStrike">
                <a:latin typeface="Arial"/>
                <a:ea typeface="Arial"/>
                <a:cs typeface="Arial"/>
                <a:sym typeface="Arial"/>
              </a:rPr>
              <a:t>Finalmente, tanto la aproximación de mapado como la de ensemablado nos proporcionan archivos de tipo fasta con la reconstrucción de los genomas de los virus.</a:t>
            </a:r>
            <a:endParaRPr/>
          </a:p>
        </p:txBody>
      </p:sp>
      <p:sp>
        <p:nvSpPr>
          <p:cNvPr id="1299" name="Google Shape;1299;p52:notes"/>
          <p:cNvSpPr txBox="1"/>
          <p:nvPr>
            <p:ph idx="12" type="sldNum"/>
          </p:nvPr>
        </p:nvSpPr>
        <p:spPr>
          <a:xfrm>
            <a:off x="3884760" y="8685360"/>
            <a:ext cx="2971440" cy="45828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lang="es-ES" sz="1200" strike="noStrike">
                <a:solidFill>
                  <a:srgbClr val="000000"/>
                </a:solidFill>
                <a:latin typeface="Arial"/>
                <a:ea typeface="Arial"/>
                <a:cs typeface="Arial"/>
                <a:sym typeface="Arial"/>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p53:notes"/>
          <p:cNvSpPr/>
          <p:nvPr>
            <p:ph idx="2" type="sldImg"/>
          </p:nvPr>
        </p:nvSpPr>
        <p:spPr>
          <a:xfrm>
            <a:off x="1371600" y="1143000"/>
            <a:ext cx="41144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22" name="Google Shape;1322;p53: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000"/>
              <a:buFont typeface="Arial"/>
              <a:buNone/>
            </a:pPr>
            <a:r>
              <a:rPr b="0" lang="es-ES" sz="2000" strike="noStrike">
                <a:latin typeface="Arial"/>
                <a:ea typeface="Arial"/>
                <a:cs typeface="Arial"/>
                <a:sym typeface="Arial"/>
              </a:rPr>
              <a:t>Y bueno al final es imposible hacer todo esta trabajo sin las distintas personas que participan en este proceso.</a:t>
            </a:r>
            <a:endParaRPr/>
          </a:p>
        </p:txBody>
      </p:sp>
      <p:sp>
        <p:nvSpPr>
          <p:cNvPr id="1323" name="Google Shape;1323;p53:notes"/>
          <p:cNvSpPr txBox="1"/>
          <p:nvPr>
            <p:ph idx="12" type="sldNum"/>
          </p:nvPr>
        </p:nvSpPr>
        <p:spPr>
          <a:xfrm>
            <a:off x="3884760" y="8685360"/>
            <a:ext cx="2971440" cy="45828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lang="es-ES" sz="1200" strike="noStrike">
                <a:solidFill>
                  <a:srgbClr val="000000"/>
                </a:solidFill>
                <a:latin typeface="Arial"/>
                <a:ea typeface="Arial"/>
                <a:cs typeface="Arial"/>
                <a:sym typeface="Arial"/>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6:notes"/>
          <p:cNvSpPr/>
          <p:nvPr>
            <p:ph idx="2" type="sldImg"/>
          </p:nvPr>
        </p:nvSpPr>
        <p:spPr>
          <a:xfrm>
            <a:off x="1371600" y="1143000"/>
            <a:ext cx="41144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2" name="Google Shape;422;p6: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000"/>
              <a:buFont typeface="Arial"/>
              <a:buNone/>
            </a:pPr>
            <a:r>
              <a:rPr b="0" lang="es-ES" sz="2000" strike="noStrike">
                <a:latin typeface="Arial"/>
                <a:ea typeface="Arial"/>
                <a:cs typeface="Arial"/>
                <a:sym typeface="Arial"/>
              </a:rPr>
              <a:t>Tanto el wet-lab como el dry-lab han evolucionado a lo largo de estos casi dos años de pandemia, de forma que </a:t>
            </a:r>
            <a:endParaRPr/>
          </a:p>
        </p:txBody>
      </p:sp>
      <p:sp>
        <p:nvSpPr>
          <p:cNvPr id="423" name="Google Shape;423;p6:notes"/>
          <p:cNvSpPr txBox="1"/>
          <p:nvPr>
            <p:ph idx="12" type="sldNum"/>
          </p:nvPr>
        </p:nvSpPr>
        <p:spPr>
          <a:xfrm>
            <a:off x="3884760" y="8685360"/>
            <a:ext cx="2971440" cy="45828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lang="es-ES" sz="1200" strike="noStrike">
                <a:solidFill>
                  <a:srgbClr val="000000"/>
                </a:solidFill>
                <a:latin typeface="Arial"/>
                <a:ea typeface="Arial"/>
                <a:cs typeface="Arial"/>
                <a:sym typeface="Arial"/>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7:notes"/>
          <p:cNvSpPr/>
          <p:nvPr>
            <p:ph idx="2" type="sldImg"/>
          </p:nvPr>
        </p:nvSpPr>
        <p:spPr>
          <a:xfrm>
            <a:off x="1371600" y="1143000"/>
            <a:ext cx="41144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6" name="Google Shape;456;p7: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000"/>
              <a:buFont typeface="Arial"/>
              <a:buNone/>
            </a:pPr>
            <a:r>
              <a:rPr b="0" lang="es-ES" sz="2000" strike="noStrike">
                <a:latin typeface="Arial"/>
                <a:ea typeface="Arial"/>
                <a:cs typeface="Arial"/>
                <a:sym typeface="Arial"/>
              </a:rPr>
              <a:t>Para 2021 ARTIC ya ha sacado la versión 4 de sus primers de amplicones, y la versión 1.1 de su protocolo de análisis de secuenciación con minion.</a:t>
            </a:r>
            <a:endParaRPr/>
          </a:p>
        </p:txBody>
      </p:sp>
      <p:sp>
        <p:nvSpPr>
          <p:cNvPr id="457" name="Google Shape;457;p7:notes"/>
          <p:cNvSpPr txBox="1"/>
          <p:nvPr>
            <p:ph idx="12" type="sldNum"/>
          </p:nvPr>
        </p:nvSpPr>
        <p:spPr>
          <a:xfrm>
            <a:off x="3884760" y="8685360"/>
            <a:ext cx="2971440" cy="45828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lang="es-ES" sz="1200" strike="noStrike">
                <a:solidFill>
                  <a:srgbClr val="000000"/>
                </a:solidFill>
                <a:latin typeface="Arial"/>
                <a:ea typeface="Arial"/>
                <a:cs typeface="Arial"/>
                <a:sym typeface="Arial"/>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8:notes"/>
          <p:cNvSpPr/>
          <p:nvPr>
            <p:ph idx="2" type="sldImg"/>
          </p:nvPr>
        </p:nvSpPr>
        <p:spPr>
          <a:xfrm>
            <a:off x="1371600" y="1143000"/>
            <a:ext cx="41144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2" name="Google Shape;492;p8: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000"/>
              <a:buFont typeface="Arial"/>
              <a:buNone/>
            </a:pPr>
            <a:r>
              <a:rPr b="0" lang="es-ES" sz="2000" strike="noStrike">
                <a:latin typeface="Arial"/>
                <a:ea typeface="Arial"/>
                <a:cs typeface="Arial"/>
                <a:sym typeface="Arial"/>
              </a:rPr>
              <a:t>Y viralrecon ha sacado su versión 2.0 donde se incluye el protocolo de ARTIC, de forma que viralrecon es capaz de analizar tanto secuecuación por Illumina como por nanopore.</a:t>
            </a:r>
            <a:endParaRPr/>
          </a:p>
        </p:txBody>
      </p:sp>
      <p:sp>
        <p:nvSpPr>
          <p:cNvPr id="493" name="Google Shape;493;p8:notes"/>
          <p:cNvSpPr txBox="1"/>
          <p:nvPr>
            <p:ph idx="12" type="sldNum"/>
          </p:nvPr>
        </p:nvSpPr>
        <p:spPr>
          <a:xfrm>
            <a:off x="3884760" y="8685360"/>
            <a:ext cx="2971440" cy="45828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lang="es-ES" sz="1200" strike="noStrike">
                <a:solidFill>
                  <a:srgbClr val="000000"/>
                </a:solidFill>
                <a:latin typeface="Arial"/>
                <a:ea typeface="Arial"/>
                <a:cs typeface="Arial"/>
                <a:sym typeface="Arial"/>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9:notes"/>
          <p:cNvSpPr/>
          <p:nvPr>
            <p:ph idx="2" type="sldImg"/>
          </p:nvPr>
        </p:nvSpPr>
        <p:spPr>
          <a:xfrm>
            <a:off x="1371600" y="1143000"/>
            <a:ext cx="41144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7" name="Google Shape;527;p9: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000"/>
              <a:buFont typeface="Arial"/>
              <a:buNone/>
            </a:pPr>
            <a:r>
              <a:rPr b="0" lang="es-ES" sz="2000" strike="noStrike">
                <a:latin typeface="Arial"/>
                <a:ea typeface="Arial"/>
                <a:cs typeface="Arial"/>
                <a:sym typeface="Arial"/>
              </a:rPr>
              <a:t>En ese esquema podéis verl mejor la historia del proceso de desarrollo de viralrecon, que fue un momento como todos ya sabréis en el que gran parte de la comunidad científica se volcó en emplear sus esfuerzos para trabajar en SARS, lo que creó muchísimas sinergias y colaboraciones entre grupos de todo el munod. Como ya os comentaba, a principios de 2020, ARTIC sacó junto con sus priemers de amplicones, su protocolo de análisis de datos secuenciados con nanopore y enriquecidos con sus amplicones.</a:t>
            </a:r>
            <a:endParaRPr/>
          </a:p>
          <a:p>
            <a:pPr indent="0" lvl="0" marL="0" rtl="0" algn="l">
              <a:lnSpc>
                <a:spcPct val="100000"/>
              </a:lnSpc>
              <a:spcBef>
                <a:spcPts val="0"/>
              </a:spcBef>
              <a:spcAft>
                <a:spcPts val="0"/>
              </a:spcAft>
              <a:buClr>
                <a:schemeClr val="dk1"/>
              </a:buClr>
              <a:buSzPts val="2000"/>
              <a:buFont typeface="Arial"/>
              <a:buNone/>
            </a:pPr>
            <a:r>
              <a:t/>
            </a:r>
            <a:endParaRPr b="0" sz="2000" strike="noStrike">
              <a:latin typeface="Arial"/>
              <a:ea typeface="Arial"/>
              <a:cs typeface="Arial"/>
              <a:sym typeface="Arial"/>
            </a:endParaRPr>
          </a:p>
          <a:p>
            <a:pPr indent="0" lvl="0" marL="0" rtl="0" algn="l">
              <a:lnSpc>
                <a:spcPct val="100000"/>
              </a:lnSpc>
              <a:spcBef>
                <a:spcPts val="0"/>
              </a:spcBef>
              <a:spcAft>
                <a:spcPts val="0"/>
              </a:spcAft>
              <a:buClr>
                <a:schemeClr val="dk1"/>
              </a:buClr>
              <a:buSzPts val="2000"/>
              <a:buFont typeface="Arial"/>
              <a:buNone/>
            </a:pPr>
            <a:r>
              <a:rPr b="0" lang="es-ES" sz="2000" strike="noStrike">
                <a:latin typeface="Arial"/>
                <a:ea typeface="Arial"/>
                <a:cs typeface="Arial"/>
                <a:sym typeface="Arial"/>
              </a:rPr>
              <a:t>Fue poco después cuando nosotros nos pusimos a trabajar en el desarrollo de nuestro protocolo de análisis de datos de secuenciación de SARS mediante Illumina, de forma que para mediados de marzo ya teníamos gran parte del esqueleto del flujo de trabajo montado. Este flujo de trabajo lo presentamos como uno de los protocolos de análisis de SARS previos al primer BioHackaton de SARS. Un biohackaton para los que no lo sepais es un hackaton en el que todo el mundo se pone a programan 24/7, cuando se acuestan los europeos amanecen otros programadores en otra parte del mundo, de forma que siempre hay alguien programando sin parar con un objetivo común, que en este caso era el desarrollo de flujos de trabajo de SARS.</a:t>
            </a:r>
            <a:endParaRPr/>
          </a:p>
          <a:p>
            <a:pPr indent="0" lvl="0" marL="0" rtl="0" algn="l">
              <a:lnSpc>
                <a:spcPct val="100000"/>
              </a:lnSpc>
              <a:spcBef>
                <a:spcPts val="0"/>
              </a:spcBef>
              <a:spcAft>
                <a:spcPts val="0"/>
              </a:spcAft>
              <a:buClr>
                <a:schemeClr val="dk1"/>
              </a:buClr>
              <a:buSzPts val="2000"/>
              <a:buFont typeface="Arial"/>
              <a:buNone/>
            </a:pPr>
            <a:r>
              <a:t/>
            </a:r>
            <a:endParaRPr b="0" sz="2000" strike="noStrike">
              <a:latin typeface="Arial"/>
              <a:ea typeface="Arial"/>
              <a:cs typeface="Arial"/>
              <a:sym typeface="Arial"/>
            </a:endParaRPr>
          </a:p>
          <a:p>
            <a:pPr indent="0" lvl="0" marL="0" rtl="0" algn="l">
              <a:lnSpc>
                <a:spcPct val="100000"/>
              </a:lnSpc>
              <a:spcBef>
                <a:spcPts val="0"/>
              </a:spcBef>
              <a:spcAft>
                <a:spcPts val="0"/>
              </a:spcAft>
              <a:buClr>
                <a:schemeClr val="dk1"/>
              </a:buClr>
              <a:buSzPts val="2000"/>
              <a:buFont typeface="Arial"/>
              <a:buNone/>
            </a:pPr>
            <a:r>
              <a:rPr b="0" lang="es-ES" sz="2000" strike="noStrike">
                <a:latin typeface="Arial"/>
                <a:ea typeface="Arial"/>
                <a:cs typeface="Arial"/>
                <a:sym typeface="Arial"/>
              </a:rPr>
              <a:t>Fue al presentar aquí nuestro trabajo cundo la comunidad de nf-core se percató de nuestra existencia y nos pidieron convertir nuestro protocolo de análisis en una colaboración.</a:t>
            </a:r>
            <a:endParaRPr/>
          </a:p>
          <a:p>
            <a:pPr indent="0" lvl="0" marL="0" rtl="0" algn="l">
              <a:lnSpc>
                <a:spcPct val="100000"/>
              </a:lnSpc>
              <a:spcBef>
                <a:spcPts val="0"/>
              </a:spcBef>
              <a:spcAft>
                <a:spcPts val="0"/>
              </a:spcAft>
              <a:buClr>
                <a:schemeClr val="dk1"/>
              </a:buClr>
              <a:buSzPts val="2000"/>
              <a:buFont typeface="Arial"/>
              <a:buNone/>
            </a:pPr>
            <a:r>
              <a:t/>
            </a:r>
            <a:endParaRPr b="0" sz="2000" strike="noStrike">
              <a:latin typeface="Arial"/>
              <a:ea typeface="Arial"/>
              <a:cs typeface="Arial"/>
              <a:sym typeface="Arial"/>
            </a:endParaRPr>
          </a:p>
          <a:p>
            <a:pPr indent="0" lvl="0" marL="0" rtl="0" algn="l">
              <a:lnSpc>
                <a:spcPct val="100000"/>
              </a:lnSpc>
              <a:spcBef>
                <a:spcPts val="0"/>
              </a:spcBef>
              <a:spcAft>
                <a:spcPts val="0"/>
              </a:spcAft>
              <a:buClr>
                <a:schemeClr val="dk1"/>
              </a:buClr>
              <a:buSzPts val="2000"/>
              <a:buFont typeface="Arial"/>
              <a:buNone/>
            </a:pPr>
            <a:r>
              <a:rPr b="0" lang="es-ES" sz="2000" strike="noStrike">
                <a:latin typeface="Arial"/>
                <a:ea typeface="Arial"/>
                <a:cs typeface="Arial"/>
                <a:sym typeface="Arial"/>
              </a:rPr>
              <a:t>Cuando se celebró el primer biohackaton de SARS, estuvimos programando codo con codo con la comunidad nf-core para desarrollar viralrecon. Así el 1 de junio de 2020 salió la primera versión definitiva del flujo de trabajo.</a:t>
            </a:r>
            <a:endParaRPr/>
          </a:p>
          <a:p>
            <a:pPr indent="0" lvl="0" marL="0" rtl="0" algn="l">
              <a:lnSpc>
                <a:spcPct val="100000"/>
              </a:lnSpc>
              <a:spcBef>
                <a:spcPts val="0"/>
              </a:spcBef>
              <a:spcAft>
                <a:spcPts val="0"/>
              </a:spcAft>
              <a:buClr>
                <a:schemeClr val="dk1"/>
              </a:buClr>
              <a:buSzPts val="2000"/>
              <a:buFont typeface="Arial"/>
              <a:buNone/>
            </a:pPr>
            <a:r>
              <a:t/>
            </a:r>
            <a:endParaRPr b="0" sz="2000" strike="noStrike">
              <a:latin typeface="Arial"/>
              <a:ea typeface="Arial"/>
              <a:cs typeface="Arial"/>
              <a:sym typeface="Arial"/>
            </a:endParaRPr>
          </a:p>
          <a:p>
            <a:pPr indent="0" lvl="0" marL="0" rtl="0" algn="l">
              <a:lnSpc>
                <a:spcPct val="100000"/>
              </a:lnSpc>
              <a:spcBef>
                <a:spcPts val="0"/>
              </a:spcBef>
              <a:spcAft>
                <a:spcPts val="0"/>
              </a:spcAft>
              <a:buClr>
                <a:schemeClr val="dk1"/>
              </a:buClr>
              <a:buSzPts val="2000"/>
              <a:buFont typeface="Arial"/>
              <a:buNone/>
            </a:pPr>
            <a:r>
              <a:rPr b="0" lang="es-ES" sz="2000" strike="noStrike">
                <a:latin typeface="Arial"/>
                <a:ea typeface="Arial"/>
                <a:cs typeface="Arial"/>
                <a:sym typeface="Arial"/>
              </a:rPr>
              <a:t>De este biohackaton, además de viralrecon salieron otras herramientas para el análisis de SARS, algunas especilizadas también en nanopore como ARTIC y otras más entre las que los usuarios tendrían que escoger la más apropiada dependiendo del protocolo de secuenciación y de enriquecimiento.</a:t>
            </a:r>
            <a:endParaRPr/>
          </a:p>
          <a:p>
            <a:pPr indent="0" lvl="0" marL="0" rtl="0" algn="l">
              <a:lnSpc>
                <a:spcPct val="100000"/>
              </a:lnSpc>
              <a:spcBef>
                <a:spcPts val="0"/>
              </a:spcBef>
              <a:spcAft>
                <a:spcPts val="0"/>
              </a:spcAft>
              <a:buClr>
                <a:schemeClr val="dk1"/>
              </a:buClr>
              <a:buSzPts val="2000"/>
              <a:buFont typeface="Arial"/>
              <a:buNone/>
            </a:pPr>
            <a:r>
              <a:t/>
            </a:r>
            <a:endParaRPr b="0" sz="2000" strike="noStrike">
              <a:latin typeface="Arial"/>
              <a:ea typeface="Arial"/>
              <a:cs typeface="Arial"/>
              <a:sym typeface="Arial"/>
            </a:endParaRPr>
          </a:p>
          <a:p>
            <a:pPr indent="0" lvl="0" marL="0" rtl="0" algn="l">
              <a:lnSpc>
                <a:spcPct val="100000"/>
              </a:lnSpc>
              <a:spcBef>
                <a:spcPts val="0"/>
              </a:spcBef>
              <a:spcAft>
                <a:spcPts val="0"/>
              </a:spcAft>
              <a:buClr>
                <a:schemeClr val="dk1"/>
              </a:buClr>
              <a:buSzPts val="2000"/>
              <a:buFont typeface="Arial"/>
              <a:buNone/>
            </a:pPr>
            <a:r>
              <a:rPr b="0" lang="es-ES" sz="2000" strike="noStrike">
                <a:latin typeface="Arial"/>
                <a:ea typeface="Arial"/>
                <a:cs typeface="Arial"/>
                <a:sym typeface="Arial"/>
              </a:rPr>
              <a:t>Por otro lado, para mayo de 2021, un año después de salir la primera versión, se publico la segunda versión de viralrecon que os mencionaba antes que incorpora en su código el protocolo desarrollado por ARTIC.</a:t>
            </a:r>
            <a:endParaRPr/>
          </a:p>
          <a:p>
            <a:pPr indent="0" lvl="0" marL="0" rtl="0" algn="l">
              <a:lnSpc>
                <a:spcPct val="100000"/>
              </a:lnSpc>
              <a:spcBef>
                <a:spcPts val="0"/>
              </a:spcBef>
              <a:spcAft>
                <a:spcPts val="0"/>
              </a:spcAft>
              <a:buClr>
                <a:schemeClr val="dk1"/>
              </a:buClr>
              <a:buSzPts val="2000"/>
              <a:buFont typeface="Arial"/>
              <a:buNone/>
            </a:pPr>
            <a:r>
              <a:t/>
            </a:r>
            <a:endParaRPr b="0" sz="2000" strike="noStrike">
              <a:latin typeface="Arial"/>
              <a:ea typeface="Arial"/>
              <a:cs typeface="Arial"/>
              <a:sym typeface="Arial"/>
            </a:endParaRPr>
          </a:p>
          <a:p>
            <a:pPr indent="0" lvl="0" marL="0" rtl="0" algn="l">
              <a:lnSpc>
                <a:spcPct val="100000"/>
              </a:lnSpc>
              <a:spcBef>
                <a:spcPts val="0"/>
              </a:spcBef>
              <a:spcAft>
                <a:spcPts val="0"/>
              </a:spcAft>
              <a:buClr>
                <a:schemeClr val="dk1"/>
              </a:buClr>
              <a:buSzPts val="2000"/>
              <a:buFont typeface="Arial"/>
              <a:buNone/>
            </a:pPr>
            <a:r>
              <a:rPr b="0" lang="es-ES" sz="2000" strike="noStrike">
                <a:latin typeface="Arial"/>
                <a:ea typeface="Arial"/>
                <a:cs typeface="Arial"/>
                <a:sym typeface="Arial"/>
              </a:rPr>
              <a:t>Y como veis la flecha continúa ya que no se para de trabajar en esto para poder mejorarlo y adaptarlo a las exigencias que crean las distintas variantes del virus.</a:t>
            </a:r>
            <a:endParaRPr/>
          </a:p>
        </p:txBody>
      </p:sp>
      <p:sp>
        <p:nvSpPr>
          <p:cNvPr id="528" name="Google Shape;528;p9:notes"/>
          <p:cNvSpPr txBox="1"/>
          <p:nvPr>
            <p:ph idx="12" type="sldNum"/>
          </p:nvPr>
        </p:nvSpPr>
        <p:spPr>
          <a:xfrm>
            <a:off x="3884760" y="8685360"/>
            <a:ext cx="2971440" cy="45828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lang="es-ES" sz="1200" strike="noStrike">
                <a:solidFill>
                  <a:srgbClr val="000000"/>
                </a:solidFill>
                <a:latin typeface="Arial"/>
                <a:ea typeface="Arial"/>
                <a:cs typeface="Arial"/>
                <a:sym typeface="Arial"/>
              </a:rPr>
              <a:t>‹#›</a:t>
            </a:fld>
            <a:endParaRPr b="0" sz="1200" strike="noStrike">
              <a:solidFill>
                <a:srgbClr val="000000"/>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8" name="Shape 18"/>
        <p:cNvGrpSpPr/>
        <p:nvPr/>
      </p:nvGrpSpPr>
      <p:grpSpPr>
        <a:xfrm>
          <a:off x="0" y="0"/>
          <a:ext cx="0" cy="0"/>
          <a:chOff x="0" y="0"/>
          <a:chExt cx="0" cy="0"/>
        </a:xfrm>
      </p:grpSpPr>
      <p:sp>
        <p:nvSpPr>
          <p:cNvPr id="19" name="Google Shape;19;p55"/>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55"/>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
        <p:nvSpPr>
          <p:cNvPr id="21" name="Google Shape;21;p55"/>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75" name="Shape 75"/>
        <p:cNvGrpSpPr/>
        <p:nvPr/>
      </p:nvGrpSpPr>
      <p:grpSpPr>
        <a:xfrm>
          <a:off x="0" y="0"/>
          <a:ext cx="0" cy="0"/>
          <a:chOff x="0" y="0"/>
          <a:chExt cx="0" cy="0"/>
        </a:xfrm>
      </p:grpSpPr>
      <p:sp>
        <p:nvSpPr>
          <p:cNvPr id="76" name="Google Shape;76;p68"/>
          <p:cNvSpPr txBox="1"/>
          <p:nvPr>
            <p:ph type="title"/>
          </p:nvPr>
        </p:nvSpPr>
        <p:spPr>
          <a:xfrm>
            <a:off x="628560" y="700560"/>
            <a:ext cx="7886520" cy="8658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68"/>
          <p:cNvSpPr txBox="1"/>
          <p:nvPr>
            <p:ph idx="1" type="body"/>
          </p:nvPr>
        </p:nvSpPr>
        <p:spPr>
          <a:xfrm>
            <a:off x="628560" y="1778040"/>
            <a:ext cx="7886520" cy="2119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68"/>
          <p:cNvSpPr txBox="1"/>
          <p:nvPr>
            <p:ph idx="2" type="body"/>
          </p:nvPr>
        </p:nvSpPr>
        <p:spPr>
          <a:xfrm>
            <a:off x="628560" y="4098960"/>
            <a:ext cx="7886520" cy="2119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68"/>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68"/>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
        <p:nvSpPr>
          <p:cNvPr id="81" name="Google Shape;81;p68"/>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82" name="Shape 82"/>
        <p:cNvGrpSpPr/>
        <p:nvPr/>
      </p:nvGrpSpPr>
      <p:grpSpPr>
        <a:xfrm>
          <a:off x="0" y="0"/>
          <a:ext cx="0" cy="0"/>
          <a:chOff x="0" y="0"/>
          <a:chExt cx="0" cy="0"/>
        </a:xfrm>
      </p:grpSpPr>
      <p:sp>
        <p:nvSpPr>
          <p:cNvPr id="83" name="Google Shape;83;p69"/>
          <p:cNvSpPr txBox="1"/>
          <p:nvPr>
            <p:ph type="title"/>
          </p:nvPr>
        </p:nvSpPr>
        <p:spPr>
          <a:xfrm>
            <a:off x="628560" y="700560"/>
            <a:ext cx="7886520" cy="8658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69"/>
          <p:cNvSpPr txBox="1"/>
          <p:nvPr>
            <p:ph idx="1" type="body"/>
          </p:nvPr>
        </p:nvSpPr>
        <p:spPr>
          <a:xfrm>
            <a:off x="628560" y="1778040"/>
            <a:ext cx="3848400" cy="2119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69"/>
          <p:cNvSpPr txBox="1"/>
          <p:nvPr>
            <p:ph idx="2" type="body"/>
          </p:nvPr>
        </p:nvSpPr>
        <p:spPr>
          <a:xfrm>
            <a:off x="4669920" y="1778040"/>
            <a:ext cx="3848400" cy="2119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 name="Google Shape;86;p69"/>
          <p:cNvSpPr txBox="1"/>
          <p:nvPr>
            <p:ph idx="3" type="body"/>
          </p:nvPr>
        </p:nvSpPr>
        <p:spPr>
          <a:xfrm>
            <a:off x="628560" y="4098960"/>
            <a:ext cx="3848400" cy="2119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69"/>
          <p:cNvSpPr txBox="1"/>
          <p:nvPr>
            <p:ph idx="4" type="body"/>
          </p:nvPr>
        </p:nvSpPr>
        <p:spPr>
          <a:xfrm>
            <a:off x="4669920" y="4098960"/>
            <a:ext cx="3848400" cy="2119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69"/>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69"/>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
        <p:nvSpPr>
          <p:cNvPr id="90" name="Google Shape;90;p69"/>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91" name="Shape 91"/>
        <p:cNvGrpSpPr/>
        <p:nvPr/>
      </p:nvGrpSpPr>
      <p:grpSpPr>
        <a:xfrm>
          <a:off x="0" y="0"/>
          <a:ext cx="0" cy="0"/>
          <a:chOff x="0" y="0"/>
          <a:chExt cx="0" cy="0"/>
        </a:xfrm>
      </p:grpSpPr>
      <p:sp>
        <p:nvSpPr>
          <p:cNvPr id="92" name="Google Shape;92;p70"/>
          <p:cNvSpPr txBox="1"/>
          <p:nvPr>
            <p:ph type="title"/>
          </p:nvPr>
        </p:nvSpPr>
        <p:spPr>
          <a:xfrm>
            <a:off x="628560" y="700560"/>
            <a:ext cx="7886520" cy="8658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70"/>
          <p:cNvSpPr txBox="1"/>
          <p:nvPr>
            <p:ph idx="1" type="body"/>
          </p:nvPr>
        </p:nvSpPr>
        <p:spPr>
          <a:xfrm>
            <a:off x="628560" y="1778040"/>
            <a:ext cx="2539080" cy="2119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 name="Google Shape;94;p70"/>
          <p:cNvSpPr txBox="1"/>
          <p:nvPr>
            <p:ph idx="2" type="body"/>
          </p:nvPr>
        </p:nvSpPr>
        <p:spPr>
          <a:xfrm>
            <a:off x="3295080" y="1778040"/>
            <a:ext cx="2539080" cy="2119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 name="Google Shape;95;p70"/>
          <p:cNvSpPr txBox="1"/>
          <p:nvPr>
            <p:ph idx="3" type="body"/>
          </p:nvPr>
        </p:nvSpPr>
        <p:spPr>
          <a:xfrm>
            <a:off x="5961240" y="1778040"/>
            <a:ext cx="2539080" cy="2119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 name="Google Shape;96;p70"/>
          <p:cNvSpPr txBox="1"/>
          <p:nvPr>
            <p:ph idx="4" type="body"/>
          </p:nvPr>
        </p:nvSpPr>
        <p:spPr>
          <a:xfrm>
            <a:off x="628560" y="4098960"/>
            <a:ext cx="2539080" cy="2119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 name="Google Shape;97;p70"/>
          <p:cNvSpPr txBox="1"/>
          <p:nvPr>
            <p:ph idx="5" type="body"/>
          </p:nvPr>
        </p:nvSpPr>
        <p:spPr>
          <a:xfrm>
            <a:off x="3295080" y="4098960"/>
            <a:ext cx="2539080" cy="2119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 name="Google Shape;98;p70"/>
          <p:cNvSpPr txBox="1"/>
          <p:nvPr>
            <p:ph idx="6" type="body"/>
          </p:nvPr>
        </p:nvSpPr>
        <p:spPr>
          <a:xfrm>
            <a:off x="5961240" y="4098960"/>
            <a:ext cx="2539080" cy="2119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 name="Google Shape;99;p70"/>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70"/>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
        <p:nvSpPr>
          <p:cNvPr id="101" name="Google Shape;101;p70"/>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12" name="Shape 112"/>
        <p:cNvGrpSpPr/>
        <p:nvPr/>
      </p:nvGrpSpPr>
      <p:grpSpPr>
        <a:xfrm>
          <a:off x="0" y="0"/>
          <a:ext cx="0" cy="0"/>
          <a:chOff x="0" y="0"/>
          <a:chExt cx="0" cy="0"/>
        </a:xfrm>
      </p:grpSpPr>
      <p:sp>
        <p:nvSpPr>
          <p:cNvPr id="113" name="Google Shape;113;p57"/>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57"/>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
        <p:nvSpPr>
          <p:cNvPr id="115" name="Google Shape;115;p57"/>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16" name="Shape 116"/>
        <p:cNvGrpSpPr/>
        <p:nvPr/>
      </p:nvGrpSpPr>
      <p:grpSpPr>
        <a:xfrm>
          <a:off x="0" y="0"/>
          <a:ext cx="0" cy="0"/>
          <a:chOff x="0" y="0"/>
          <a:chExt cx="0" cy="0"/>
        </a:xfrm>
      </p:grpSpPr>
      <p:sp>
        <p:nvSpPr>
          <p:cNvPr id="117" name="Google Shape;117;p71"/>
          <p:cNvSpPr txBox="1"/>
          <p:nvPr>
            <p:ph type="title"/>
          </p:nvPr>
        </p:nvSpPr>
        <p:spPr>
          <a:xfrm>
            <a:off x="628560" y="700560"/>
            <a:ext cx="7886520" cy="8658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8" name="Google Shape;118;p71"/>
          <p:cNvSpPr txBox="1"/>
          <p:nvPr>
            <p:ph idx="1" type="subTitle"/>
          </p:nvPr>
        </p:nvSpPr>
        <p:spPr>
          <a:xfrm>
            <a:off x="628560" y="1778040"/>
            <a:ext cx="7886520" cy="4443120"/>
          </a:xfrm>
          <a:prstGeom prst="rect">
            <a:avLst/>
          </a:prstGeom>
          <a:noFill/>
          <a:ln>
            <a:noFill/>
          </a:ln>
        </p:spPr>
        <p:txBody>
          <a:bodyPr anchorCtr="0" anchor="ctr" bIns="0" lIns="0" spcFirstLastPara="1" rIns="0" wrap="square" tIns="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19" name="Google Shape;119;p71"/>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71"/>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
        <p:nvSpPr>
          <p:cNvPr id="121" name="Google Shape;121;p71"/>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22" name="Shape 122"/>
        <p:cNvGrpSpPr/>
        <p:nvPr/>
      </p:nvGrpSpPr>
      <p:grpSpPr>
        <a:xfrm>
          <a:off x="0" y="0"/>
          <a:ext cx="0" cy="0"/>
          <a:chOff x="0" y="0"/>
          <a:chExt cx="0" cy="0"/>
        </a:xfrm>
      </p:grpSpPr>
      <p:sp>
        <p:nvSpPr>
          <p:cNvPr id="123" name="Google Shape;123;p72"/>
          <p:cNvSpPr txBox="1"/>
          <p:nvPr>
            <p:ph type="title"/>
          </p:nvPr>
        </p:nvSpPr>
        <p:spPr>
          <a:xfrm>
            <a:off x="628560" y="700560"/>
            <a:ext cx="7886520" cy="8658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4" name="Google Shape;124;p72"/>
          <p:cNvSpPr txBox="1"/>
          <p:nvPr>
            <p:ph idx="1" type="body"/>
          </p:nvPr>
        </p:nvSpPr>
        <p:spPr>
          <a:xfrm>
            <a:off x="628560" y="1778040"/>
            <a:ext cx="7886520" cy="44431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5" name="Google Shape;125;p72"/>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72"/>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
        <p:nvSpPr>
          <p:cNvPr id="127" name="Google Shape;127;p72"/>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28" name="Shape 128"/>
        <p:cNvGrpSpPr/>
        <p:nvPr/>
      </p:nvGrpSpPr>
      <p:grpSpPr>
        <a:xfrm>
          <a:off x="0" y="0"/>
          <a:ext cx="0" cy="0"/>
          <a:chOff x="0" y="0"/>
          <a:chExt cx="0" cy="0"/>
        </a:xfrm>
      </p:grpSpPr>
      <p:sp>
        <p:nvSpPr>
          <p:cNvPr id="129" name="Google Shape;129;p73"/>
          <p:cNvSpPr txBox="1"/>
          <p:nvPr>
            <p:ph type="title"/>
          </p:nvPr>
        </p:nvSpPr>
        <p:spPr>
          <a:xfrm>
            <a:off x="628560" y="700560"/>
            <a:ext cx="7886520" cy="8658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0" name="Google Shape;130;p73"/>
          <p:cNvSpPr txBox="1"/>
          <p:nvPr>
            <p:ph idx="1" type="body"/>
          </p:nvPr>
        </p:nvSpPr>
        <p:spPr>
          <a:xfrm>
            <a:off x="628560" y="1778040"/>
            <a:ext cx="3848400" cy="44431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 name="Google Shape;131;p73"/>
          <p:cNvSpPr txBox="1"/>
          <p:nvPr>
            <p:ph idx="2" type="body"/>
          </p:nvPr>
        </p:nvSpPr>
        <p:spPr>
          <a:xfrm>
            <a:off x="4669920" y="1778040"/>
            <a:ext cx="3848400" cy="44431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2" name="Google Shape;132;p73"/>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73"/>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
        <p:nvSpPr>
          <p:cNvPr id="134" name="Google Shape;134;p73"/>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5" name="Shape 135"/>
        <p:cNvGrpSpPr/>
        <p:nvPr/>
      </p:nvGrpSpPr>
      <p:grpSpPr>
        <a:xfrm>
          <a:off x="0" y="0"/>
          <a:ext cx="0" cy="0"/>
          <a:chOff x="0" y="0"/>
          <a:chExt cx="0" cy="0"/>
        </a:xfrm>
      </p:grpSpPr>
      <p:sp>
        <p:nvSpPr>
          <p:cNvPr id="136" name="Google Shape;136;p74"/>
          <p:cNvSpPr txBox="1"/>
          <p:nvPr>
            <p:ph type="title"/>
          </p:nvPr>
        </p:nvSpPr>
        <p:spPr>
          <a:xfrm>
            <a:off x="628560" y="700560"/>
            <a:ext cx="7886520" cy="8658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7" name="Google Shape;137;p74"/>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74"/>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
        <p:nvSpPr>
          <p:cNvPr id="139" name="Google Shape;139;p74"/>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40" name="Shape 140"/>
        <p:cNvGrpSpPr/>
        <p:nvPr/>
      </p:nvGrpSpPr>
      <p:grpSpPr>
        <a:xfrm>
          <a:off x="0" y="0"/>
          <a:ext cx="0" cy="0"/>
          <a:chOff x="0" y="0"/>
          <a:chExt cx="0" cy="0"/>
        </a:xfrm>
      </p:grpSpPr>
      <p:sp>
        <p:nvSpPr>
          <p:cNvPr id="141" name="Google Shape;141;p75"/>
          <p:cNvSpPr txBox="1"/>
          <p:nvPr>
            <p:ph idx="1" type="subTitle"/>
          </p:nvPr>
        </p:nvSpPr>
        <p:spPr>
          <a:xfrm>
            <a:off x="628560" y="700560"/>
            <a:ext cx="7886520" cy="4014720"/>
          </a:xfrm>
          <a:prstGeom prst="rect">
            <a:avLst/>
          </a:prstGeom>
          <a:noFill/>
          <a:ln>
            <a:noFill/>
          </a:ln>
        </p:spPr>
        <p:txBody>
          <a:bodyPr anchorCtr="0" anchor="ctr" bIns="0" lIns="0" spcFirstLastPara="1" rIns="0" wrap="square" tIns="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42" name="Google Shape;142;p75"/>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75"/>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
        <p:nvSpPr>
          <p:cNvPr id="144" name="Google Shape;144;p75"/>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45" name="Shape 145"/>
        <p:cNvGrpSpPr/>
        <p:nvPr/>
      </p:nvGrpSpPr>
      <p:grpSpPr>
        <a:xfrm>
          <a:off x="0" y="0"/>
          <a:ext cx="0" cy="0"/>
          <a:chOff x="0" y="0"/>
          <a:chExt cx="0" cy="0"/>
        </a:xfrm>
      </p:grpSpPr>
      <p:sp>
        <p:nvSpPr>
          <p:cNvPr id="146" name="Google Shape;146;p76"/>
          <p:cNvSpPr txBox="1"/>
          <p:nvPr>
            <p:ph type="title"/>
          </p:nvPr>
        </p:nvSpPr>
        <p:spPr>
          <a:xfrm>
            <a:off x="628560" y="700560"/>
            <a:ext cx="7886520" cy="8658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7" name="Google Shape;147;p76"/>
          <p:cNvSpPr txBox="1"/>
          <p:nvPr>
            <p:ph idx="1" type="body"/>
          </p:nvPr>
        </p:nvSpPr>
        <p:spPr>
          <a:xfrm>
            <a:off x="628560" y="1778040"/>
            <a:ext cx="3848400" cy="2119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8" name="Google Shape;148;p76"/>
          <p:cNvSpPr txBox="1"/>
          <p:nvPr>
            <p:ph idx="2" type="body"/>
          </p:nvPr>
        </p:nvSpPr>
        <p:spPr>
          <a:xfrm>
            <a:off x="4669920" y="1778040"/>
            <a:ext cx="3848400" cy="44431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9" name="Google Shape;149;p76"/>
          <p:cNvSpPr txBox="1"/>
          <p:nvPr>
            <p:ph idx="3" type="body"/>
          </p:nvPr>
        </p:nvSpPr>
        <p:spPr>
          <a:xfrm>
            <a:off x="628560" y="4098960"/>
            <a:ext cx="3848400" cy="2119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0" name="Google Shape;150;p76"/>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76"/>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
        <p:nvSpPr>
          <p:cNvPr id="152" name="Google Shape;152;p76"/>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2" name="Shape 22"/>
        <p:cNvGrpSpPr/>
        <p:nvPr/>
      </p:nvGrpSpPr>
      <p:grpSpPr>
        <a:xfrm>
          <a:off x="0" y="0"/>
          <a:ext cx="0" cy="0"/>
          <a:chOff x="0" y="0"/>
          <a:chExt cx="0" cy="0"/>
        </a:xfrm>
      </p:grpSpPr>
      <p:sp>
        <p:nvSpPr>
          <p:cNvPr id="23" name="Google Shape;23;p60"/>
          <p:cNvSpPr txBox="1"/>
          <p:nvPr>
            <p:ph type="title"/>
          </p:nvPr>
        </p:nvSpPr>
        <p:spPr>
          <a:xfrm>
            <a:off x="628560" y="700560"/>
            <a:ext cx="7886520" cy="8658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60"/>
          <p:cNvSpPr txBox="1"/>
          <p:nvPr>
            <p:ph idx="1" type="subTitle"/>
          </p:nvPr>
        </p:nvSpPr>
        <p:spPr>
          <a:xfrm>
            <a:off x="628560" y="1778040"/>
            <a:ext cx="7886520" cy="4443120"/>
          </a:xfrm>
          <a:prstGeom prst="rect">
            <a:avLst/>
          </a:prstGeom>
          <a:noFill/>
          <a:ln>
            <a:noFill/>
          </a:ln>
        </p:spPr>
        <p:txBody>
          <a:bodyPr anchorCtr="0" anchor="ctr" bIns="0" lIns="0" spcFirstLastPara="1" rIns="0" wrap="square" tIns="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5" name="Google Shape;25;p60"/>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60"/>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
        <p:nvSpPr>
          <p:cNvPr id="27" name="Google Shape;27;p60"/>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53" name="Shape 153"/>
        <p:cNvGrpSpPr/>
        <p:nvPr/>
      </p:nvGrpSpPr>
      <p:grpSpPr>
        <a:xfrm>
          <a:off x="0" y="0"/>
          <a:ext cx="0" cy="0"/>
          <a:chOff x="0" y="0"/>
          <a:chExt cx="0" cy="0"/>
        </a:xfrm>
      </p:grpSpPr>
      <p:sp>
        <p:nvSpPr>
          <p:cNvPr id="154" name="Google Shape;154;p77"/>
          <p:cNvSpPr txBox="1"/>
          <p:nvPr>
            <p:ph type="title"/>
          </p:nvPr>
        </p:nvSpPr>
        <p:spPr>
          <a:xfrm>
            <a:off x="628560" y="700560"/>
            <a:ext cx="7886520" cy="8658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5" name="Google Shape;155;p77"/>
          <p:cNvSpPr txBox="1"/>
          <p:nvPr>
            <p:ph idx="1" type="body"/>
          </p:nvPr>
        </p:nvSpPr>
        <p:spPr>
          <a:xfrm>
            <a:off x="628560" y="1778040"/>
            <a:ext cx="3848400" cy="44431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 name="Google Shape;156;p77"/>
          <p:cNvSpPr txBox="1"/>
          <p:nvPr>
            <p:ph idx="2" type="body"/>
          </p:nvPr>
        </p:nvSpPr>
        <p:spPr>
          <a:xfrm>
            <a:off x="4669920" y="1778040"/>
            <a:ext cx="3848400" cy="2119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7" name="Google Shape;157;p77"/>
          <p:cNvSpPr txBox="1"/>
          <p:nvPr>
            <p:ph idx="3" type="body"/>
          </p:nvPr>
        </p:nvSpPr>
        <p:spPr>
          <a:xfrm>
            <a:off x="4669920" y="4098960"/>
            <a:ext cx="3848400" cy="2119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8" name="Google Shape;158;p77"/>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p77"/>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
        <p:nvSpPr>
          <p:cNvPr id="160" name="Google Shape;160;p77"/>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61" name="Shape 161"/>
        <p:cNvGrpSpPr/>
        <p:nvPr/>
      </p:nvGrpSpPr>
      <p:grpSpPr>
        <a:xfrm>
          <a:off x="0" y="0"/>
          <a:ext cx="0" cy="0"/>
          <a:chOff x="0" y="0"/>
          <a:chExt cx="0" cy="0"/>
        </a:xfrm>
      </p:grpSpPr>
      <p:sp>
        <p:nvSpPr>
          <p:cNvPr id="162" name="Google Shape;162;p78"/>
          <p:cNvSpPr txBox="1"/>
          <p:nvPr>
            <p:ph type="title"/>
          </p:nvPr>
        </p:nvSpPr>
        <p:spPr>
          <a:xfrm>
            <a:off x="628560" y="700560"/>
            <a:ext cx="7886520" cy="8658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3" name="Google Shape;163;p78"/>
          <p:cNvSpPr txBox="1"/>
          <p:nvPr>
            <p:ph idx="1" type="body"/>
          </p:nvPr>
        </p:nvSpPr>
        <p:spPr>
          <a:xfrm>
            <a:off x="628560" y="1778040"/>
            <a:ext cx="3848400" cy="2119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4" name="Google Shape;164;p78"/>
          <p:cNvSpPr txBox="1"/>
          <p:nvPr>
            <p:ph idx="2" type="body"/>
          </p:nvPr>
        </p:nvSpPr>
        <p:spPr>
          <a:xfrm>
            <a:off x="4669920" y="1778040"/>
            <a:ext cx="3848400" cy="2119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5" name="Google Shape;165;p78"/>
          <p:cNvSpPr txBox="1"/>
          <p:nvPr>
            <p:ph idx="3" type="body"/>
          </p:nvPr>
        </p:nvSpPr>
        <p:spPr>
          <a:xfrm>
            <a:off x="628560" y="4098960"/>
            <a:ext cx="7886520" cy="2119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6" name="Google Shape;166;p78"/>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 name="Google Shape;167;p78"/>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
        <p:nvSpPr>
          <p:cNvPr id="168" name="Google Shape;168;p78"/>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69" name="Shape 169"/>
        <p:cNvGrpSpPr/>
        <p:nvPr/>
      </p:nvGrpSpPr>
      <p:grpSpPr>
        <a:xfrm>
          <a:off x="0" y="0"/>
          <a:ext cx="0" cy="0"/>
          <a:chOff x="0" y="0"/>
          <a:chExt cx="0" cy="0"/>
        </a:xfrm>
      </p:grpSpPr>
      <p:sp>
        <p:nvSpPr>
          <p:cNvPr id="170" name="Google Shape;170;p79"/>
          <p:cNvSpPr txBox="1"/>
          <p:nvPr>
            <p:ph type="title"/>
          </p:nvPr>
        </p:nvSpPr>
        <p:spPr>
          <a:xfrm>
            <a:off x="628560" y="700560"/>
            <a:ext cx="7886520" cy="8658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1" name="Google Shape;171;p79"/>
          <p:cNvSpPr txBox="1"/>
          <p:nvPr>
            <p:ph idx="1" type="body"/>
          </p:nvPr>
        </p:nvSpPr>
        <p:spPr>
          <a:xfrm>
            <a:off x="628560" y="1778040"/>
            <a:ext cx="7886520" cy="2119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2" name="Google Shape;172;p79"/>
          <p:cNvSpPr txBox="1"/>
          <p:nvPr>
            <p:ph idx="2" type="body"/>
          </p:nvPr>
        </p:nvSpPr>
        <p:spPr>
          <a:xfrm>
            <a:off x="628560" y="4098960"/>
            <a:ext cx="7886520" cy="2119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3" name="Google Shape;173;p79"/>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 name="Google Shape;174;p79"/>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
        <p:nvSpPr>
          <p:cNvPr id="175" name="Google Shape;175;p79"/>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76" name="Shape 176"/>
        <p:cNvGrpSpPr/>
        <p:nvPr/>
      </p:nvGrpSpPr>
      <p:grpSpPr>
        <a:xfrm>
          <a:off x="0" y="0"/>
          <a:ext cx="0" cy="0"/>
          <a:chOff x="0" y="0"/>
          <a:chExt cx="0" cy="0"/>
        </a:xfrm>
      </p:grpSpPr>
      <p:sp>
        <p:nvSpPr>
          <p:cNvPr id="177" name="Google Shape;177;p80"/>
          <p:cNvSpPr txBox="1"/>
          <p:nvPr>
            <p:ph type="title"/>
          </p:nvPr>
        </p:nvSpPr>
        <p:spPr>
          <a:xfrm>
            <a:off x="628560" y="700560"/>
            <a:ext cx="7886520" cy="8658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8" name="Google Shape;178;p80"/>
          <p:cNvSpPr txBox="1"/>
          <p:nvPr>
            <p:ph idx="1" type="body"/>
          </p:nvPr>
        </p:nvSpPr>
        <p:spPr>
          <a:xfrm>
            <a:off x="628560" y="1778040"/>
            <a:ext cx="3848400" cy="2119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9" name="Google Shape;179;p80"/>
          <p:cNvSpPr txBox="1"/>
          <p:nvPr>
            <p:ph idx="2" type="body"/>
          </p:nvPr>
        </p:nvSpPr>
        <p:spPr>
          <a:xfrm>
            <a:off x="4669920" y="1778040"/>
            <a:ext cx="3848400" cy="2119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 name="Google Shape;180;p80"/>
          <p:cNvSpPr txBox="1"/>
          <p:nvPr>
            <p:ph idx="3" type="body"/>
          </p:nvPr>
        </p:nvSpPr>
        <p:spPr>
          <a:xfrm>
            <a:off x="628560" y="4098960"/>
            <a:ext cx="3848400" cy="2119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 name="Google Shape;181;p80"/>
          <p:cNvSpPr txBox="1"/>
          <p:nvPr>
            <p:ph idx="4" type="body"/>
          </p:nvPr>
        </p:nvSpPr>
        <p:spPr>
          <a:xfrm>
            <a:off x="4669920" y="4098960"/>
            <a:ext cx="3848400" cy="2119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2" name="Google Shape;182;p80"/>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 name="Google Shape;183;p80"/>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
        <p:nvSpPr>
          <p:cNvPr id="184" name="Google Shape;184;p80"/>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85" name="Shape 185"/>
        <p:cNvGrpSpPr/>
        <p:nvPr/>
      </p:nvGrpSpPr>
      <p:grpSpPr>
        <a:xfrm>
          <a:off x="0" y="0"/>
          <a:ext cx="0" cy="0"/>
          <a:chOff x="0" y="0"/>
          <a:chExt cx="0" cy="0"/>
        </a:xfrm>
      </p:grpSpPr>
      <p:sp>
        <p:nvSpPr>
          <p:cNvPr id="186" name="Google Shape;186;p81"/>
          <p:cNvSpPr txBox="1"/>
          <p:nvPr>
            <p:ph type="title"/>
          </p:nvPr>
        </p:nvSpPr>
        <p:spPr>
          <a:xfrm>
            <a:off x="628560" y="700560"/>
            <a:ext cx="7886520" cy="8658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7" name="Google Shape;187;p81"/>
          <p:cNvSpPr txBox="1"/>
          <p:nvPr>
            <p:ph idx="1" type="body"/>
          </p:nvPr>
        </p:nvSpPr>
        <p:spPr>
          <a:xfrm>
            <a:off x="628560" y="1778040"/>
            <a:ext cx="2539080" cy="2119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 name="Google Shape;188;p81"/>
          <p:cNvSpPr txBox="1"/>
          <p:nvPr>
            <p:ph idx="2" type="body"/>
          </p:nvPr>
        </p:nvSpPr>
        <p:spPr>
          <a:xfrm>
            <a:off x="3295080" y="1778040"/>
            <a:ext cx="2539080" cy="2119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9" name="Google Shape;189;p81"/>
          <p:cNvSpPr txBox="1"/>
          <p:nvPr>
            <p:ph idx="3" type="body"/>
          </p:nvPr>
        </p:nvSpPr>
        <p:spPr>
          <a:xfrm>
            <a:off x="5961240" y="1778040"/>
            <a:ext cx="2539080" cy="2119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0" name="Google Shape;190;p81"/>
          <p:cNvSpPr txBox="1"/>
          <p:nvPr>
            <p:ph idx="4" type="body"/>
          </p:nvPr>
        </p:nvSpPr>
        <p:spPr>
          <a:xfrm>
            <a:off x="628560" y="4098960"/>
            <a:ext cx="2539080" cy="2119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1" name="Google Shape;191;p81"/>
          <p:cNvSpPr txBox="1"/>
          <p:nvPr>
            <p:ph idx="5" type="body"/>
          </p:nvPr>
        </p:nvSpPr>
        <p:spPr>
          <a:xfrm>
            <a:off x="3295080" y="4098960"/>
            <a:ext cx="2539080" cy="2119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2" name="Google Shape;192;p81"/>
          <p:cNvSpPr txBox="1"/>
          <p:nvPr>
            <p:ph idx="6" type="body"/>
          </p:nvPr>
        </p:nvSpPr>
        <p:spPr>
          <a:xfrm>
            <a:off x="5961240" y="4098960"/>
            <a:ext cx="2539080" cy="2119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3" name="Google Shape;193;p81"/>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 name="Google Shape;194;p81"/>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
        <p:nvSpPr>
          <p:cNvPr id="195" name="Google Shape;195;p81"/>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09" name="Shape 209"/>
        <p:cNvGrpSpPr/>
        <p:nvPr/>
      </p:nvGrpSpPr>
      <p:grpSpPr>
        <a:xfrm>
          <a:off x="0" y="0"/>
          <a:ext cx="0" cy="0"/>
          <a:chOff x="0" y="0"/>
          <a:chExt cx="0" cy="0"/>
        </a:xfrm>
      </p:grpSpPr>
      <p:sp>
        <p:nvSpPr>
          <p:cNvPr id="210" name="Google Shape;210;p59"/>
          <p:cNvSpPr txBox="1"/>
          <p:nvPr>
            <p:ph idx="11" type="ftr"/>
          </p:nvPr>
        </p:nvSpPr>
        <p:spPr>
          <a:xfrm>
            <a:off x="3124080" y="6355800"/>
            <a:ext cx="289512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 name="Google Shape;211;p59"/>
          <p:cNvSpPr txBox="1"/>
          <p:nvPr>
            <p:ph idx="12" type="sldNum"/>
          </p:nvPr>
        </p:nvSpPr>
        <p:spPr>
          <a:xfrm>
            <a:off x="6553080" y="6355800"/>
            <a:ext cx="213336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1pPr>
            <a:lvl2pPr indent="0" lvl="1"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2pPr>
            <a:lvl3pPr indent="0" lvl="2"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3pPr>
            <a:lvl4pPr indent="0" lvl="3"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4pPr>
            <a:lvl5pPr indent="0" lvl="4"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5pPr>
            <a:lvl6pPr indent="0" lvl="5"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6pPr>
            <a:lvl7pPr indent="0" lvl="6"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7pPr>
            <a:lvl8pPr indent="0" lvl="7"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8pPr>
            <a:lvl9pPr indent="0" lvl="8"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9pPr>
          </a:lstStyle>
          <a:p>
            <a:pPr indent="0" lvl="0" marL="0" rtl="0" algn="r">
              <a:spcBef>
                <a:spcPts val="0"/>
              </a:spcBef>
              <a:spcAft>
                <a:spcPts val="0"/>
              </a:spcAft>
              <a:buNone/>
            </a:pPr>
            <a:fld id="{00000000-1234-1234-1234-123412341234}" type="slidenum">
              <a:rPr lang="es-ES"/>
              <a:t>‹#›</a:t>
            </a:fld>
            <a:endParaRPr/>
          </a:p>
        </p:txBody>
      </p:sp>
      <p:sp>
        <p:nvSpPr>
          <p:cNvPr id="212" name="Google Shape;212;p59"/>
          <p:cNvSpPr txBox="1"/>
          <p:nvPr>
            <p:ph idx="10" type="dt"/>
          </p:nvPr>
        </p:nvSpPr>
        <p:spPr>
          <a:xfrm>
            <a:off x="457200" y="6355800"/>
            <a:ext cx="213336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13" name="Shape 213"/>
        <p:cNvGrpSpPr/>
        <p:nvPr/>
      </p:nvGrpSpPr>
      <p:grpSpPr>
        <a:xfrm>
          <a:off x="0" y="0"/>
          <a:ext cx="0" cy="0"/>
          <a:chOff x="0" y="0"/>
          <a:chExt cx="0" cy="0"/>
        </a:xfrm>
      </p:grpSpPr>
      <p:sp>
        <p:nvSpPr>
          <p:cNvPr id="214" name="Google Shape;214;p82"/>
          <p:cNvSpPr txBox="1"/>
          <p:nvPr>
            <p:ph type="title"/>
          </p:nvPr>
        </p:nvSpPr>
        <p:spPr>
          <a:xfrm>
            <a:off x="628560" y="700560"/>
            <a:ext cx="7886520" cy="8658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5" name="Google Shape;215;p82"/>
          <p:cNvSpPr txBox="1"/>
          <p:nvPr>
            <p:ph idx="1" type="subTitle"/>
          </p:nvPr>
        </p:nvSpPr>
        <p:spPr>
          <a:xfrm>
            <a:off x="628560" y="1778040"/>
            <a:ext cx="7886520" cy="4443120"/>
          </a:xfrm>
          <a:prstGeom prst="rect">
            <a:avLst/>
          </a:prstGeom>
          <a:noFill/>
          <a:ln>
            <a:noFill/>
          </a:ln>
        </p:spPr>
        <p:txBody>
          <a:bodyPr anchorCtr="0" anchor="ctr" bIns="0" lIns="0" spcFirstLastPara="1" rIns="0" wrap="square" tIns="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16" name="Google Shape;216;p82"/>
          <p:cNvSpPr txBox="1"/>
          <p:nvPr>
            <p:ph idx="11" type="ftr"/>
          </p:nvPr>
        </p:nvSpPr>
        <p:spPr>
          <a:xfrm>
            <a:off x="3124080" y="6355800"/>
            <a:ext cx="289512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 name="Google Shape;217;p82"/>
          <p:cNvSpPr txBox="1"/>
          <p:nvPr>
            <p:ph idx="12" type="sldNum"/>
          </p:nvPr>
        </p:nvSpPr>
        <p:spPr>
          <a:xfrm>
            <a:off x="6553080" y="6355800"/>
            <a:ext cx="213336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1pPr>
            <a:lvl2pPr indent="0" lvl="1"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2pPr>
            <a:lvl3pPr indent="0" lvl="2"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3pPr>
            <a:lvl4pPr indent="0" lvl="3"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4pPr>
            <a:lvl5pPr indent="0" lvl="4"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5pPr>
            <a:lvl6pPr indent="0" lvl="5"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6pPr>
            <a:lvl7pPr indent="0" lvl="6"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7pPr>
            <a:lvl8pPr indent="0" lvl="7"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8pPr>
            <a:lvl9pPr indent="0" lvl="8"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9pPr>
          </a:lstStyle>
          <a:p>
            <a:pPr indent="0" lvl="0" marL="0" rtl="0" algn="r">
              <a:spcBef>
                <a:spcPts val="0"/>
              </a:spcBef>
              <a:spcAft>
                <a:spcPts val="0"/>
              </a:spcAft>
              <a:buNone/>
            </a:pPr>
            <a:fld id="{00000000-1234-1234-1234-123412341234}" type="slidenum">
              <a:rPr lang="es-ES"/>
              <a:t>‹#›</a:t>
            </a:fld>
            <a:endParaRPr/>
          </a:p>
        </p:txBody>
      </p:sp>
      <p:sp>
        <p:nvSpPr>
          <p:cNvPr id="218" name="Google Shape;218;p82"/>
          <p:cNvSpPr txBox="1"/>
          <p:nvPr>
            <p:ph idx="10" type="dt"/>
          </p:nvPr>
        </p:nvSpPr>
        <p:spPr>
          <a:xfrm>
            <a:off x="457200" y="6355800"/>
            <a:ext cx="213336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19" name="Shape 219"/>
        <p:cNvGrpSpPr/>
        <p:nvPr/>
      </p:nvGrpSpPr>
      <p:grpSpPr>
        <a:xfrm>
          <a:off x="0" y="0"/>
          <a:ext cx="0" cy="0"/>
          <a:chOff x="0" y="0"/>
          <a:chExt cx="0" cy="0"/>
        </a:xfrm>
      </p:grpSpPr>
      <p:sp>
        <p:nvSpPr>
          <p:cNvPr id="220" name="Google Shape;220;p83"/>
          <p:cNvSpPr txBox="1"/>
          <p:nvPr>
            <p:ph type="title"/>
          </p:nvPr>
        </p:nvSpPr>
        <p:spPr>
          <a:xfrm>
            <a:off x="628560" y="700560"/>
            <a:ext cx="7886520" cy="8658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1" name="Google Shape;221;p83"/>
          <p:cNvSpPr txBox="1"/>
          <p:nvPr>
            <p:ph idx="1" type="body"/>
          </p:nvPr>
        </p:nvSpPr>
        <p:spPr>
          <a:xfrm>
            <a:off x="628560" y="1778040"/>
            <a:ext cx="7886520" cy="44431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2" name="Google Shape;222;p83"/>
          <p:cNvSpPr txBox="1"/>
          <p:nvPr>
            <p:ph idx="11" type="ftr"/>
          </p:nvPr>
        </p:nvSpPr>
        <p:spPr>
          <a:xfrm>
            <a:off x="3124080" y="6355800"/>
            <a:ext cx="289512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 name="Google Shape;223;p83"/>
          <p:cNvSpPr txBox="1"/>
          <p:nvPr>
            <p:ph idx="12" type="sldNum"/>
          </p:nvPr>
        </p:nvSpPr>
        <p:spPr>
          <a:xfrm>
            <a:off x="6553080" y="6355800"/>
            <a:ext cx="213336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1pPr>
            <a:lvl2pPr indent="0" lvl="1"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2pPr>
            <a:lvl3pPr indent="0" lvl="2"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3pPr>
            <a:lvl4pPr indent="0" lvl="3"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4pPr>
            <a:lvl5pPr indent="0" lvl="4"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5pPr>
            <a:lvl6pPr indent="0" lvl="5"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6pPr>
            <a:lvl7pPr indent="0" lvl="6"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7pPr>
            <a:lvl8pPr indent="0" lvl="7"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8pPr>
            <a:lvl9pPr indent="0" lvl="8"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9pPr>
          </a:lstStyle>
          <a:p>
            <a:pPr indent="0" lvl="0" marL="0" rtl="0" algn="r">
              <a:spcBef>
                <a:spcPts val="0"/>
              </a:spcBef>
              <a:spcAft>
                <a:spcPts val="0"/>
              </a:spcAft>
              <a:buNone/>
            </a:pPr>
            <a:fld id="{00000000-1234-1234-1234-123412341234}" type="slidenum">
              <a:rPr lang="es-ES"/>
              <a:t>‹#›</a:t>
            </a:fld>
            <a:endParaRPr/>
          </a:p>
        </p:txBody>
      </p:sp>
      <p:sp>
        <p:nvSpPr>
          <p:cNvPr id="224" name="Google Shape;224;p83"/>
          <p:cNvSpPr txBox="1"/>
          <p:nvPr>
            <p:ph idx="10" type="dt"/>
          </p:nvPr>
        </p:nvSpPr>
        <p:spPr>
          <a:xfrm>
            <a:off x="457200" y="6355800"/>
            <a:ext cx="213336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25" name="Shape 225"/>
        <p:cNvGrpSpPr/>
        <p:nvPr/>
      </p:nvGrpSpPr>
      <p:grpSpPr>
        <a:xfrm>
          <a:off x="0" y="0"/>
          <a:ext cx="0" cy="0"/>
          <a:chOff x="0" y="0"/>
          <a:chExt cx="0" cy="0"/>
        </a:xfrm>
      </p:grpSpPr>
      <p:sp>
        <p:nvSpPr>
          <p:cNvPr id="226" name="Google Shape;226;p84"/>
          <p:cNvSpPr txBox="1"/>
          <p:nvPr>
            <p:ph type="title"/>
          </p:nvPr>
        </p:nvSpPr>
        <p:spPr>
          <a:xfrm>
            <a:off x="628560" y="700560"/>
            <a:ext cx="7886520" cy="8658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7" name="Google Shape;227;p84"/>
          <p:cNvSpPr txBox="1"/>
          <p:nvPr>
            <p:ph idx="1" type="body"/>
          </p:nvPr>
        </p:nvSpPr>
        <p:spPr>
          <a:xfrm>
            <a:off x="628560" y="1778040"/>
            <a:ext cx="3848400" cy="44431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 name="Google Shape;228;p84"/>
          <p:cNvSpPr txBox="1"/>
          <p:nvPr>
            <p:ph idx="2" type="body"/>
          </p:nvPr>
        </p:nvSpPr>
        <p:spPr>
          <a:xfrm>
            <a:off x="4669920" y="1778040"/>
            <a:ext cx="3848400" cy="44431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9" name="Google Shape;229;p84"/>
          <p:cNvSpPr txBox="1"/>
          <p:nvPr>
            <p:ph idx="11" type="ftr"/>
          </p:nvPr>
        </p:nvSpPr>
        <p:spPr>
          <a:xfrm>
            <a:off x="3124080" y="6355800"/>
            <a:ext cx="289512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 name="Google Shape;230;p84"/>
          <p:cNvSpPr txBox="1"/>
          <p:nvPr>
            <p:ph idx="12" type="sldNum"/>
          </p:nvPr>
        </p:nvSpPr>
        <p:spPr>
          <a:xfrm>
            <a:off x="6553080" y="6355800"/>
            <a:ext cx="213336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1pPr>
            <a:lvl2pPr indent="0" lvl="1"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2pPr>
            <a:lvl3pPr indent="0" lvl="2"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3pPr>
            <a:lvl4pPr indent="0" lvl="3"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4pPr>
            <a:lvl5pPr indent="0" lvl="4"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5pPr>
            <a:lvl6pPr indent="0" lvl="5"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6pPr>
            <a:lvl7pPr indent="0" lvl="6"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7pPr>
            <a:lvl8pPr indent="0" lvl="7"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8pPr>
            <a:lvl9pPr indent="0" lvl="8"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9pPr>
          </a:lstStyle>
          <a:p>
            <a:pPr indent="0" lvl="0" marL="0" rtl="0" algn="r">
              <a:spcBef>
                <a:spcPts val="0"/>
              </a:spcBef>
              <a:spcAft>
                <a:spcPts val="0"/>
              </a:spcAft>
              <a:buNone/>
            </a:pPr>
            <a:fld id="{00000000-1234-1234-1234-123412341234}" type="slidenum">
              <a:rPr lang="es-ES"/>
              <a:t>‹#›</a:t>
            </a:fld>
            <a:endParaRPr/>
          </a:p>
        </p:txBody>
      </p:sp>
      <p:sp>
        <p:nvSpPr>
          <p:cNvPr id="231" name="Google Shape;231;p84"/>
          <p:cNvSpPr txBox="1"/>
          <p:nvPr>
            <p:ph idx="10" type="dt"/>
          </p:nvPr>
        </p:nvSpPr>
        <p:spPr>
          <a:xfrm>
            <a:off x="457200" y="6355800"/>
            <a:ext cx="213336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2" name="Shape 232"/>
        <p:cNvGrpSpPr/>
        <p:nvPr/>
      </p:nvGrpSpPr>
      <p:grpSpPr>
        <a:xfrm>
          <a:off x="0" y="0"/>
          <a:ext cx="0" cy="0"/>
          <a:chOff x="0" y="0"/>
          <a:chExt cx="0" cy="0"/>
        </a:xfrm>
      </p:grpSpPr>
      <p:sp>
        <p:nvSpPr>
          <p:cNvPr id="233" name="Google Shape;233;p85"/>
          <p:cNvSpPr txBox="1"/>
          <p:nvPr>
            <p:ph type="title"/>
          </p:nvPr>
        </p:nvSpPr>
        <p:spPr>
          <a:xfrm>
            <a:off x="628560" y="700560"/>
            <a:ext cx="7886520" cy="8658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4" name="Google Shape;234;p85"/>
          <p:cNvSpPr txBox="1"/>
          <p:nvPr>
            <p:ph idx="11" type="ftr"/>
          </p:nvPr>
        </p:nvSpPr>
        <p:spPr>
          <a:xfrm>
            <a:off x="3124080" y="6355800"/>
            <a:ext cx="289512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 name="Google Shape;235;p85"/>
          <p:cNvSpPr txBox="1"/>
          <p:nvPr>
            <p:ph idx="12" type="sldNum"/>
          </p:nvPr>
        </p:nvSpPr>
        <p:spPr>
          <a:xfrm>
            <a:off x="6553080" y="6355800"/>
            <a:ext cx="213336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1pPr>
            <a:lvl2pPr indent="0" lvl="1"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2pPr>
            <a:lvl3pPr indent="0" lvl="2"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3pPr>
            <a:lvl4pPr indent="0" lvl="3"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4pPr>
            <a:lvl5pPr indent="0" lvl="4"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5pPr>
            <a:lvl6pPr indent="0" lvl="5"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6pPr>
            <a:lvl7pPr indent="0" lvl="6"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7pPr>
            <a:lvl8pPr indent="0" lvl="7"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8pPr>
            <a:lvl9pPr indent="0" lvl="8"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9pPr>
          </a:lstStyle>
          <a:p>
            <a:pPr indent="0" lvl="0" marL="0" rtl="0" algn="r">
              <a:spcBef>
                <a:spcPts val="0"/>
              </a:spcBef>
              <a:spcAft>
                <a:spcPts val="0"/>
              </a:spcAft>
              <a:buNone/>
            </a:pPr>
            <a:fld id="{00000000-1234-1234-1234-123412341234}" type="slidenum">
              <a:rPr lang="es-ES"/>
              <a:t>‹#›</a:t>
            </a:fld>
            <a:endParaRPr/>
          </a:p>
        </p:txBody>
      </p:sp>
      <p:sp>
        <p:nvSpPr>
          <p:cNvPr id="236" name="Google Shape;236;p85"/>
          <p:cNvSpPr txBox="1"/>
          <p:nvPr>
            <p:ph idx="10" type="dt"/>
          </p:nvPr>
        </p:nvSpPr>
        <p:spPr>
          <a:xfrm>
            <a:off x="457200" y="6355800"/>
            <a:ext cx="213336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8" name="Shape 28"/>
        <p:cNvGrpSpPr/>
        <p:nvPr/>
      </p:nvGrpSpPr>
      <p:grpSpPr>
        <a:xfrm>
          <a:off x="0" y="0"/>
          <a:ext cx="0" cy="0"/>
          <a:chOff x="0" y="0"/>
          <a:chExt cx="0" cy="0"/>
        </a:xfrm>
      </p:grpSpPr>
      <p:sp>
        <p:nvSpPr>
          <p:cNvPr id="29" name="Google Shape;29;p61"/>
          <p:cNvSpPr txBox="1"/>
          <p:nvPr>
            <p:ph type="title"/>
          </p:nvPr>
        </p:nvSpPr>
        <p:spPr>
          <a:xfrm>
            <a:off x="628560" y="700560"/>
            <a:ext cx="7886520" cy="8658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61"/>
          <p:cNvSpPr txBox="1"/>
          <p:nvPr>
            <p:ph idx="1" type="body"/>
          </p:nvPr>
        </p:nvSpPr>
        <p:spPr>
          <a:xfrm>
            <a:off x="628560" y="1778040"/>
            <a:ext cx="7886520" cy="44431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61"/>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61"/>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
        <p:nvSpPr>
          <p:cNvPr id="33" name="Google Shape;33;p61"/>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37" name="Shape 237"/>
        <p:cNvGrpSpPr/>
        <p:nvPr/>
      </p:nvGrpSpPr>
      <p:grpSpPr>
        <a:xfrm>
          <a:off x="0" y="0"/>
          <a:ext cx="0" cy="0"/>
          <a:chOff x="0" y="0"/>
          <a:chExt cx="0" cy="0"/>
        </a:xfrm>
      </p:grpSpPr>
      <p:sp>
        <p:nvSpPr>
          <p:cNvPr id="238" name="Google Shape;238;p86"/>
          <p:cNvSpPr txBox="1"/>
          <p:nvPr>
            <p:ph idx="1" type="subTitle"/>
          </p:nvPr>
        </p:nvSpPr>
        <p:spPr>
          <a:xfrm>
            <a:off x="628560" y="700560"/>
            <a:ext cx="7886520" cy="4014720"/>
          </a:xfrm>
          <a:prstGeom prst="rect">
            <a:avLst/>
          </a:prstGeom>
          <a:noFill/>
          <a:ln>
            <a:noFill/>
          </a:ln>
        </p:spPr>
        <p:txBody>
          <a:bodyPr anchorCtr="0" anchor="ctr" bIns="0" lIns="0" spcFirstLastPara="1" rIns="0" wrap="square" tIns="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39" name="Google Shape;239;p86"/>
          <p:cNvSpPr txBox="1"/>
          <p:nvPr>
            <p:ph idx="11" type="ftr"/>
          </p:nvPr>
        </p:nvSpPr>
        <p:spPr>
          <a:xfrm>
            <a:off x="3124080" y="6355800"/>
            <a:ext cx="289512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 name="Google Shape;240;p86"/>
          <p:cNvSpPr txBox="1"/>
          <p:nvPr>
            <p:ph idx="12" type="sldNum"/>
          </p:nvPr>
        </p:nvSpPr>
        <p:spPr>
          <a:xfrm>
            <a:off x="6553080" y="6355800"/>
            <a:ext cx="213336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1pPr>
            <a:lvl2pPr indent="0" lvl="1"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2pPr>
            <a:lvl3pPr indent="0" lvl="2"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3pPr>
            <a:lvl4pPr indent="0" lvl="3"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4pPr>
            <a:lvl5pPr indent="0" lvl="4"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5pPr>
            <a:lvl6pPr indent="0" lvl="5"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6pPr>
            <a:lvl7pPr indent="0" lvl="6"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7pPr>
            <a:lvl8pPr indent="0" lvl="7"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8pPr>
            <a:lvl9pPr indent="0" lvl="8"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9pPr>
          </a:lstStyle>
          <a:p>
            <a:pPr indent="0" lvl="0" marL="0" rtl="0" algn="r">
              <a:spcBef>
                <a:spcPts val="0"/>
              </a:spcBef>
              <a:spcAft>
                <a:spcPts val="0"/>
              </a:spcAft>
              <a:buNone/>
            </a:pPr>
            <a:fld id="{00000000-1234-1234-1234-123412341234}" type="slidenum">
              <a:rPr lang="es-ES"/>
              <a:t>‹#›</a:t>
            </a:fld>
            <a:endParaRPr/>
          </a:p>
        </p:txBody>
      </p:sp>
      <p:sp>
        <p:nvSpPr>
          <p:cNvPr id="241" name="Google Shape;241;p86"/>
          <p:cNvSpPr txBox="1"/>
          <p:nvPr>
            <p:ph idx="10" type="dt"/>
          </p:nvPr>
        </p:nvSpPr>
        <p:spPr>
          <a:xfrm>
            <a:off x="457200" y="6355800"/>
            <a:ext cx="213336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42" name="Shape 242"/>
        <p:cNvGrpSpPr/>
        <p:nvPr/>
      </p:nvGrpSpPr>
      <p:grpSpPr>
        <a:xfrm>
          <a:off x="0" y="0"/>
          <a:ext cx="0" cy="0"/>
          <a:chOff x="0" y="0"/>
          <a:chExt cx="0" cy="0"/>
        </a:xfrm>
      </p:grpSpPr>
      <p:sp>
        <p:nvSpPr>
          <p:cNvPr id="243" name="Google Shape;243;p87"/>
          <p:cNvSpPr txBox="1"/>
          <p:nvPr>
            <p:ph type="title"/>
          </p:nvPr>
        </p:nvSpPr>
        <p:spPr>
          <a:xfrm>
            <a:off x="628560" y="700560"/>
            <a:ext cx="7886520" cy="8658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4" name="Google Shape;244;p87"/>
          <p:cNvSpPr txBox="1"/>
          <p:nvPr>
            <p:ph idx="1" type="body"/>
          </p:nvPr>
        </p:nvSpPr>
        <p:spPr>
          <a:xfrm>
            <a:off x="628560" y="1778040"/>
            <a:ext cx="3848400" cy="2119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5" name="Google Shape;245;p87"/>
          <p:cNvSpPr txBox="1"/>
          <p:nvPr>
            <p:ph idx="2" type="body"/>
          </p:nvPr>
        </p:nvSpPr>
        <p:spPr>
          <a:xfrm>
            <a:off x="4669920" y="1778040"/>
            <a:ext cx="3848400" cy="44431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6" name="Google Shape;246;p87"/>
          <p:cNvSpPr txBox="1"/>
          <p:nvPr>
            <p:ph idx="3" type="body"/>
          </p:nvPr>
        </p:nvSpPr>
        <p:spPr>
          <a:xfrm>
            <a:off x="628560" y="4098960"/>
            <a:ext cx="3848400" cy="2119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7" name="Google Shape;247;p87"/>
          <p:cNvSpPr txBox="1"/>
          <p:nvPr>
            <p:ph idx="11" type="ftr"/>
          </p:nvPr>
        </p:nvSpPr>
        <p:spPr>
          <a:xfrm>
            <a:off x="3124080" y="6355800"/>
            <a:ext cx="289512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 name="Google Shape;248;p87"/>
          <p:cNvSpPr txBox="1"/>
          <p:nvPr>
            <p:ph idx="12" type="sldNum"/>
          </p:nvPr>
        </p:nvSpPr>
        <p:spPr>
          <a:xfrm>
            <a:off x="6553080" y="6355800"/>
            <a:ext cx="213336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1pPr>
            <a:lvl2pPr indent="0" lvl="1"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2pPr>
            <a:lvl3pPr indent="0" lvl="2"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3pPr>
            <a:lvl4pPr indent="0" lvl="3"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4pPr>
            <a:lvl5pPr indent="0" lvl="4"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5pPr>
            <a:lvl6pPr indent="0" lvl="5"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6pPr>
            <a:lvl7pPr indent="0" lvl="6"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7pPr>
            <a:lvl8pPr indent="0" lvl="7"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8pPr>
            <a:lvl9pPr indent="0" lvl="8"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9pPr>
          </a:lstStyle>
          <a:p>
            <a:pPr indent="0" lvl="0" marL="0" rtl="0" algn="r">
              <a:spcBef>
                <a:spcPts val="0"/>
              </a:spcBef>
              <a:spcAft>
                <a:spcPts val="0"/>
              </a:spcAft>
              <a:buNone/>
            </a:pPr>
            <a:fld id="{00000000-1234-1234-1234-123412341234}" type="slidenum">
              <a:rPr lang="es-ES"/>
              <a:t>‹#›</a:t>
            </a:fld>
            <a:endParaRPr/>
          </a:p>
        </p:txBody>
      </p:sp>
      <p:sp>
        <p:nvSpPr>
          <p:cNvPr id="249" name="Google Shape;249;p87"/>
          <p:cNvSpPr txBox="1"/>
          <p:nvPr>
            <p:ph idx="10" type="dt"/>
          </p:nvPr>
        </p:nvSpPr>
        <p:spPr>
          <a:xfrm>
            <a:off x="457200" y="6355800"/>
            <a:ext cx="213336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250" name="Shape 250"/>
        <p:cNvGrpSpPr/>
        <p:nvPr/>
      </p:nvGrpSpPr>
      <p:grpSpPr>
        <a:xfrm>
          <a:off x="0" y="0"/>
          <a:ext cx="0" cy="0"/>
          <a:chOff x="0" y="0"/>
          <a:chExt cx="0" cy="0"/>
        </a:xfrm>
      </p:grpSpPr>
      <p:sp>
        <p:nvSpPr>
          <p:cNvPr id="251" name="Google Shape;251;p88"/>
          <p:cNvSpPr txBox="1"/>
          <p:nvPr>
            <p:ph type="title"/>
          </p:nvPr>
        </p:nvSpPr>
        <p:spPr>
          <a:xfrm>
            <a:off x="628560" y="700560"/>
            <a:ext cx="7886520" cy="8658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2" name="Google Shape;252;p88"/>
          <p:cNvSpPr txBox="1"/>
          <p:nvPr>
            <p:ph idx="1" type="body"/>
          </p:nvPr>
        </p:nvSpPr>
        <p:spPr>
          <a:xfrm>
            <a:off x="628560" y="1778040"/>
            <a:ext cx="3848400" cy="44431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3" name="Google Shape;253;p88"/>
          <p:cNvSpPr txBox="1"/>
          <p:nvPr>
            <p:ph idx="2" type="body"/>
          </p:nvPr>
        </p:nvSpPr>
        <p:spPr>
          <a:xfrm>
            <a:off x="4669920" y="1778040"/>
            <a:ext cx="3848400" cy="2119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4" name="Google Shape;254;p88"/>
          <p:cNvSpPr txBox="1"/>
          <p:nvPr>
            <p:ph idx="3" type="body"/>
          </p:nvPr>
        </p:nvSpPr>
        <p:spPr>
          <a:xfrm>
            <a:off x="4669920" y="4098960"/>
            <a:ext cx="3848400" cy="2119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 name="Google Shape;255;p88"/>
          <p:cNvSpPr txBox="1"/>
          <p:nvPr>
            <p:ph idx="11" type="ftr"/>
          </p:nvPr>
        </p:nvSpPr>
        <p:spPr>
          <a:xfrm>
            <a:off x="3124080" y="6355800"/>
            <a:ext cx="289512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6" name="Google Shape;256;p88"/>
          <p:cNvSpPr txBox="1"/>
          <p:nvPr>
            <p:ph idx="12" type="sldNum"/>
          </p:nvPr>
        </p:nvSpPr>
        <p:spPr>
          <a:xfrm>
            <a:off x="6553080" y="6355800"/>
            <a:ext cx="213336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1pPr>
            <a:lvl2pPr indent="0" lvl="1"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2pPr>
            <a:lvl3pPr indent="0" lvl="2"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3pPr>
            <a:lvl4pPr indent="0" lvl="3"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4pPr>
            <a:lvl5pPr indent="0" lvl="4"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5pPr>
            <a:lvl6pPr indent="0" lvl="5"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6pPr>
            <a:lvl7pPr indent="0" lvl="6"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7pPr>
            <a:lvl8pPr indent="0" lvl="7"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8pPr>
            <a:lvl9pPr indent="0" lvl="8"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9pPr>
          </a:lstStyle>
          <a:p>
            <a:pPr indent="0" lvl="0" marL="0" rtl="0" algn="r">
              <a:spcBef>
                <a:spcPts val="0"/>
              </a:spcBef>
              <a:spcAft>
                <a:spcPts val="0"/>
              </a:spcAft>
              <a:buNone/>
            </a:pPr>
            <a:fld id="{00000000-1234-1234-1234-123412341234}" type="slidenum">
              <a:rPr lang="es-ES"/>
              <a:t>‹#›</a:t>
            </a:fld>
            <a:endParaRPr/>
          </a:p>
        </p:txBody>
      </p:sp>
      <p:sp>
        <p:nvSpPr>
          <p:cNvPr id="257" name="Google Shape;257;p88"/>
          <p:cNvSpPr txBox="1"/>
          <p:nvPr>
            <p:ph idx="10" type="dt"/>
          </p:nvPr>
        </p:nvSpPr>
        <p:spPr>
          <a:xfrm>
            <a:off x="457200" y="6355800"/>
            <a:ext cx="213336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258" name="Shape 258"/>
        <p:cNvGrpSpPr/>
        <p:nvPr/>
      </p:nvGrpSpPr>
      <p:grpSpPr>
        <a:xfrm>
          <a:off x="0" y="0"/>
          <a:ext cx="0" cy="0"/>
          <a:chOff x="0" y="0"/>
          <a:chExt cx="0" cy="0"/>
        </a:xfrm>
      </p:grpSpPr>
      <p:sp>
        <p:nvSpPr>
          <p:cNvPr id="259" name="Google Shape;259;p89"/>
          <p:cNvSpPr txBox="1"/>
          <p:nvPr>
            <p:ph type="title"/>
          </p:nvPr>
        </p:nvSpPr>
        <p:spPr>
          <a:xfrm>
            <a:off x="628560" y="700560"/>
            <a:ext cx="7886520" cy="8658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0" name="Google Shape;260;p89"/>
          <p:cNvSpPr txBox="1"/>
          <p:nvPr>
            <p:ph idx="1" type="body"/>
          </p:nvPr>
        </p:nvSpPr>
        <p:spPr>
          <a:xfrm>
            <a:off x="628560" y="1778040"/>
            <a:ext cx="3848400" cy="2119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1" name="Google Shape;261;p89"/>
          <p:cNvSpPr txBox="1"/>
          <p:nvPr>
            <p:ph idx="2" type="body"/>
          </p:nvPr>
        </p:nvSpPr>
        <p:spPr>
          <a:xfrm>
            <a:off x="4669920" y="1778040"/>
            <a:ext cx="3848400" cy="2119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 name="Google Shape;262;p89"/>
          <p:cNvSpPr txBox="1"/>
          <p:nvPr>
            <p:ph idx="3" type="body"/>
          </p:nvPr>
        </p:nvSpPr>
        <p:spPr>
          <a:xfrm>
            <a:off x="628560" y="4098960"/>
            <a:ext cx="7886520" cy="2119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3" name="Google Shape;263;p89"/>
          <p:cNvSpPr txBox="1"/>
          <p:nvPr>
            <p:ph idx="11" type="ftr"/>
          </p:nvPr>
        </p:nvSpPr>
        <p:spPr>
          <a:xfrm>
            <a:off x="3124080" y="6355800"/>
            <a:ext cx="289512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 name="Google Shape;264;p89"/>
          <p:cNvSpPr txBox="1"/>
          <p:nvPr>
            <p:ph idx="12" type="sldNum"/>
          </p:nvPr>
        </p:nvSpPr>
        <p:spPr>
          <a:xfrm>
            <a:off x="6553080" y="6355800"/>
            <a:ext cx="213336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1pPr>
            <a:lvl2pPr indent="0" lvl="1"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2pPr>
            <a:lvl3pPr indent="0" lvl="2"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3pPr>
            <a:lvl4pPr indent="0" lvl="3"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4pPr>
            <a:lvl5pPr indent="0" lvl="4"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5pPr>
            <a:lvl6pPr indent="0" lvl="5"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6pPr>
            <a:lvl7pPr indent="0" lvl="6"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7pPr>
            <a:lvl8pPr indent="0" lvl="7"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8pPr>
            <a:lvl9pPr indent="0" lvl="8"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9pPr>
          </a:lstStyle>
          <a:p>
            <a:pPr indent="0" lvl="0" marL="0" rtl="0" algn="r">
              <a:spcBef>
                <a:spcPts val="0"/>
              </a:spcBef>
              <a:spcAft>
                <a:spcPts val="0"/>
              </a:spcAft>
              <a:buNone/>
            </a:pPr>
            <a:fld id="{00000000-1234-1234-1234-123412341234}" type="slidenum">
              <a:rPr lang="es-ES"/>
              <a:t>‹#›</a:t>
            </a:fld>
            <a:endParaRPr/>
          </a:p>
        </p:txBody>
      </p:sp>
      <p:sp>
        <p:nvSpPr>
          <p:cNvPr id="265" name="Google Shape;265;p89"/>
          <p:cNvSpPr txBox="1"/>
          <p:nvPr>
            <p:ph idx="10" type="dt"/>
          </p:nvPr>
        </p:nvSpPr>
        <p:spPr>
          <a:xfrm>
            <a:off x="457200" y="6355800"/>
            <a:ext cx="213336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266" name="Shape 266"/>
        <p:cNvGrpSpPr/>
        <p:nvPr/>
      </p:nvGrpSpPr>
      <p:grpSpPr>
        <a:xfrm>
          <a:off x="0" y="0"/>
          <a:ext cx="0" cy="0"/>
          <a:chOff x="0" y="0"/>
          <a:chExt cx="0" cy="0"/>
        </a:xfrm>
      </p:grpSpPr>
      <p:sp>
        <p:nvSpPr>
          <p:cNvPr id="267" name="Google Shape;267;p90"/>
          <p:cNvSpPr txBox="1"/>
          <p:nvPr>
            <p:ph type="title"/>
          </p:nvPr>
        </p:nvSpPr>
        <p:spPr>
          <a:xfrm>
            <a:off x="628560" y="700560"/>
            <a:ext cx="7886520" cy="8658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8" name="Google Shape;268;p90"/>
          <p:cNvSpPr txBox="1"/>
          <p:nvPr>
            <p:ph idx="1" type="body"/>
          </p:nvPr>
        </p:nvSpPr>
        <p:spPr>
          <a:xfrm>
            <a:off x="628560" y="1778040"/>
            <a:ext cx="7886520" cy="2119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 name="Google Shape;269;p90"/>
          <p:cNvSpPr txBox="1"/>
          <p:nvPr>
            <p:ph idx="2" type="body"/>
          </p:nvPr>
        </p:nvSpPr>
        <p:spPr>
          <a:xfrm>
            <a:off x="628560" y="4098960"/>
            <a:ext cx="7886520" cy="2119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 name="Google Shape;270;p90"/>
          <p:cNvSpPr txBox="1"/>
          <p:nvPr>
            <p:ph idx="11" type="ftr"/>
          </p:nvPr>
        </p:nvSpPr>
        <p:spPr>
          <a:xfrm>
            <a:off x="3124080" y="6355800"/>
            <a:ext cx="289512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 name="Google Shape;271;p90"/>
          <p:cNvSpPr txBox="1"/>
          <p:nvPr>
            <p:ph idx="12" type="sldNum"/>
          </p:nvPr>
        </p:nvSpPr>
        <p:spPr>
          <a:xfrm>
            <a:off x="6553080" y="6355800"/>
            <a:ext cx="213336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1pPr>
            <a:lvl2pPr indent="0" lvl="1"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2pPr>
            <a:lvl3pPr indent="0" lvl="2"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3pPr>
            <a:lvl4pPr indent="0" lvl="3"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4pPr>
            <a:lvl5pPr indent="0" lvl="4"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5pPr>
            <a:lvl6pPr indent="0" lvl="5"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6pPr>
            <a:lvl7pPr indent="0" lvl="6"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7pPr>
            <a:lvl8pPr indent="0" lvl="7"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8pPr>
            <a:lvl9pPr indent="0" lvl="8"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9pPr>
          </a:lstStyle>
          <a:p>
            <a:pPr indent="0" lvl="0" marL="0" rtl="0" algn="r">
              <a:spcBef>
                <a:spcPts val="0"/>
              </a:spcBef>
              <a:spcAft>
                <a:spcPts val="0"/>
              </a:spcAft>
              <a:buNone/>
            </a:pPr>
            <a:fld id="{00000000-1234-1234-1234-123412341234}" type="slidenum">
              <a:rPr lang="es-ES"/>
              <a:t>‹#›</a:t>
            </a:fld>
            <a:endParaRPr/>
          </a:p>
        </p:txBody>
      </p:sp>
      <p:sp>
        <p:nvSpPr>
          <p:cNvPr id="272" name="Google Shape;272;p90"/>
          <p:cNvSpPr txBox="1"/>
          <p:nvPr>
            <p:ph idx="10" type="dt"/>
          </p:nvPr>
        </p:nvSpPr>
        <p:spPr>
          <a:xfrm>
            <a:off x="457200" y="6355800"/>
            <a:ext cx="213336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273" name="Shape 273"/>
        <p:cNvGrpSpPr/>
        <p:nvPr/>
      </p:nvGrpSpPr>
      <p:grpSpPr>
        <a:xfrm>
          <a:off x="0" y="0"/>
          <a:ext cx="0" cy="0"/>
          <a:chOff x="0" y="0"/>
          <a:chExt cx="0" cy="0"/>
        </a:xfrm>
      </p:grpSpPr>
      <p:sp>
        <p:nvSpPr>
          <p:cNvPr id="274" name="Google Shape;274;p91"/>
          <p:cNvSpPr txBox="1"/>
          <p:nvPr>
            <p:ph type="title"/>
          </p:nvPr>
        </p:nvSpPr>
        <p:spPr>
          <a:xfrm>
            <a:off x="628560" y="700560"/>
            <a:ext cx="7886520" cy="8658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5" name="Google Shape;275;p91"/>
          <p:cNvSpPr txBox="1"/>
          <p:nvPr>
            <p:ph idx="1" type="body"/>
          </p:nvPr>
        </p:nvSpPr>
        <p:spPr>
          <a:xfrm>
            <a:off x="628560" y="1778040"/>
            <a:ext cx="3848400" cy="2119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 name="Google Shape;276;p91"/>
          <p:cNvSpPr txBox="1"/>
          <p:nvPr>
            <p:ph idx="2" type="body"/>
          </p:nvPr>
        </p:nvSpPr>
        <p:spPr>
          <a:xfrm>
            <a:off x="4669920" y="1778040"/>
            <a:ext cx="3848400" cy="2119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 name="Google Shape;277;p91"/>
          <p:cNvSpPr txBox="1"/>
          <p:nvPr>
            <p:ph idx="3" type="body"/>
          </p:nvPr>
        </p:nvSpPr>
        <p:spPr>
          <a:xfrm>
            <a:off x="628560" y="4098960"/>
            <a:ext cx="3848400" cy="2119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8" name="Google Shape;278;p91"/>
          <p:cNvSpPr txBox="1"/>
          <p:nvPr>
            <p:ph idx="4" type="body"/>
          </p:nvPr>
        </p:nvSpPr>
        <p:spPr>
          <a:xfrm>
            <a:off x="4669920" y="4098960"/>
            <a:ext cx="3848400" cy="2119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9" name="Google Shape;279;p91"/>
          <p:cNvSpPr txBox="1"/>
          <p:nvPr>
            <p:ph idx="11" type="ftr"/>
          </p:nvPr>
        </p:nvSpPr>
        <p:spPr>
          <a:xfrm>
            <a:off x="3124080" y="6355800"/>
            <a:ext cx="289512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 name="Google Shape;280;p91"/>
          <p:cNvSpPr txBox="1"/>
          <p:nvPr>
            <p:ph idx="12" type="sldNum"/>
          </p:nvPr>
        </p:nvSpPr>
        <p:spPr>
          <a:xfrm>
            <a:off x="6553080" y="6355800"/>
            <a:ext cx="213336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1pPr>
            <a:lvl2pPr indent="0" lvl="1"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2pPr>
            <a:lvl3pPr indent="0" lvl="2"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3pPr>
            <a:lvl4pPr indent="0" lvl="3"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4pPr>
            <a:lvl5pPr indent="0" lvl="4"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5pPr>
            <a:lvl6pPr indent="0" lvl="5"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6pPr>
            <a:lvl7pPr indent="0" lvl="6"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7pPr>
            <a:lvl8pPr indent="0" lvl="7"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8pPr>
            <a:lvl9pPr indent="0" lvl="8"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9pPr>
          </a:lstStyle>
          <a:p>
            <a:pPr indent="0" lvl="0" marL="0" rtl="0" algn="r">
              <a:spcBef>
                <a:spcPts val="0"/>
              </a:spcBef>
              <a:spcAft>
                <a:spcPts val="0"/>
              </a:spcAft>
              <a:buNone/>
            </a:pPr>
            <a:fld id="{00000000-1234-1234-1234-123412341234}" type="slidenum">
              <a:rPr lang="es-ES"/>
              <a:t>‹#›</a:t>
            </a:fld>
            <a:endParaRPr/>
          </a:p>
        </p:txBody>
      </p:sp>
      <p:sp>
        <p:nvSpPr>
          <p:cNvPr id="281" name="Google Shape;281;p91"/>
          <p:cNvSpPr txBox="1"/>
          <p:nvPr>
            <p:ph idx="10" type="dt"/>
          </p:nvPr>
        </p:nvSpPr>
        <p:spPr>
          <a:xfrm>
            <a:off x="457200" y="6355800"/>
            <a:ext cx="213336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82" name="Shape 282"/>
        <p:cNvGrpSpPr/>
        <p:nvPr/>
      </p:nvGrpSpPr>
      <p:grpSpPr>
        <a:xfrm>
          <a:off x="0" y="0"/>
          <a:ext cx="0" cy="0"/>
          <a:chOff x="0" y="0"/>
          <a:chExt cx="0" cy="0"/>
        </a:xfrm>
      </p:grpSpPr>
      <p:sp>
        <p:nvSpPr>
          <p:cNvPr id="283" name="Google Shape;283;p92"/>
          <p:cNvSpPr txBox="1"/>
          <p:nvPr>
            <p:ph type="title"/>
          </p:nvPr>
        </p:nvSpPr>
        <p:spPr>
          <a:xfrm>
            <a:off x="628560" y="700560"/>
            <a:ext cx="7886520" cy="8658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4" name="Google Shape;284;p92"/>
          <p:cNvSpPr txBox="1"/>
          <p:nvPr>
            <p:ph idx="1" type="body"/>
          </p:nvPr>
        </p:nvSpPr>
        <p:spPr>
          <a:xfrm>
            <a:off x="628560" y="1778040"/>
            <a:ext cx="2539080" cy="2119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5" name="Google Shape;285;p92"/>
          <p:cNvSpPr txBox="1"/>
          <p:nvPr>
            <p:ph idx="2" type="body"/>
          </p:nvPr>
        </p:nvSpPr>
        <p:spPr>
          <a:xfrm>
            <a:off x="3295080" y="1778040"/>
            <a:ext cx="2539080" cy="2119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6" name="Google Shape;286;p92"/>
          <p:cNvSpPr txBox="1"/>
          <p:nvPr>
            <p:ph idx="3" type="body"/>
          </p:nvPr>
        </p:nvSpPr>
        <p:spPr>
          <a:xfrm>
            <a:off x="5961240" y="1778040"/>
            <a:ext cx="2539080" cy="2119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7" name="Google Shape;287;p92"/>
          <p:cNvSpPr txBox="1"/>
          <p:nvPr>
            <p:ph idx="4" type="body"/>
          </p:nvPr>
        </p:nvSpPr>
        <p:spPr>
          <a:xfrm>
            <a:off x="628560" y="4098960"/>
            <a:ext cx="2539080" cy="2119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8" name="Google Shape;288;p92"/>
          <p:cNvSpPr txBox="1"/>
          <p:nvPr>
            <p:ph idx="5" type="body"/>
          </p:nvPr>
        </p:nvSpPr>
        <p:spPr>
          <a:xfrm>
            <a:off x="3295080" y="4098960"/>
            <a:ext cx="2539080" cy="2119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9" name="Google Shape;289;p92"/>
          <p:cNvSpPr txBox="1"/>
          <p:nvPr>
            <p:ph idx="6" type="body"/>
          </p:nvPr>
        </p:nvSpPr>
        <p:spPr>
          <a:xfrm>
            <a:off x="5961240" y="4098960"/>
            <a:ext cx="2539080" cy="2119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0" name="Google Shape;290;p92"/>
          <p:cNvSpPr txBox="1"/>
          <p:nvPr>
            <p:ph idx="11" type="ftr"/>
          </p:nvPr>
        </p:nvSpPr>
        <p:spPr>
          <a:xfrm>
            <a:off x="3124080" y="6355800"/>
            <a:ext cx="289512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92"/>
          <p:cNvSpPr txBox="1"/>
          <p:nvPr>
            <p:ph idx="12" type="sldNum"/>
          </p:nvPr>
        </p:nvSpPr>
        <p:spPr>
          <a:xfrm>
            <a:off x="6553080" y="6355800"/>
            <a:ext cx="213336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1pPr>
            <a:lvl2pPr indent="0" lvl="1"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2pPr>
            <a:lvl3pPr indent="0" lvl="2"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3pPr>
            <a:lvl4pPr indent="0" lvl="3"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4pPr>
            <a:lvl5pPr indent="0" lvl="4"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5pPr>
            <a:lvl6pPr indent="0" lvl="5"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6pPr>
            <a:lvl7pPr indent="0" lvl="6"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7pPr>
            <a:lvl8pPr indent="0" lvl="7"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8pPr>
            <a:lvl9pPr indent="0" lvl="8" mar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9pPr>
          </a:lstStyle>
          <a:p>
            <a:pPr indent="0" lvl="0" marL="0" rtl="0" algn="r">
              <a:spcBef>
                <a:spcPts val="0"/>
              </a:spcBef>
              <a:spcAft>
                <a:spcPts val="0"/>
              </a:spcAft>
              <a:buNone/>
            </a:pPr>
            <a:fld id="{00000000-1234-1234-1234-123412341234}" type="slidenum">
              <a:rPr lang="es-ES"/>
              <a:t>‹#›</a:t>
            </a:fld>
            <a:endParaRPr/>
          </a:p>
        </p:txBody>
      </p:sp>
      <p:sp>
        <p:nvSpPr>
          <p:cNvPr id="292" name="Google Shape;292;p92"/>
          <p:cNvSpPr txBox="1"/>
          <p:nvPr>
            <p:ph idx="10" type="dt"/>
          </p:nvPr>
        </p:nvSpPr>
        <p:spPr>
          <a:xfrm>
            <a:off x="457200" y="6355800"/>
            <a:ext cx="213336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34" name="Shape 34"/>
        <p:cNvGrpSpPr/>
        <p:nvPr/>
      </p:nvGrpSpPr>
      <p:grpSpPr>
        <a:xfrm>
          <a:off x="0" y="0"/>
          <a:ext cx="0" cy="0"/>
          <a:chOff x="0" y="0"/>
          <a:chExt cx="0" cy="0"/>
        </a:xfrm>
      </p:grpSpPr>
      <p:sp>
        <p:nvSpPr>
          <p:cNvPr id="35" name="Google Shape;35;p62"/>
          <p:cNvSpPr txBox="1"/>
          <p:nvPr>
            <p:ph type="title"/>
          </p:nvPr>
        </p:nvSpPr>
        <p:spPr>
          <a:xfrm>
            <a:off x="628560" y="700560"/>
            <a:ext cx="7886520" cy="8658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62"/>
          <p:cNvSpPr txBox="1"/>
          <p:nvPr>
            <p:ph idx="1" type="body"/>
          </p:nvPr>
        </p:nvSpPr>
        <p:spPr>
          <a:xfrm>
            <a:off x="628560" y="1778040"/>
            <a:ext cx="3848400" cy="44431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62"/>
          <p:cNvSpPr txBox="1"/>
          <p:nvPr>
            <p:ph idx="2" type="body"/>
          </p:nvPr>
        </p:nvSpPr>
        <p:spPr>
          <a:xfrm>
            <a:off x="4669920" y="1778040"/>
            <a:ext cx="3848400" cy="44431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62"/>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2"/>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
        <p:nvSpPr>
          <p:cNvPr id="40" name="Google Shape;40;p62"/>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1" name="Shape 41"/>
        <p:cNvGrpSpPr/>
        <p:nvPr/>
      </p:nvGrpSpPr>
      <p:grpSpPr>
        <a:xfrm>
          <a:off x="0" y="0"/>
          <a:ext cx="0" cy="0"/>
          <a:chOff x="0" y="0"/>
          <a:chExt cx="0" cy="0"/>
        </a:xfrm>
      </p:grpSpPr>
      <p:sp>
        <p:nvSpPr>
          <p:cNvPr id="42" name="Google Shape;42;p63"/>
          <p:cNvSpPr txBox="1"/>
          <p:nvPr>
            <p:ph type="title"/>
          </p:nvPr>
        </p:nvSpPr>
        <p:spPr>
          <a:xfrm>
            <a:off x="628560" y="700560"/>
            <a:ext cx="7886520" cy="8658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63"/>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3"/>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
        <p:nvSpPr>
          <p:cNvPr id="45" name="Google Shape;45;p63"/>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46" name="Shape 46"/>
        <p:cNvGrpSpPr/>
        <p:nvPr/>
      </p:nvGrpSpPr>
      <p:grpSpPr>
        <a:xfrm>
          <a:off x="0" y="0"/>
          <a:ext cx="0" cy="0"/>
          <a:chOff x="0" y="0"/>
          <a:chExt cx="0" cy="0"/>
        </a:xfrm>
      </p:grpSpPr>
      <p:sp>
        <p:nvSpPr>
          <p:cNvPr id="47" name="Google Shape;47;p64"/>
          <p:cNvSpPr txBox="1"/>
          <p:nvPr>
            <p:ph idx="1" type="subTitle"/>
          </p:nvPr>
        </p:nvSpPr>
        <p:spPr>
          <a:xfrm>
            <a:off x="628560" y="700560"/>
            <a:ext cx="7886520" cy="4014720"/>
          </a:xfrm>
          <a:prstGeom prst="rect">
            <a:avLst/>
          </a:prstGeom>
          <a:noFill/>
          <a:ln>
            <a:noFill/>
          </a:ln>
        </p:spPr>
        <p:txBody>
          <a:bodyPr anchorCtr="0" anchor="ctr" bIns="0" lIns="0" spcFirstLastPara="1" rIns="0" wrap="square" tIns="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8" name="Google Shape;48;p64"/>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64"/>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
        <p:nvSpPr>
          <p:cNvPr id="50" name="Google Shape;50;p64"/>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51" name="Shape 51"/>
        <p:cNvGrpSpPr/>
        <p:nvPr/>
      </p:nvGrpSpPr>
      <p:grpSpPr>
        <a:xfrm>
          <a:off x="0" y="0"/>
          <a:ext cx="0" cy="0"/>
          <a:chOff x="0" y="0"/>
          <a:chExt cx="0" cy="0"/>
        </a:xfrm>
      </p:grpSpPr>
      <p:sp>
        <p:nvSpPr>
          <p:cNvPr id="52" name="Google Shape;52;p65"/>
          <p:cNvSpPr txBox="1"/>
          <p:nvPr>
            <p:ph type="title"/>
          </p:nvPr>
        </p:nvSpPr>
        <p:spPr>
          <a:xfrm>
            <a:off x="628560" y="700560"/>
            <a:ext cx="7886520" cy="8658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65"/>
          <p:cNvSpPr txBox="1"/>
          <p:nvPr>
            <p:ph idx="1" type="body"/>
          </p:nvPr>
        </p:nvSpPr>
        <p:spPr>
          <a:xfrm>
            <a:off x="628560" y="1778040"/>
            <a:ext cx="3848400" cy="2119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65"/>
          <p:cNvSpPr txBox="1"/>
          <p:nvPr>
            <p:ph idx="2" type="body"/>
          </p:nvPr>
        </p:nvSpPr>
        <p:spPr>
          <a:xfrm>
            <a:off x="4669920" y="1778040"/>
            <a:ext cx="3848400" cy="44431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65"/>
          <p:cNvSpPr txBox="1"/>
          <p:nvPr>
            <p:ph idx="3" type="body"/>
          </p:nvPr>
        </p:nvSpPr>
        <p:spPr>
          <a:xfrm>
            <a:off x="628560" y="4098960"/>
            <a:ext cx="3848400" cy="2119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65"/>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65"/>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
        <p:nvSpPr>
          <p:cNvPr id="58" name="Google Shape;58;p65"/>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59" name="Shape 59"/>
        <p:cNvGrpSpPr/>
        <p:nvPr/>
      </p:nvGrpSpPr>
      <p:grpSpPr>
        <a:xfrm>
          <a:off x="0" y="0"/>
          <a:ext cx="0" cy="0"/>
          <a:chOff x="0" y="0"/>
          <a:chExt cx="0" cy="0"/>
        </a:xfrm>
      </p:grpSpPr>
      <p:sp>
        <p:nvSpPr>
          <p:cNvPr id="60" name="Google Shape;60;p66"/>
          <p:cNvSpPr txBox="1"/>
          <p:nvPr>
            <p:ph type="title"/>
          </p:nvPr>
        </p:nvSpPr>
        <p:spPr>
          <a:xfrm>
            <a:off x="628560" y="700560"/>
            <a:ext cx="7886520" cy="8658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66"/>
          <p:cNvSpPr txBox="1"/>
          <p:nvPr>
            <p:ph idx="1" type="body"/>
          </p:nvPr>
        </p:nvSpPr>
        <p:spPr>
          <a:xfrm>
            <a:off x="628560" y="1778040"/>
            <a:ext cx="3848400" cy="44431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66"/>
          <p:cNvSpPr txBox="1"/>
          <p:nvPr>
            <p:ph idx="2" type="body"/>
          </p:nvPr>
        </p:nvSpPr>
        <p:spPr>
          <a:xfrm>
            <a:off x="4669920" y="1778040"/>
            <a:ext cx="3848400" cy="2119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 name="Google Shape;63;p66"/>
          <p:cNvSpPr txBox="1"/>
          <p:nvPr>
            <p:ph idx="3" type="body"/>
          </p:nvPr>
        </p:nvSpPr>
        <p:spPr>
          <a:xfrm>
            <a:off x="4669920" y="4098960"/>
            <a:ext cx="3848400" cy="2119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 name="Google Shape;64;p66"/>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66"/>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
        <p:nvSpPr>
          <p:cNvPr id="66" name="Google Shape;66;p66"/>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67" name="Shape 67"/>
        <p:cNvGrpSpPr/>
        <p:nvPr/>
      </p:nvGrpSpPr>
      <p:grpSpPr>
        <a:xfrm>
          <a:off x="0" y="0"/>
          <a:ext cx="0" cy="0"/>
          <a:chOff x="0" y="0"/>
          <a:chExt cx="0" cy="0"/>
        </a:xfrm>
      </p:grpSpPr>
      <p:sp>
        <p:nvSpPr>
          <p:cNvPr id="68" name="Google Shape;68;p67"/>
          <p:cNvSpPr txBox="1"/>
          <p:nvPr>
            <p:ph type="title"/>
          </p:nvPr>
        </p:nvSpPr>
        <p:spPr>
          <a:xfrm>
            <a:off x="628560" y="700560"/>
            <a:ext cx="7886520" cy="8658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67"/>
          <p:cNvSpPr txBox="1"/>
          <p:nvPr>
            <p:ph idx="1" type="body"/>
          </p:nvPr>
        </p:nvSpPr>
        <p:spPr>
          <a:xfrm>
            <a:off x="628560" y="1778040"/>
            <a:ext cx="3848400" cy="2119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 name="Google Shape;70;p67"/>
          <p:cNvSpPr txBox="1"/>
          <p:nvPr>
            <p:ph idx="2" type="body"/>
          </p:nvPr>
        </p:nvSpPr>
        <p:spPr>
          <a:xfrm>
            <a:off x="4669920" y="1778040"/>
            <a:ext cx="3848400" cy="2119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67"/>
          <p:cNvSpPr txBox="1"/>
          <p:nvPr>
            <p:ph idx="3" type="body"/>
          </p:nvPr>
        </p:nvSpPr>
        <p:spPr>
          <a:xfrm>
            <a:off x="628560" y="4098960"/>
            <a:ext cx="7886520" cy="2119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67"/>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67"/>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900"/>
              <a:buFont typeface="Calibri"/>
              <a:buNone/>
              <a:defRPr b="0" sz="9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
        <p:nvSpPr>
          <p:cNvPr id="74" name="Google Shape;74;p67"/>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2.png"/><Relationship Id="rId2" Type="http://schemas.openxmlformats.org/officeDocument/2006/relationships/image" Target="../media/image1.jp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2.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2.png"/><Relationship Id="rId2" Type="http://schemas.openxmlformats.org/officeDocument/2006/relationships/image" Target="../media/image1.jpg"/><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theme" Target="../theme/theme1.xml"/><Relationship Id="rId14" Type="http://schemas.openxmlformats.org/officeDocument/2006/relationships/slideLayout" Target="../slideLayouts/slideLayout2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1.xml"/><Relationship Id="rId10" Type="http://schemas.openxmlformats.org/officeDocument/2006/relationships/slideLayout" Target="../slideLayouts/slideLayout30.xml"/><Relationship Id="rId13" Type="http://schemas.openxmlformats.org/officeDocument/2006/relationships/slideLayout" Target="../slideLayouts/slideLayout33.xml"/><Relationship Id="rId12" Type="http://schemas.openxmlformats.org/officeDocument/2006/relationships/slideLayout" Target="../slideLayouts/slideLayout32.xml"/><Relationship Id="rId1" Type="http://schemas.openxmlformats.org/officeDocument/2006/relationships/image" Target="../media/image15.png"/><Relationship Id="rId2" Type="http://schemas.openxmlformats.org/officeDocument/2006/relationships/image" Target="../media/image5.png"/><Relationship Id="rId3" Type="http://schemas.openxmlformats.org/officeDocument/2006/relationships/image" Target="../media/image2.png"/><Relationship Id="rId4" Type="http://schemas.openxmlformats.org/officeDocument/2006/relationships/image" Target="../media/image6.png"/><Relationship Id="rId9" Type="http://schemas.openxmlformats.org/officeDocument/2006/relationships/slideLayout" Target="../slideLayouts/slideLayout29.xml"/><Relationship Id="rId15" Type="http://schemas.openxmlformats.org/officeDocument/2006/relationships/slideLayout" Target="../slideLayouts/slideLayout35.xml"/><Relationship Id="rId14" Type="http://schemas.openxmlformats.org/officeDocument/2006/relationships/slideLayout" Target="../slideLayouts/slideLayout34.xml"/><Relationship Id="rId17" Type="http://schemas.openxmlformats.org/officeDocument/2006/relationships/theme" Target="../theme/theme4.xml"/><Relationship Id="rId16" Type="http://schemas.openxmlformats.org/officeDocument/2006/relationships/slideLayout" Target="../slideLayouts/slideLayout36.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 name="Shape 9"/>
        <p:cNvGrpSpPr/>
        <p:nvPr/>
      </p:nvGrpSpPr>
      <p:grpSpPr>
        <a:xfrm>
          <a:off x="0" y="0"/>
          <a:ext cx="0" cy="0"/>
          <a:chOff x="0" y="0"/>
          <a:chExt cx="0" cy="0"/>
        </a:xfrm>
      </p:grpSpPr>
      <p:pic>
        <p:nvPicPr>
          <p:cNvPr id="10" name="Google Shape;10;p54"/>
          <p:cNvPicPr preferRelativeResize="0"/>
          <p:nvPr/>
        </p:nvPicPr>
        <p:blipFill rotWithShape="1">
          <a:blip r:embed="rId1">
            <a:alphaModFix/>
          </a:blip>
          <a:srcRect b="0" l="0" r="0" t="0"/>
          <a:stretch/>
        </p:blipFill>
        <p:spPr>
          <a:xfrm>
            <a:off x="6458040" y="-246240"/>
            <a:ext cx="1949040" cy="1432080"/>
          </a:xfrm>
          <a:prstGeom prst="rect">
            <a:avLst/>
          </a:prstGeom>
          <a:noFill/>
          <a:ln>
            <a:noFill/>
          </a:ln>
        </p:spPr>
      </p:pic>
      <p:pic>
        <p:nvPicPr>
          <p:cNvPr id="11" name="Google Shape;11;p54"/>
          <p:cNvPicPr preferRelativeResize="0"/>
          <p:nvPr/>
        </p:nvPicPr>
        <p:blipFill rotWithShape="1">
          <a:blip r:embed="rId2">
            <a:alphaModFix/>
          </a:blip>
          <a:srcRect b="0" l="0" r="0" t="0"/>
          <a:stretch/>
        </p:blipFill>
        <p:spPr>
          <a:xfrm>
            <a:off x="628560" y="157680"/>
            <a:ext cx="2400120" cy="505080"/>
          </a:xfrm>
          <a:prstGeom prst="rect">
            <a:avLst/>
          </a:prstGeom>
          <a:noFill/>
          <a:ln>
            <a:noFill/>
          </a:ln>
        </p:spPr>
      </p:pic>
      <p:sp>
        <p:nvSpPr>
          <p:cNvPr id="12" name="Google Shape;12;p54"/>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54"/>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54"/>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Clr>
                <a:srgbClr val="8B8B8B"/>
              </a:buClr>
              <a:buSzPts val="900"/>
              <a:buFont typeface="Calibri"/>
              <a:buNone/>
              <a:defRPr b="0" i="0" sz="900" u="none" cap="none" strike="noStrike">
                <a:solidFill>
                  <a:srgbClr val="8B8B8B"/>
                </a:solidFill>
                <a:latin typeface="Calibri"/>
                <a:ea typeface="Calibri"/>
                <a:cs typeface="Calibri"/>
                <a:sym typeface="Calibri"/>
              </a:defRPr>
            </a:lvl1pPr>
            <a:lvl2pPr indent="0" lvl="1" marL="0" marR="0" rtl="0" algn="r">
              <a:lnSpc>
                <a:spcPct val="100000"/>
              </a:lnSpc>
              <a:spcBef>
                <a:spcPts val="0"/>
              </a:spcBef>
              <a:buClr>
                <a:srgbClr val="8B8B8B"/>
              </a:buClr>
              <a:buSzPts val="900"/>
              <a:buFont typeface="Calibri"/>
              <a:buNone/>
              <a:defRPr b="0" i="0" sz="900" u="none" cap="none" strike="noStrike">
                <a:solidFill>
                  <a:srgbClr val="8B8B8B"/>
                </a:solidFill>
                <a:latin typeface="Calibri"/>
                <a:ea typeface="Calibri"/>
                <a:cs typeface="Calibri"/>
                <a:sym typeface="Calibri"/>
              </a:defRPr>
            </a:lvl2pPr>
            <a:lvl3pPr indent="0" lvl="2" marL="0" marR="0" rtl="0" algn="r">
              <a:lnSpc>
                <a:spcPct val="100000"/>
              </a:lnSpc>
              <a:spcBef>
                <a:spcPts val="0"/>
              </a:spcBef>
              <a:buClr>
                <a:srgbClr val="8B8B8B"/>
              </a:buClr>
              <a:buSzPts val="900"/>
              <a:buFont typeface="Calibri"/>
              <a:buNone/>
              <a:defRPr b="0" i="0" sz="900" u="none" cap="none" strike="noStrike">
                <a:solidFill>
                  <a:srgbClr val="8B8B8B"/>
                </a:solidFill>
                <a:latin typeface="Calibri"/>
                <a:ea typeface="Calibri"/>
                <a:cs typeface="Calibri"/>
                <a:sym typeface="Calibri"/>
              </a:defRPr>
            </a:lvl3pPr>
            <a:lvl4pPr indent="0" lvl="3" marL="0" marR="0" rtl="0" algn="r">
              <a:lnSpc>
                <a:spcPct val="100000"/>
              </a:lnSpc>
              <a:spcBef>
                <a:spcPts val="0"/>
              </a:spcBef>
              <a:buClr>
                <a:srgbClr val="8B8B8B"/>
              </a:buClr>
              <a:buSzPts val="900"/>
              <a:buFont typeface="Calibri"/>
              <a:buNone/>
              <a:defRPr b="0" i="0" sz="900" u="none" cap="none" strike="noStrike">
                <a:solidFill>
                  <a:srgbClr val="8B8B8B"/>
                </a:solidFill>
                <a:latin typeface="Calibri"/>
                <a:ea typeface="Calibri"/>
                <a:cs typeface="Calibri"/>
                <a:sym typeface="Calibri"/>
              </a:defRPr>
            </a:lvl4pPr>
            <a:lvl5pPr indent="0" lvl="4" marL="0" marR="0" rtl="0" algn="r">
              <a:lnSpc>
                <a:spcPct val="100000"/>
              </a:lnSpc>
              <a:spcBef>
                <a:spcPts val="0"/>
              </a:spcBef>
              <a:buClr>
                <a:srgbClr val="8B8B8B"/>
              </a:buClr>
              <a:buSzPts val="900"/>
              <a:buFont typeface="Calibri"/>
              <a:buNone/>
              <a:defRPr b="0" i="0" sz="900" u="none" cap="none" strike="noStrike">
                <a:solidFill>
                  <a:srgbClr val="8B8B8B"/>
                </a:solidFill>
                <a:latin typeface="Calibri"/>
                <a:ea typeface="Calibri"/>
                <a:cs typeface="Calibri"/>
                <a:sym typeface="Calibri"/>
              </a:defRPr>
            </a:lvl5pPr>
            <a:lvl6pPr indent="0" lvl="5" marL="0" marR="0" rtl="0" algn="r">
              <a:lnSpc>
                <a:spcPct val="100000"/>
              </a:lnSpc>
              <a:spcBef>
                <a:spcPts val="0"/>
              </a:spcBef>
              <a:buClr>
                <a:srgbClr val="8B8B8B"/>
              </a:buClr>
              <a:buSzPts val="900"/>
              <a:buFont typeface="Calibri"/>
              <a:buNone/>
              <a:defRPr b="0" i="0" sz="900" u="none" cap="none" strike="noStrike">
                <a:solidFill>
                  <a:srgbClr val="8B8B8B"/>
                </a:solidFill>
                <a:latin typeface="Calibri"/>
                <a:ea typeface="Calibri"/>
                <a:cs typeface="Calibri"/>
                <a:sym typeface="Calibri"/>
              </a:defRPr>
            </a:lvl6pPr>
            <a:lvl7pPr indent="0" lvl="6" marL="0" marR="0" rtl="0" algn="r">
              <a:lnSpc>
                <a:spcPct val="100000"/>
              </a:lnSpc>
              <a:spcBef>
                <a:spcPts val="0"/>
              </a:spcBef>
              <a:buClr>
                <a:srgbClr val="8B8B8B"/>
              </a:buClr>
              <a:buSzPts val="900"/>
              <a:buFont typeface="Calibri"/>
              <a:buNone/>
              <a:defRPr b="0" i="0" sz="900" u="none" cap="none" strike="noStrike">
                <a:solidFill>
                  <a:srgbClr val="8B8B8B"/>
                </a:solidFill>
                <a:latin typeface="Calibri"/>
                <a:ea typeface="Calibri"/>
                <a:cs typeface="Calibri"/>
                <a:sym typeface="Calibri"/>
              </a:defRPr>
            </a:lvl7pPr>
            <a:lvl8pPr indent="0" lvl="7" marL="0" marR="0" rtl="0" algn="r">
              <a:lnSpc>
                <a:spcPct val="100000"/>
              </a:lnSpc>
              <a:spcBef>
                <a:spcPts val="0"/>
              </a:spcBef>
              <a:buClr>
                <a:srgbClr val="8B8B8B"/>
              </a:buClr>
              <a:buSzPts val="900"/>
              <a:buFont typeface="Calibri"/>
              <a:buNone/>
              <a:defRPr b="0" i="0" sz="900" u="none" cap="none" strike="noStrike">
                <a:solidFill>
                  <a:srgbClr val="8B8B8B"/>
                </a:solidFill>
                <a:latin typeface="Calibri"/>
                <a:ea typeface="Calibri"/>
                <a:cs typeface="Calibri"/>
                <a:sym typeface="Calibri"/>
              </a:defRPr>
            </a:lvl8pPr>
            <a:lvl9pPr indent="0" lvl="8" marL="0" marR="0" rtl="0" algn="r">
              <a:lnSpc>
                <a:spcPct val="100000"/>
              </a:lnSpc>
              <a:spcBef>
                <a:spcPts val="0"/>
              </a:spcBef>
              <a:buClr>
                <a:srgbClr val="8B8B8B"/>
              </a:buClr>
              <a:buSzPts val="900"/>
              <a:buFont typeface="Calibri"/>
              <a:buNone/>
              <a:defRPr b="0" i="0" sz="900" u="none" cap="none"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latin typeface="Times New Roman"/>
              <a:ea typeface="Times New Roman"/>
              <a:cs typeface="Times New Roman"/>
              <a:sym typeface="Times New Roman"/>
            </a:endParaRPr>
          </a:p>
        </p:txBody>
      </p:sp>
      <p:sp>
        <p:nvSpPr>
          <p:cNvPr id="15" name="Google Shape;15;p54"/>
          <p:cNvSpPr txBox="1"/>
          <p:nvPr>
            <p:ph idx="1" type="body"/>
          </p:nvPr>
        </p:nvSpPr>
        <p:spPr>
          <a:xfrm>
            <a:off x="1825920" y="3591720"/>
            <a:ext cx="5492160" cy="56304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6" name="Google Shape;16;p54"/>
          <p:cNvSpPr txBox="1"/>
          <p:nvPr>
            <p:ph idx="2" type="body"/>
          </p:nvPr>
        </p:nvSpPr>
        <p:spPr>
          <a:xfrm>
            <a:off x="1640520" y="1592280"/>
            <a:ext cx="5945760" cy="1584000"/>
          </a:xfrm>
          <a:prstGeom prst="rect">
            <a:avLst/>
          </a:prstGeom>
          <a:gradFill>
            <a:gsLst>
              <a:gs pos="0">
                <a:srgbClr val="71A6DA"/>
              </a:gs>
              <a:gs pos="100000">
                <a:srgbClr val="549ADA"/>
              </a:gs>
            </a:gsLst>
            <a:lin ang="5400000" scaled="0"/>
          </a:gradFill>
          <a:ln cap="flat" cmpd="sng" w="9525">
            <a:solidFill>
              <a:srgbClr val="5B9BD5"/>
            </a:solidFill>
            <a:prstDash val="solid"/>
            <a:miter lim="8000"/>
            <a:headEnd len="sm" w="sm" type="none"/>
            <a:tailEnd len="sm" w="sm" type="none"/>
          </a:ln>
        </p:spPr>
        <p:txBody>
          <a:bodyPr anchorCtr="0" anchor="ctr"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 name="Google Shape;17;p54"/>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2" name="Shape 102"/>
        <p:cNvGrpSpPr/>
        <p:nvPr/>
      </p:nvGrpSpPr>
      <p:grpSpPr>
        <a:xfrm>
          <a:off x="0" y="0"/>
          <a:ext cx="0" cy="0"/>
          <a:chOff x="0" y="0"/>
          <a:chExt cx="0" cy="0"/>
        </a:xfrm>
      </p:grpSpPr>
      <p:pic>
        <p:nvPicPr>
          <p:cNvPr id="103" name="Google Shape;103;p56"/>
          <p:cNvPicPr preferRelativeResize="0"/>
          <p:nvPr/>
        </p:nvPicPr>
        <p:blipFill rotWithShape="1">
          <a:blip r:embed="rId1">
            <a:alphaModFix/>
          </a:blip>
          <a:srcRect b="0" l="0" r="0" t="0"/>
          <a:stretch/>
        </p:blipFill>
        <p:spPr>
          <a:xfrm>
            <a:off x="6458040" y="-246240"/>
            <a:ext cx="1949040" cy="1432080"/>
          </a:xfrm>
          <a:prstGeom prst="rect">
            <a:avLst/>
          </a:prstGeom>
          <a:noFill/>
          <a:ln>
            <a:noFill/>
          </a:ln>
        </p:spPr>
      </p:pic>
      <p:pic>
        <p:nvPicPr>
          <p:cNvPr id="104" name="Google Shape;104;p56"/>
          <p:cNvPicPr preferRelativeResize="0"/>
          <p:nvPr/>
        </p:nvPicPr>
        <p:blipFill rotWithShape="1">
          <a:blip r:embed="rId2">
            <a:alphaModFix/>
          </a:blip>
          <a:srcRect b="0" l="0" r="0" t="0"/>
          <a:stretch/>
        </p:blipFill>
        <p:spPr>
          <a:xfrm>
            <a:off x="628560" y="157680"/>
            <a:ext cx="2400120" cy="505080"/>
          </a:xfrm>
          <a:prstGeom prst="rect">
            <a:avLst/>
          </a:prstGeom>
          <a:noFill/>
          <a:ln>
            <a:noFill/>
          </a:ln>
        </p:spPr>
      </p:pic>
      <p:sp>
        <p:nvSpPr>
          <p:cNvPr id="105" name="Google Shape;105;p56"/>
          <p:cNvSpPr txBox="1"/>
          <p:nvPr>
            <p:ph idx="1" type="body"/>
          </p:nvPr>
        </p:nvSpPr>
        <p:spPr>
          <a:xfrm>
            <a:off x="628560" y="1778040"/>
            <a:ext cx="7886520" cy="444312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6" name="Google Shape;106;p56"/>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7" name="Google Shape;107;p56"/>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8" name="Google Shape;108;p56"/>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Clr>
                <a:srgbClr val="8B8B8B"/>
              </a:buClr>
              <a:buSzPts val="900"/>
              <a:buFont typeface="Calibri"/>
              <a:buNone/>
              <a:defRPr b="0" i="0" sz="900" u="none" cap="none" strike="noStrike">
                <a:solidFill>
                  <a:srgbClr val="8B8B8B"/>
                </a:solidFill>
                <a:latin typeface="Calibri"/>
                <a:ea typeface="Calibri"/>
                <a:cs typeface="Calibri"/>
                <a:sym typeface="Calibri"/>
              </a:defRPr>
            </a:lvl1pPr>
            <a:lvl2pPr indent="0" lvl="1" marL="0" marR="0" rtl="0" algn="r">
              <a:lnSpc>
                <a:spcPct val="100000"/>
              </a:lnSpc>
              <a:spcBef>
                <a:spcPts val="0"/>
              </a:spcBef>
              <a:buClr>
                <a:srgbClr val="8B8B8B"/>
              </a:buClr>
              <a:buSzPts val="900"/>
              <a:buFont typeface="Calibri"/>
              <a:buNone/>
              <a:defRPr b="0" i="0" sz="900" u="none" cap="none" strike="noStrike">
                <a:solidFill>
                  <a:srgbClr val="8B8B8B"/>
                </a:solidFill>
                <a:latin typeface="Calibri"/>
                <a:ea typeface="Calibri"/>
                <a:cs typeface="Calibri"/>
                <a:sym typeface="Calibri"/>
              </a:defRPr>
            </a:lvl2pPr>
            <a:lvl3pPr indent="0" lvl="2" marL="0" marR="0" rtl="0" algn="r">
              <a:lnSpc>
                <a:spcPct val="100000"/>
              </a:lnSpc>
              <a:spcBef>
                <a:spcPts val="0"/>
              </a:spcBef>
              <a:buClr>
                <a:srgbClr val="8B8B8B"/>
              </a:buClr>
              <a:buSzPts val="900"/>
              <a:buFont typeface="Calibri"/>
              <a:buNone/>
              <a:defRPr b="0" i="0" sz="900" u="none" cap="none" strike="noStrike">
                <a:solidFill>
                  <a:srgbClr val="8B8B8B"/>
                </a:solidFill>
                <a:latin typeface="Calibri"/>
                <a:ea typeface="Calibri"/>
                <a:cs typeface="Calibri"/>
                <a:sym typeface="Calibri"/>
              </a:defRPr>
            </a:lvl3pPr>
            <a:lvl4pPr indent="0" lvl="3" marL="0" marR="0" rtl="0" algn="r">
              <a:lnSpc>
                <a:spcPct val="100000"/>
              </a:lnSpc>
              <a:spcBef>
                <a:spcPts val="0"/>
              </a:spcBef>
              <a:buClr>
                <a:srgbClr val="8B8B8B"/>
              </a:buClr>
              <a:buSzPts val="900"/>
              <a:buFont typeface="Calibri"/>
              <a:buNone/>
              <a:defRPr b="0" i="0" sz="900" u="none" cap="none" strike="noStrike">
                <a:solidFill>
                  <a:srgbClr val="8B8B8B"/>
                </a:solidFill>
                <a:latin typeface="Calibri"/>
                <a:ea typeface="Calibri"/>
                <a:cs typeface="Calibri"/>
                <a:sym typeface="Calibri"/>
              </a:defRPr>
            </a:lvl4pPr>
            <a:lvl5pPr indent="0" lvl="4" marL="0" marR="0" rtl="0" algn="r">
              <a:lnSpc>
                <a:spcPct val="100000"/>
              </a:lnSpc>
              <a:spcBef>
                <a:spcPts val="0"/>
              </a:spcBef>
              <a:buClr>
                <a:srgbClr val="8B8B8B"/>
              </a:buClr>
              <a:buSzPts val="900"/>
              <a:buFont typeface="Calibri"/>
              <a:buNone/>
              <a:defRPr b="0" i="0" sz="900" u="none" cap="none" strike="noStrike">
                <a:solidFill>
                  <a:srgbClr val="8B8B8B"/>
                </a:solidFill>
                <a:latin typeface="Calibri"/>
                <a:ea typeface="Calibri"/>
                <a:cs typeface="Calibri"/>
                <a:sym typeface="Calibri"/>
              </a:defRPr>
            </a:lvl5pPr>
            <a:lvl6pPr indent="0" lvl="5" marL="0" marR="0" rtl="0" algn="r">
              <a:lnSpc>
                <a:spcPct val="100000"/>
              </a:lnSpc>
              <a:spcBef>
                <a:spcPts val="0"/>
              </a:spcBef>
              <a:buClr>
                <a:srgbClr val="8B8B8B"/>
              </a:buClr>
              <a:buSzPts val="900"/>
              <a:buFont typeface="Calibri"/>
              <a:buNone/>
              <a:defRPr b="0" i="0" sz="900" u="none" cap="none" strike="noStrike">
                <a:solidFill>
                  <a:srgbClr val="8B8B8B"/>
                </a:solidFill>
                <a:latin typeface="Calibri"/>
                <a:ea typeface="Calibri"/>
                <a:cs typeface="Calibri"/>
                <a:sym typeface="Calibri"/>
              </a:defRPr>
            </a:lvl6pPr>
            <a:lvl7pPr indent="0" lvl="6" marL="0" marR="0" rtl="0" algn="r">
              <a:lnSpc>
                <a:spcPct val="100000"/>
              </a:lnSpc>
              <a:spcBef>
                <a:spcPts val="0"/>
              </a:spcBef>
              <a:buClr>
                <a:srgbClr val="8B8B8B"/>
              </a:buClr>
              <a:buSzPts val="900"/>
              <a:buFont typeface="Calibri"/>
              <a:buNone/>
              <a:defRPr b="0" i="0" sz="900" u="none" cap="none" strike="noStrike">
                <a:solidFill>
                  <a:srgbClr val="8B8B8B"/>
                </a:solidFill>
                <a:latin typeface="Calibri"/>
                <a:ea typeface="Calibri"/>
                <a:cs typeface="Calibri"/>
                <a:sym typeface="Calibri"/>
              </a:defRPr>
            </a:lvl7pPr>
            <a:lvl8pPr indent="0" lvl="7" marL="0" marR="0" rtl="0" algn="r">
              <a:lnSpc>
                <a:spcPct val="100000"/>
              </a:lnSpc>
              <a:spcBef>
                <a:spcPts val="0"/>
              </a:spcBef>
              <a:buClr>
                <a:srgbClr val="8B8B8B"/>
              </a:buClr>
              <a:buSzPts val="900"/>
              <a:buFont typeface="Calibri"/>
              <a:buNone/>
              <a:defRPr b="0" i="0" sz="900" u="none" cap="none" strike="noStrike">
                <a:solidFill>
                  <a:srgbClr val="8B8B8B"/>
                </a:solidFill>
                <a:latin typeface="Calibri"/>
                <a:ea typeface="Calibri"/>
                <a:cs typeface="Calibri"/>
                <a:sym typeface="Calibri"/>
              </a:defRPr>
            </a:lvl8pPr>
            <a:lvl9pPr indent="0" lvl="8" marL="0" marR="0" rtl="0" algn="r">
              <a:lnSpc>
                <a:spcPct val="100000"/>
              </a:lnSpc>
              <a:spcBef>
                <a:spcPts val="0"/>
              </a:spcBef>
              <a:buClr>
                <a:srgbClr val="8B8B8B"/>
              </a:buClr>
              <a:buSzPts val="900"/>
              <a:buFont typeface="Calibri"/>
              <a:buNone/>
              <a:defRPr b="0" i="0" sz="900" u="none" cap="none"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latin typeface="Times New Roman"/>
              <a:ea typeface="Times New Roman"/>
              <a:cs typeface="Times New Roman"/>
              <a:sym typeface="Times New Roman"/>
            </a:endParaRPr>
          </a:p>
        </p:txBody>
      </p:sp>
      <p:sp>
        <p:nvSpPr>
          <p:cNvPr id="109" name="Google Shape;109;p56"/>
          <p:cNvSpPr txBox="1"/>
          <p:nvPr>
            <p:ph type="title"/>
          </p:nvPr>
        </p:nvSpPr>
        <p:spPr>
          <a:xfrm>
            <a:off x="628560" y="700560"/>
            <a:ext cx="7886520" cy="8658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0" name="Google Shape;110;p56"/>
          <p:cNvSpPr/>
          <p:nvPr/>
        </p:nvSpPr>
        <p:spPr>
          <a:xfrm>
            <a:off x="673920" y="1487520"/>
            <a:ext cx="8469720" cy="134640"/>
          </a:xfrm>
          <a:prstGeom prst="rect">
            <a:avLst/>
          </a:prstGeom>
          <a:gradFill>
            <a:gsLst>
              <a:gs pos="0">
                <a:srgbClr val="71A6DA"/>
              </a:gs>
              <a:gs pos="100000">
                <a:srgbClr val="549ADA"/>
              </a:gs>
            </a:gsLst>
            <a:lin ang="5400000" scaled="0"/>
          </a:gradFill>
          <a:ln cap="flat" cmpd="sng" w="9525">
            <a:solidFill>
              <a:srgbClr val="5B9BD5"/>
            </a:solidFill>
            <a:prstDash val="solid"/>
            <a:miter lim="8000"/>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56"/>
          <p:cNvSpPr/>
          <p:nvPr/>
        </p:nvSpPr>
        <p:spPr>
          <a:xfrm>
            <a:off x="0" y="1487520"/>
            <a:ext cx="556920" cy="134640"/>
          </a:xfrm>
          <a:prstGeom prst="rect">
            <a:avLst/>
          </a:prstGeom>
          <a:gradFill>
            <a:gsLst>
              <a:gs pos="0">
                <a:srgbClr val="6082CA"/>
              </a:gs>
              <a:gs pos="100000">
                <a:srgbClr val="3D6FC9"/>
              </a:gs>
            </a:gsLst>
            <a:lin ang="5400000" scaled="0"/>
          </a:gradFill>
          <a:ln cap="flat" cmpd="sng" w="9525">
            <a:solidFill>
              <a:srgbClr val="4472C4"/>
            </a:solidFill>
            <a:prstDash val="solid"/>
            <a:miter lim="8000"/>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6" name="Shape 196"/>
        <p:cNvGrpSpPr/>
        <p:nvPr/>
      </p:nvGrpSpPr>
      <p:grpSpPr>
        <a:xfrm>
          <a:off x="0" y="0"/>
          <a:ext cx="0" cy="0"/>
          <a:chOff x="0" y="0"/>
          <a:chExt cx="0" cy="0"/>
        </a:xfrm>
      </p:grpSpPr>
      <p:sp>
        <p:nvSpPr>
          <p:cNvPr id="197" name="Google Shape;197;p58"/>
          <p:cNvSpPr/>
          <p:nvPr/>
        </p:nvSpPr>
        <p:spPr>
          <a:xfrm>
            <a:off x="0" y="1152000"/>
            <a:ext cx="9143640" cy="72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lang="es-ES" sz="1100" strike="noStrike">
                <a:solidFill>
                  <a:srgbClr val="000000"/>
                </a:solidFill>
                <a:latin typeface="Calibri"/>
                <a:ea typeface="Calibri"/>
                <a:cs typeface="Calibri"/>
                <a:sym typeface="Calibri"/>
              </a:rPr>
              <a:t>	  </a:t>
            </a:r>
            <a:endParaRPr b="0" sz="1100" strike="noStrike">
              <a:solidFill>
                <a:schemeClr val="dk1"/>
              </a:solidFill>
              <a:latin typeface="Arial"/>
              <a:ea typeface="Arial"/>
              <a:cs typeface="Arial"/>
              <a:sym typeface="Arial"/>
            </a:endParaRPr>
          </a:p>
        </p:txBody>
      </p:sp>
      <p:sp>
        <p:nvSpPr>
          <p:cNvPr id="198" name="Google Shape;198;p58"/>
          <p:cNvSpPr txBox="1"/>
          <p:nvPr>
            <p:ph type="title"/>
          </p:nvPr>
        </p:nvSpPr>
        <p:spPr>
          <a:xfrm>
            <a:off x="457200" y="489240"/>
            <a:ext cx="8229240" cy="79164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99" name="Google Shape;199;p58"/>
          <p:cNvSpPr txBox="1"/>
          <p:nvPr>
            <p:ph idx="1" type="body"/>
          </p:nvPr>
        </p:nvSpPr>
        <p:spPr>
          <a:xfrm>
            <a:off x="457200" y="1613160"/>
            <a:ext cx="8229240" cy="4208400"/>
          </a:xfrm>
          <a:prstGeom prst="rect">
            <a:avLst/>
          </a:prstGeom>
          <a:noFill/>
          <a:ln>
            <a:noFill/>
          </a:ln>
        </p:spPr>
        <p:txBody>
          <a:bodyPr anchorCtr="0" anchor="t" bIns="0" lIns="0" spcFirstLastPara="1" rIns="0" wrap="square" tIns="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0" name="Google Shape;200;p58"/>
          <p:cNvSpPr txBox="1"/>
          <p:nvPr>
            <p:ph idx="10" type="dt"/>
          </p:nvPr>
        </p:nvSpPr>
        <p:spPr>
          <a:xfrm>
            <a:off x="457200" y="6355800"/>
            <a:ext cx="2133360" cy="36468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chemeClr val="dk1"/>
              </a:buClr>
              <a:buSzPts val="2400"/>
              <a:buFont typeface="Times New Roman"/>
              <a:buNone/>
              <a:defRPr b="0" sz="2400"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1" name="Google Shape;201;p58"/>
          <p:cNvSpPr txBox="1"/>
          <p:nvPr>
            <p:ph idx="11" type="ftr"/>
          </p:nvPr>
        </p:nvSpPr>
        <p:spPr>
          <a:xfrm>
            <a:off x="3124080" y="6355800"/>
            <a:ext cx="2895120" cy="36468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chemeClr val="dk1"/>
              </a:buClr>
              <a:buSzPts val="2400"/>
              <a:buFont typeface="Times New Roman"/>
              <a:buNone/>
              <a:defRPr b="0" sz="2400"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2" name="Google Shape;202;p58"/>
          <p:cNvSpPr txBox="1"/>
          <p:nvPr>
            <p:ph idx="12" type="sldNum"/>
          </p:nvPr>
        </p:nvSpPr>
        <p:spPr>
          <a:xfrm>
            <a:off x="6553080" y="6355800"/>
            <a:ext cx="2133360" cy="36468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1pPr>
            <a:lvl2pPr indent="0" lvl="1" marL="0" marR="0" rt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2pPr>
            <a:lvl3pPr indent="0" lvl="2" marL="0" marR="0" rt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3pPr>
            <a:lvl4pPr indent="0" lvl="3" marL="0" marR="0" rt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4pPr>
            <a:lvl5pPr indent="0" lvl="4" marL="0" marR="0" rt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5pPr>
            <a:lvl6pPr indent="0" lvl="5" marL="0" marR="0" rt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6pPr>
            <a:lvl7pPr indent="0" lvl="6" marL="0" marR="0" rt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7pPr>
            <a:lvl8pPr indent="0" lvl="7" marL="0" marR="0" rt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8pPr>
            <a:lvl9pPr indent="0" lvl="8" marL="0" marR="0" rtl="0" algn="r">
              <a:lnSpc>
                <a:spcPct val="100000"/>
              </a:lnSpc>
              <a:spcBef>
                <a:spcPts val="0"/>
              </a:spcBef>
              <a:buClr>
                <a:srgbClr val="000000"/>
              </a:buClr>
              <a:buSzPts val="1300"/>
              <a:buFont typeface="Consolas"/>
              <a:buNone/>
              <a:defRPr b="0" sz="1300" strike="noStrike">
                <a:solidFill>
                  <a:srgbClr val="000000"/>
                </a:solidFill>
                <a:latin typeface="Consolas"/>
                <a:ea typeface="Consolas"/>
                <a:cs typeface="Consolas"/>
                <a:sym typeface="Consolas"/>
              </a:defRPr>
            </a:lvl9pPr>
          </a:lstStyle>
          <a:p>
            <a:pPr indent="0" lvl="0" marL="0" rtl="0" algn="r">
              <a:spcBef>
                <a:spcPts val="0"/>
              </a:spcBef>
              <a:spcAft>
                <a:spcPts val="0"/>
              </a:spcAft>
              <a:buNone/>
            </a:pPr>
            <a:fld id="{00000000-1234-1234-1234-123412341234}" type="slidenum">
              <a:rPr lang="es-ES"/>
              <a:t>‹#›</a:t>
            </a:fld>
            <a:endParaRPr>
              <a:latin typeface="Times New Roman"/>
              <a:ea typeface="Times New Roman"/>
              <a:cs typeface="Times New Roman"/>
              <a:sym typeface="Times New Roman"/>
            </a:endParaRPr>
          </a:p>
        </p:txBody>
      </p:sp>
      <p:sp>
        <p:nvSpPr>
          <p:cNvPr id="203" name="Google Shape;203;p58"/>
          <p:cNvSpPr/>
          <p:nvPr/>
        </p:nvSpPr>
        <p:spPr>
          <a:xfrm>
            <a:off x="673920" y="1290240"/>
            <a:ext cx="8469720" cy="134640"/>
          </a:xfrm>
          <a:prstGeom prst="rect">
            <a:avLst/>
          </a:prstGeom>
          <a:gradFill>
            <a:gsLst>
              <a:gs pos="0">
                <a:srgbClr val="2D5C97"/>
              </a:gs>
              <a:gs pos="100000">
                <a:srgbClr val="3C7AC5"/>
              </a:gs>
            </a:gsLst>
            <a:lin ang="16200000" scaled="0"/>
          </a:gradFill>
          <a:ln cap="flat" cmpd="sng" w="9525">
            <a:solidFill>
              <a:srgbClr val="4A7DBA"/>
            </a:solidFill>
            <a:prstDash val="solid"/>
            <a:round/>
            <a:headEnd len="sm" w="sm" type="none"/>
            <a:tailEnd len="sm" w="sm" type="none"/>
          </a:ln>
          <a:effectLst>
            <a:outerShdw rotWithShape="0" dir="5400000" dist="2304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58"/>
          <p:cNvSpPr/>
          <p:nvPr/>
        </p:nvSpPr>
        <p:spPr>
          <a:xfrm>
            <a:off x="0" y="1290240"/>
            <a:ext cx="556920" cy="134640"/>
          </a:xfrm>
          <a:prstGeom prst="rect">
            <a:avLst/>
          </a:prstGeom>
          <a:gradFill>
            <a:gsLst>
              <a:gs pos="0">
                <a:srgbClr val="29859E"/>
              </a:gs>
              <a:gs pos="100000">
                <a:srgbClr val="36B0D0"/>
              </a:gs>
            </a:gsLst>
            <a:lin ang="16200000" scaled="0"/>
          </a:gradFill>
          <a:ln cap="flat" cmpd="sng" w="9525">
            <a:solidFill>
              <a:srgbClr val="45A9C4"/>
            </a:solidFill>
            <a:prstDash val="solid"/>
            <a:round/>
            <a:headEnd len="sm" w="sm" type="none"/>
            <a:tailEnd len="sm" w="sm" type="none"/>
          </a:ln>
          <a:effectLst>
            <a:outerShdw rotWithShape="0" dir="5400000" dist="2304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5" name="Google Shape;205;p58"/>
          <p:cNvPicPr preferRelativeResize="0"/>
          <p:nvPr/>
        </p:nvPicPr>
        <p:blipFill rotWithShape="1">
          <a:blip r:embed="rId1">
            <a:alphaModFix/>
          </a:blip>
          <a:srcRect b="0" l="0" r="0" t="0"/>
          <a:stretch/>
        </p:blipFill>
        <p:spPr>
          <a:xfrm>
            <a:off x="316800" y="94320"/>
            <a:ext cx="1373400" cy="463680"/>
          </a:xfrm>
          <a:prstGeom prst="rect">
            <a:avLst/>
          </a:prstGeom>
          <a:noFill/>
          <a:ln>
            <a:noFill/>
          </a:ln>
        </p:spPr>
      </p:pic>
      <p:pic>
        <p:nvPicPr>
          <p:cNvPr id="206" name="Google Shape;206;p58"/>
          <p:cNvPicPr preferRelativeResize="0"/>
          <p:nvPr/>
        </p:nvPicPr>
        <p:blipFill rotWithShape="1">
          <a:blip r:embed="rId2">
            <a:alphaModFix/>
          </a:blip>
          <a:srcRect b="0" l="0" r="0" t="0"/>
          <a:stretch/>
        </p:blipFill>
        <p:spPr>
          <a:xfrm>
            <a:off x="2144880" y="94320"/>
            <a:ext cx="1975680" cy="451080"/>
          </a:xfrm>
          <a:prstGeom prst="rect">
            <a:avLst/>
          </a:prstGeom>
          <a:noFill/>
          <a:ln>
            <a:noFill/>
          </a:ln>
        </p:spPr>
      </p:pic>
      <p:pic>
        <p:nvPicPr>
          <p:cNvPr id="207" name="Google Shape;207;p58"/>
          <p:cNvPicPr preferRelativeResize="0"/>
          <p:nvPr/>
        </p:nvPicPr>
        <p:blipFill rotWithShape="1">
          <a:blip r:embed="rId3">
            <a:alphaModFix/>
          </a:blip>
          <a:srcRect b="25496" l="0" r="0" t="25572"/>
          <a:stretch/>
        </p:blipFill>
        <p:spPr>
          <a:xfrm>
            <a:off x="6677280" y="-27000"/>
            <a:ext cx="2299320" cy="791640"/>
          </a:xfrm>
          <a:prstGeom prst="rect">
            <a:avLst/>
          </a:prstGeom>
          <a:noFill/>
          <a:ln>
            <a:noFill/>
          </a:ln>
        </p:spPr>
      </p:pic>
      <p:pic>
        <p:nvPicPr>
          <p:cNvPr id="208" name="Google Shape;208;p58"/>
          <p:cNvPicPr preferRelativeResize="0"/>
          <p:nvPr/>
        </p:nvPicPr>
        <p:blipFill rotWithShape="1">
          <a:blip r:embed="rId4">
            <a:alphaModFix/>
          </a:blip>
          <a:srcRect b="0" l="0" r="0" t="0"/>
          <a:stretch/>
        </p:blipFill>
        <p:spPr>
          <a:xfrm>
            <a:off x="4444920" y="148680"/>
            <a:ext cx="1466280" cy="50652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24.png"/><Relationship Id="rId5" Type="http://schemas.openxmlformats.org/officeDocument/2006/relationships/hyperlink" Target="https://github.com/nf-core/viralrecon" TargetMode="External"/><Relationship Id="rId6" Type="http://schemas.openxmlformats.org/officeDocument/2006/relationships/hyperlink" Target="https://www.nextflow.io/"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18.png"/><Relationship Id="rId4" Type="http://schemas.openxmlformats.org/officeDocument/2006/relationships/image" Target="../media/image24.png"/><Relationship Id="rId5" Type="http://schemas.openxmlformats.org/officeDocument/2006/relationships/hyperlink" Target="https://www.nextflow.io/"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8.png"/><Relationship Id="rId4" Type="http://schemas.openxmlformats.org/officeDocument/2006/relationships/image" Target="../media/image24.png"/><Relationship Id="rId5" Type="http://schemas.openxmlformats.org/officeDocument/2006/relationships/hyperlink" Target="https://www.nextflow.io/"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18.png"/><Relationship Id="rId4" Type="http://schemas.openxmlformats.org/officeDocument/2006/relationships/image" Target="../media/image24.png"/><Relationship Id="rId5" Type="http://schemas.openxmlformats.org/officeDocument/2006/relationships/image" Target="../media/image34.png"/><Relationship Id="rId6" Type="http://schemas.openxmlformats.org/officeDocument/2006/relationships/hyperlink" Target="https://www.nextflow.io/"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18.png"/><Relationship Id="rId4" Type="http://schemas.openxmlformats.org/officeDocument/2006/relationships/image" Target="../media/image24.png"/><Relationship Id="rId5" Type="http://schemas.openxmlformats.org/officeDocument/2006/relationships/image" Target="../media/image34.png"/><Relationship Id="rId6" Type="http://schemas.openxmlformats.org/officeDocument/2006/relationships/hyperlink" Target="https://www.nextflow.i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33.png"/><Relationship Id="rId5" Type="http://schemas.openxmlformats.org/officeDocument/2006/relationships/image" Target="../media/image11.png"/><Relationship Id="rId6"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18.png"/><Relationship Id="rId4" Type="http://schemas.openxmlformats.org/officeDocument/2006/relationships/image" Target="../media/image24.png"/><Relationship Id="rId5" Type="http://schemas.openxmlformats.org/officeDocument/2006/relationships/image" Target="../media/image34.png"/><Relationship Id="rId6" Type="http://schemas.openxmlformats.org/officeDocument/2006/relationships/hyperlink" Target="https://www.nextflow.io/"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18.png"/><Relationship Id="rId4" Type="http://schemas.openxmlformats.org/officeDocument/2006/relationships/image" Target="../media/image24.png"/><Relationship Id="rId9" Type="http://schemas.openxmlformats.org/officeDocument/2006/relationships/hyperlink" Target="https://www.nextflow.io/" TargetMode="External"/><Relationship Id="rId5" Type="http://schemas.openxmlformats.org/officeDocument/2006/relationships/image" Target="../media/image34.png"/><Relationship Id="rId6" Type="http://schemas.openxmlformats.org/officeDocument/2006/relationships/image" Target="../media/image65.png"/><Relationship Id="rId7" Type="http://schemas.openxmlformats.org/officeDocument/2006/relationships/image" Target="../media/image37.png"/><Relationship Id="rId8"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18.png"/><Relationship Id="rId4" Type="http://schemas.openxmlformats.org/officeDocument/2006/relationships/image" Target="../media/image24.png"/><Relationship Id="rId5" Type="http://schemas.openxmlformats.org/officeDocument/2006/relationships/image" Target="../media/image34.png"/><Relationship Id="rId6" Type="http://schemas.openxmlformats.org/officeDocument/2006/relationships/hyperlink" Target="https://www.nextflow.io/"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18.png"/><Relationship Id="rId4" Type="http://schemas.openxmlformats.org/officeDocument/2006/relationships/image" Target="../media/image24.png"/><Relationship Id="rId5" Type="http://schemas.openxmlformats.org/officeDocument/2006/relationships/image" Target="../media/image34.png"/><Relationship Id="rId6" Type="http://schemas.openxmlformats.org/officeDocument/2006/relationships/hyperlink" Target="https://www.nextflow.io/"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18.png"/><Relationship Id="rId4" Type="http://schemas.openxmlformats.org/officeDocument/2006/relationships/image" Target="../media/image24.png"/><Relationship Id="rId9" Type="http://schemas.openxmlformats.org/officeDocument/2006/relationships/hyperlink" Target="https://www.nextflow.io/" TargetMode="External"/><Relationship Id="rId5" Type="http://schemas.openxmlformats.org/officeDocument/2006/relationships/image" Target="../media/image65.png"/><Relationship Id="rId6" Type="http://schemas.openxmlformats.org/officeDocument/2006/relationships/image" Target="../media/image37.png"/><Relationship Id="rId7" Type="http://schemas.openxmlformats.org/officeDocument/2006/relationships/image" Target="../media/image40.png"/><Relationship Id="rId8"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18.png"/><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18.pn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18.png"/><Relationship Id="rId4" Type="http://schemas.openxmlformats.org/officeDocument/2006/relationships/image" Target="../media/image24.png"/><Relationship Id="rId5" Type="http://schemas.openxmlformats.org/officeDocument/2006/relationships/image" Target="../media/image39.png"/><Relationship Id="rId6"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52.png"/><Relationship Id="rId4" Type="http://schemas.openxmlformats.org/officeDocument/2006/relationships/image" Target="../media/image18.png"/><Relationship Id="rId5" Type="http://schemas.openxmlformats.org/officeDocument/2006/relationships/image" Target="../media/image24.png"/><Relationship Id="rId6" Type="http://schemas.openxmlformats.org/officeDocument/2006/relationships/hyperlink" Target="https://github.com/nf-core/viralrecon" TargetMode="External"/><Relationship Id="rId7" Type="http://schemas.openxmlformats.org/officeDocument/2006/relationships/image" Target="../media/image23.png"/><Relationship Id="rId8" Type="http://schemas.openxmlformats.org/officeDocument/2006/relationships/hyperlink" Target="https://github.com/BU-ISCIII/viralrecon"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11.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0.png"/><Relationship Id="rId5" Type="http://schemas.openxmlformats.org/officeDocument/2006/relationships/image" Target="../media/image20.png"/><Relationship Id="rId6" Type="http://schemas.openxmlformats.org/officeDocument/2006/relationships/image" Target="../media/image11.png"/><Relationship Id="rId7"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10.png"/><Relationship Id="rId6" Type="http://schemas.openxmlformats.org/officeDocument/2006/relationships/image" Target="../media/image56.png"/><Relationship Id="rId7" Type="http://schemas.openxmlformats.org/officeDocument/2006/relationships/image" Target="../media/image47.png"/><Relationship Id="rId8"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45.png"/><Relationship Id="rId4" Type="http://schemas.openxmlformats.org/officeDocument/2006/relationships/image" Target="../media/image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3.xml"/><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85.png"/><Relationship Id="rId6" Type="http://schemas.openxmlformats.org/officeDocument/2006/relationships/image" Target="../media/image6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4.xml"/><Relationship Id="rId3" Type="http://schemas.openxmlformats.org/officeDocument/2006/relationships/image" Target="../media/image78.png"/><Relationship Id="rId4" Type="http://schemas.openxmlformats.org/officeDocument/2006/relationships/image" Target="../media/image49.png"/><Relationship Id="rId5" Type="http://schemas.openxmlformats.org/officeDocument/2006/relationships/image" Target="../media/image69.png"/><Relationship Id="rId6" Type="http://schemas.openxmlformats.org/officeDocument/2006/relationships/image" Target="../media/image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5.xml"/><Relationship Id="rId3" Type="http://schemas.openxmlformats.org/officeDocument/2006/relationships/image" Target="../media/image60.png"/><Relationship Id="rId4" Type="http://schemas.openxmlformats.org/officeDocument/2006/relationships/image" Target="../media/image54.png"/><Relationship Id="rId5"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6.xml"/><Relationship Id="rId3" Type="http://schemas.openxmlformats.org/officeDocument/2006/relationships/image" Target="../media/image66.png"/><Relationship Id="rId4" Type="http://schemas.openxmlformats.org/officeDocument/2006/relationships/image" Target="../media/image57.png"/><Relationship Id="rId5" Type="http://schemas.openxmlformats.org/officeDocument/2006/relationships/image" Target="../media/image59.png"/><Relationship Id="rId6" Type="http://schemas.openxmlformats.org/officeDocument/2006/relationships/image" Target="../media/image61.png"/></Relationships>
</file>

<file path=ppt/slides/_rels/slide47.xml.rels><?xml version="1.0" encoding="UTF-8" standalone="yes"?><Relationships xmlns="http://schemas.openxmlformats.org/package/2006/relationships"><Relationship Id="rId11" Type="http://schemas.openxmlformats.org/officeDocument/2006/relationships/image" Target="../media/image68.png"/><Relationship Id="rId10" Type="http://schemas.openxmlformats.org/officeDocument/2006/relationships/image" Target="../media/image64.png"/><Relationship Id="rId13" Type="http://schemas.openxmlformats.org/officeDocument/2006/relationships/image" Target="../media/image37.png"/><Relationship Id="rId12" Type="http://schemas.openxmlformats.org/officeDocument/2006/relationships/hyperlink" Target="https://github.com/nf-core/viralrecon" TargetMode="External"/><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55.png"/><Relationship Id="rId4" Type="http://schemas.openxmlformats.org/officeDocument/2006/relationships/image" Target="../media/image71.png"/><Relationship Id="rId9" Type="http://schemas.openxmlformats.org/officeDocument/2006/relationships/image" Target="../media/image24.png"/><Relationship Id="rId15" Type="http://schemas.openxmlformats.org/officeDocument/2006/relationships/image" Target="../media/image65.png"/><Relationship Id="rId14" Type="http://schemas.openxmlformats.org/officeDocument/2006/relationships/image" Target="../media/image18.png"/><Relationship Id="rId17" Type="http://schemas.openxmlformats.org/officeDocument/2006/relationships/image" Target="../media/image70.png"/><Relationship Id="rId16" Type="http://schemas.openxmlformats.org/officeDocument/2006/relationships/image" Target="../media/image72.png"/><Relationship Id="rId5" Type="http://schemas.openxmlformats.org/officeDocument/2006/relationships/image" Target="../media/image63.png"/><Relationship Id="rId6" Type="http://schemas.openxmlformats.org/officeDocument/2006/relationships/image" Target="../media/image67.png"/><Relationship Id="rId7" Type="http://schemas.openxmlformats.org/officeDocument/2006/relationships/image" Target="../media/image58.png"/><Relationship Id="rId8" Type="http://schemas.openxmlformats.org/officeDocument/2006/relationships/image" Target="../media/image7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74.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7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10.png"/><Relationship Id="rId5" Type="http://schemas.openxmlformats.org/officeDocument/2006/relationships/image" Target="../media/image20.png"/><Relationship Id="rId6" Type="http://schemas.openxmlformats.org/officeDocument/2006/relationships/image" Target="../media/image11.png"/><Relationship Id="rId7"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87.png"/><Relationship Id="rId4" Type="http://schemas.openxmlformats.org/officeDocument/2006/relationships/image" Target="../media/image7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8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79.png"/><Relationship Id="rId4" Type="http://schemas.openxmlformats.org/officeDocument/2006/relationships/image" Target="../media/image76.png"/><Relationship Id="rId5" Type="http://schemas.openxmlformats.org/officeDocument/2006/relationships/image" Target="../media/image81.png"/><Relationship Id="rId6" Type="http://schemas.openxmlformats.org/officeDocument/2006/relationships/image" Target="../media/image80.png"/><Relationship Id="rId7" Type="http://schemas.openxmlformats.org/officeDocument/2006/relationships/image" Target="../media/image8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23.png"/><Relationship Id="rId4" Type="http://schemas.openxmlformats.org/officeDocument/2006/relationships/image" Target="../media/image84.png"/><Relationship Id="rId9" Type="http://schemas.openxmlformats.org/officeDocument/2006/relationships/image" Target="../media/image55.png"/><Relationship Id="rId5" Type="http://schemas.openxmlformats.org/officeDocument/2006/relationships/hyperlink" Target="https://github.com/BU-ISCIII" TargetMode="External"/><Relationship Id="rId6" Type="http://schemas.openxmlformats.org/officeDocument/2006/relationships/hyperlink" Target="https://nf-co.re/" TargetMode="External"/><Relationship Id="rId7" Type="http://schemas.openxmlformats.org/officeDocument/2006/relationships/hyperlink" Target="https://github.com/drpatelh" TargetMode="External"/><Relationship Id="rId8"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10.png"/><Relationship Id="rId5" Type="http://schemas.openxmlformats.org/officeDocument/2006/relationships/image" Target="../media/image20.png"/><Relationship Id="rId6" Type="http://schemas.openxmlformats.org/officeDocument/2006/relationships/image" Target="../media/image11.png"/><Relationship Id="rId7"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0.png"/><Relationship Id="rId5" Type="http://schemas.openxmlformats.org/officeDocument/2006/relationships/image" Target="../media/image20.png"/><Relationship Id="rId6" Type="http://schemas.openxmlformats.org/officeDocument/2006/relationships/image" Target="../media/image11.png"/><Relationship Id="rId7"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0.png"/><Relationship Id="rId5" Type="http://schemas.openxmlformats.org/officeDocument/2006/relationships/image" Target="../media/image20.png"/><Relationship Id="rId6" Type="http://schemas.openxmlformats.org/officeDocument/2006/relationships/image" Target="../media/image11.png"/><Relationship Id="rId7" Type="http://schemas.openxmlformats.org/officeDocument/2006/relationships/image" Target="../media/image7.png"/></Relationships>
</file>

<file path=ppt/slides/_rels/slide9.xml.rels><?xml version="1.0" encoding="UTF-8" standalone="yes"?><Relationships xmlns="http://schemas.openxmlformats.org/package/2006/relationships"><Relationship Id="rId11" Type="http://schemas.openxmlformats.org/officeDocument/2006/relationships/image" Target="../media/image20.png"/><Relationship Id="rId10" Type="http://schemas.openxmlformats.org/officeDocument/2006/relationships/image" Target="../media/image10.png"/><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hyperlink" Target="https://github.com/jaleezyy/covid-19-signal" TargetMode="External"/><Relationship Id="rId4" Type="http://schemas.openxmlformats.org/officeDocument/2006/relationships/hyperlink" Target="https://github.com/nf-core/viralrecon" TargetMode="External"/><Relationship Id="rId9" Type="http://schemas.openxmlformats.org/officeDocument/2006/relationships/image" Target="../media/image6.png"/><Relationship Id="rId5" Type="http://schemas.openxmlformats.org/officeDocument/2006/relationships/hyperlink" Target="https://github.com/nodrogluap/nanostripper" TargetMode="External"/><Relationship Id="rId6" Type="http://schemas.openxmlformats.org/officeDocument/2006/relationships/image" Target="../media/image25.png"/><Relationship Id="rId7" Type="http://schemas.openxmlformats.org/officeDocument/2006/relationships/hyperlink" Target="https://github.com/BU-ISCIII/SARS_Cov2_consensus-nf" TargetMode="External"/><Relationship Id="rId8"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1"/>
          <p:cNvSpPr txBox="1"/>
          <p:nvPr>
            <p:ph idx="4294967295" type="body"/>
          </p:nvPr>
        </p:nvSpPr>
        <p:spPr>
          <a:xfrm>
            <a:off x="1794240" y="2196000"/>
            <a:ext cx="5945760" cy="1584000"/>
          </a:xfrm>
          <a:prstGeom prst="rect">
            <a:avLst/>
          </a:prstGeom>
          <a:noFill/>
          <a:ln>
            <a:noFill/>
          </a:ln>
        </p:spPr>
        <p:txBody>
          <a:bodyPr anchorCtr="0" anchor="ctr" bIns="45700" lIns="91425" spcFirstLastPara="1" rIns="91425" wrap="square" tIns="45700">
            <a:normAutofit/>
          </a:bodyPr>
          <a:lstStyle/>
          <a:p>
            <a:pPr indent="0" lvl="0" marL="228600" marR="0" rtl="0" algn="ctr">
              <a:lnSpc>
                <a:spcPct val="90000"/>
              </a:lnSpc>
              <a:spcBef>
                <a:spcPts val="0"/>
              </a:spcBef>
              <a:spcAft>
                <a:spcPts val="0"/>
              </a:spcAft>
              <a:buClr>
                <a:srgbClr val="000000"/>
              </a:buClr>
              <a:buSzPts val="4400"/>
              <a:buFont typeface="Arial"/>
              <a:buNone/>
            </a:pPr>
            <a:r>
              <a:rPr b="0" i="0" lang="es-ES" sz="4400" u="none" cap="none" strike="noStrike">
                <a:solidFill>
                  <a:srgbClr val="000000"/>
                </a:solidFill>
                <a:latin typeface="Consolas"/>
                <a:ea typeface="Consolas"/>
                <a:cs typeface="Consolas"/>
                <a:sym typeface="Consolas"/>
              </a:rPr>
              <a:t>Viralrecon</a:t>
            </a:r>
            <a:endParaRPr/>
          </a:p>
        </p:txBody>
      </p:sp>
      <p:sp>
        <p:nvSpPr>
          <p:cNvPr id="299" name="Google Shape;299;p1"/>
          <p:cNvSpPr/>
          <p:nvPr/>
        </p:nvSpPr>
        <p:spPr>
          <a:xfrm>
            <a:off x="2880000" y="4860000"/>
            <a:ext cx="3600000" cy="644877"/>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0" i="0" lang="es-ES" sz="1800" u="none" cap="none" strike="noStrike">
                <a:solidFill>
                  <a:srgbClr val="000000"/>
                </a:solidFill>
                <a:latin typeface="Calibri"/>
                <a:ea typeface="Calibri"/>
                <a:cs typeface="Calibri"/>
                <a:sym typeface="Calibri"/>
              </a:rPr>
              <a:t>1</a:t>
            </a:r>
            <a:r>
              <a:rPr lang="es-ES" sz="1800">
                <a:latin typeface="Calibri"/>
                <a:ea typeface="Calibri"/>
                <a:cs typeface="Calibri"/>
                <a:sym typeface="Calibri"/>
              </a:rPr>
              <a:t>1</a:t>
            </a:r>
            <a:r>
              <a:rPr b="0" i="0" lang="es-ES" sz="1800" u="none" cap="none" strike="noStrike">
                <a:solidFill>
                  <a:srgbClr val="000000"/>
                </a:solidFill>
                <a:latin typeface="Calibri"/>
                <a:ea typeface="Calibri"/>
                <a:cs typeface="Calibri"/>
                <a:sym typeface="Calibri"/>
              </a:rPr>
              <a:t>-1</a:t>
            </a:r>
            <a:r>
              <a:rPr lang="es-ES" sz="1800">
                <a:latin typeface="Calibri"/>
                <a:ea typeface="Calibri"/>
                <a:cs typeface="Calibri"/>
                <a:sym typeface="Calibri"/>
              </a:rPr>
              <a:t>5</a:t>
            </a:r>
            <a:r>
              <a:rPr b="0" i="0" lang="es-ES" sz="1800" u="none" cap="none" strike="noStrike">
                <a:solidFill>
                  <a:srgbClr val="000000"/>
                </a:solidFill>
                <a:latin typeface="Calibri"/>
                <a:ea typeface="Calibri"/>
                <a:cs typeface="Calibri"/>
                <a:sym typeface="Calibri"/>
              </a:rPr>
              <a:t> Noviembre 202</a:t>
            </a:r>
            <a:r>
              <a:rPr lang="es-ES" sz="1800">
                <a:latin typeface="Calibri"/>
                <a:ea typeface="Calibri"/>
                <a:cs typeface="Calibri"/>
                <a:sym typeface="Calibri"/>
              </a:rPr>
              <a:t>4</a:t>
            </a:r>
            <a:r>
              <a:rPr b="0" i="0" lang="es-ES" sz="1800" u="none" cap="none" strike="noStrike">
                <a:solidFill>
                  <a:srgbClr val="000000"/>
                </a:solidFill>
                <a:latin typeface="Calibri"/>
                <a:ea typeface="Calibri"/>
                <a:cs typeface="Calibri"/>
                <a:sym typeface="Calibri"/>
              </a:rPr>
              <a:t>, </a:t>
            </a:r>
            <a:r>
              <a:rPr lang="es-ES" sz="1800">
                <a:latin typeface="Calibri"/>
                <a:ea typeface="Calibri"/>
                <a:cs typeface="Calibri"/>
                <a:sym typeface="Calibri"/>
              </a:rPr>
              <a:t>4</a:t>
            </a:r>
            <a:r>
              <a:rPr b="0" i="0" lang="es-ES" sz="1800" u="none" cap="none" strike="noStrike">
                <a:solidFill>
                  <a:srgbClr val="000000"/>
                </a:solidFill>
                <a:latin typeface="Calibri"/>
                <a:ea typeface="Calibri"/>
                <a:cs typeface="Calibri"/>
                <a:sym typeface="Calibri"/>
              </a:rPr>
              <a:t>ª Edición</a:t>
            </a:r>
            <a:endParaRPr b="0" i="0" sz="1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0" i="0" lang="es-ES" sz="1800" u="none" cap="none" strike="noStrike">
                <a:solidFill>
                  <a:srgbClr val="000000"/>
                </a:solidFill>
                <a:latin typeface="Calibri"/>
                <a:ea typeface="Calibri"/>
                <a:cs typeface="Calibri"/>
                <a:sym typeface="Calibri"/>
              </a:rPr>
              <a:t>Programa Formación Continua, ISCIII</a:t>
            </a:r>
            <a:endParaRPr b="0" i="0" sz="1800" u="none" cap="none" strike="noStrike">
              <a:solidFill>
                <a:schemeClr val="dk1"/>
              </a:solidFill>
              <a:latin typeface="Arial"/>
              <a:ea typeface="Arial"/>
              <a:cs typeface="Arial"/>
              <a:sym typeface="Arial"/>
            </a:endParaRPr>
          </a:p>
        </p:txBody>
      </p:sp>
      <p:sp>
        <p:nvSpPr>
          <p:cNvPr id="300" name="Google Shape;300;p1"/>
          <p:cNvSpPr/>
          <p:nvPr/>
        </p:nvSpPr>
        <p:spPr>
          <a:xfrm>
            <a:off x="1223640" y="4140000"/>
            <a:ext cx="7056360" cy="63828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0" i="0" lang="es-ES" sz="1800" u="none" cap="none" strike="noStrike">
                <a:solidFill>
                  <a:srgbClr val="000000"/>
                </a:solidFill>
                <a:latin typeface="Calibri"/>
                <a:ea typeface="Calibri"/>
                <a:cs typeface="Calibri"/>
                <a:sym typeface="Calibri"/>
              </a:rPr>
              <a:t>Unidad de Bioinformática  </a:t>
            </a:r>
            <a:endParaRPr b="0" i="0" sz="1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0" i="0" lang="es-ES" sz="1800" u="none" cap="none" strike="noStrike">
                <a:solidFill>
                  <a:srgbClr val="000000"/>
                </a:solidFill>
                <a:latin typeface="Calibri"/>
                <a:ea typeface="Calibri"/>
                <a:cs typeface="Calibri"/>
                <a:sym typeface="Calibri"/>
              </a:rPr>
              <a:t>Unidades Centrales Científico Técnicas – SGAFI-ISCIII</a:t>
            </a:r>
            <a:endParaRPr b="0" i="0" sz="1800" u="none" cap="none" strike="noStrike">
              <a:solidFill>
                <a:schemeClr val="dk1"/>
              </a:solidFill>
              <a:latin typeface="Arial"/>
              <a:ea typeface="Arial"/>
              <a:cs typeface="Arial"/>
              <a:sym typeface="Arial"/>
            </a:endParaRPr>
          </a:p>
        </p:txBody>
      </p:sp>
      <p:sp>
        <p:nvSpPr>
          <p:cNvPr id="301" name="Google Shape;301;p1"/>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a:p>
        </p:txBody>
      </p:sp>
      <p:sp>
        <p:nvSpPr>
          <p:cNvPr id="302" name="Google Shape;302;p1"/>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B8B8B"/>
              </a:buClr>
              <a:buSzPts val="900"/>
              <a:buFont typeface="Calibri"/>
              <a:buNone/>
            </a:pPr>
            <a:fld id="{00000000-1234-1234-1234-123412341234}" type="slidenum">
              <a:rPr lang="es-ES"/>
              <a:t>‹#›</a:t>
            </a:fld>
            <a:endParaRPr/>
          </a:p>
        </p:txBody>
      </p:sp>
      <p:sp>
        <p:nvSpPr>
          <p:cNvPr id="303" name="Google Shape;303;p1"/>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8B8B8B"/>
              </a:buClr>
              <a:buSzPts val="900"/>
              <a:buFont typeface="Calibri"/>
              <a:buNone/>
            </a:pPr>
            <a:r>
              <a:rPr lang="es-ES"/>
              <a:t>14/11/2024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10"/>
          <p:cNvSpPr/>
          <p:nvPr/>
        </p:nvSpPr>
        <p:spPr>
          <a:xfrm>
            <a:off x="628560" y="700560"/>
            <a:ext cx="7886520" cy="865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s-ES" sz="2100" strike="noStrike">
                <a:solidFill>
                  <a:srgbClr val="000000"/>
                </a:solidFill>
                <a:latin typeface="Consolas"/>
                <a:ea typeface="Consolas"/>
                <a:cs typeface="Consolas"/>
                <a:sym typeface="Consolas"/>
              </a:rPr>
              <a:t>4. Standarization</a:t>
            </a:r>
            <a:endParaRPr b="0" sz="2100" strike="noStrike">
              <a:solidFill>
                <a:schemeClr val="dk1"/>
              </a:solidFill>
              <a:latin typeface="Arial"/>
              <a:ea typeface="Arial"/>
              <a:cs typeface="Arial"/>
              <a:sym typeface="Arial"/>
            </a:endParaRPr>
          </a:p>
        </p:txBody>
      </p:sp>
      <p:sp>
        <p:nvSpPr>
          <p:cNvPr id="570" name="Google Shape;570;p10"/>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b="0" sz="900" strike="noStrike">
              <a:solidFill>
                <a:srgbClr val="8B8B8B"/>
              </a:solidFill>
              <a:latin typeface="Times New Roman"/>
              <a:ea typeface="Times New Roman"/>
              <a:cs typeface="Times New Roman"/>
              <a:sym typeface="Times New Roman"/>
            </a:endParaRPr>
          </a:p>
        </p:txBody>
      </p:sp>
      <p:pic>
        <p:nvPicPr>
          <p:cNvPr id="571" name="Google Shape;571;p10"/>
          <p:cNvPicPr preferRelativeResize="0"/>
          <p:nvPr/>
        </p:nvPicPr>
        <p:blipFill rotWithShape="1">
          <a:blip r:embed="rId3">
            <a:alphaModFix/>
          </a:blip>
          <a:srcRect b="0" l="0" r="0" t="0"/>
          <a:stretch/>
        </p:blipFill>
        <p:spPr>
          <a:xfrm>
            <a:off x="494280" y="3069000"/>
            <a:ext cx="2133360" cy="427320"/>
          </a:xfrm>
          <a:prstGeom prst="rect">
            <a:avLst/>
          </a:prstGeom>
          <a:noFill/>
          <a:ln>
            <a:noFill/>
          </a:ln>
        </p:spPr>
      </p:pic>
      <p:pic>
        <p:nvPicPr>
          <p:cNvPr id="572" name="Google Shape;572;p10"/>
          <p:cNvPicPr preferRelativeResize="0"/>
          <p:nvPr/>
        </p:nvPicPr>
        <p:blipFill rotWithShape="1">
          <a:blip r:embed="rId4">
            <a:alphaModFix/>
          </a:blip>
          <a:srcRect b="0" l="4134" r="0" t="0"/>
          <a:stretch/>
        </p:blipFill>
        <p:spPr>
          <a:xfrm>
            <a:off x="395640" y="1772640"/>
            <a:ext cx="2888280" cy="1305360"/>
          </a:xfrm>
          <a:prstGeom prst="rect">
            <a:avLst/>
          </a:prstGeom>
          <a:noFill/>
          <a:ln>
            <a:noFill/>
          </a:ln>
        </p:spPr>
      </p:pic>
      <p:sp>
        <p:nvSpPr>
          <p:cNvPr id="573" name="Google Shape;573;p10"/>
          <p:cNvSpPr/>
          <p:nvPr/>
        </p:nvSpPr>
        <p:spPr>
          <a:xfrm>
            <a:off x="3348000" y="1989000"/>
            <a:ext cx="4801320" cy="130536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0" lang="es-ES" sz="1700" u="sng" strike="noStrike">
                <a:solidFill>
                  <a:schemeClr val="hlink"/>
                </a:solidFill>
                <a:latin typeface="Consolas"/>
                <a:ea typeface="Consolas"/>
                <a:cs typeface="Consolas"/>
                <a:sym typeface="Consolas"/>
                <a:hlinkClick r:id="rId5"/>
              </a:rPr>
              <a:t>https://github.com/nf-core/viralrecon</a:t>
            </a:r>
            <a:endParaRPr b="0" sz="1700" strike="noStrike">
              <a:solidFill>
                <a:schemeClr val="dk1"/>
              </a:solidFill>
              <a:latin typeface="Arial"/>
              <a:ea typeface="Arial"/>
              <a:cs typeface="Arial"/>
              <a:sym typeface="Arial"/>
            </a:endParaRPr>
          </a:p>
          <a:p>
            <a:pPr indent="0" lvl="0" marL="0" marR="0" rtl="0" algn="l">
              <a:lnSpc>
                <a:spcPct val="115000"/>
              </a:lnSpc>
              <a:spcBef>
                <a:spcPts val="2398"/>
              </a:spcBef>
              <a:spcAft>
                <a:spcPts val="0"/>
              </a:spcAft>
              <a:buNone/>
            </a:pPr>
            <a:r>
              <a:rPr b="0" lang="es-ES" sz="1700" u="sng" strike="noStrike">
                <a:solidFill>
                  <a:schemeClr val="hlink"/>
                </a:solidFill>
                <a:latin typeface="Consolas"/>
                <a:ea typeface="Consolas"/>
                <a:cs typeface="Consolas"/>
                <a:sym typeface="Consolas"/>
                <a:hlinkClick r:id="rId6"/>
              </a:rPr>
              <a:t>https://www.nextflow.io/</a:t>
            </a:r>
            <a:endParaRPr b="0" sz="1700" strike="noStrike">
              <a:solidFill>
                <a:schemeClr val="dk1"/>
              </a:solidFill>
              <a:latin typeface="Arial"/>
              <a:ea typeface="Arial"/>
              <a:cs typeface="Arial"/>
              <a:sym typeface="Arial"/>
            </a:endParaRPr>
          </a:p>
          <a:p>
            <a:pPr indent="0" lvl="0" marL="0" marR="0" rtl="0" algn="l">
              <a:lnSpc>
                <a:spcPct val="115000"/>
              </a:lnSpc>
              <a:spcBef>
                <a:spcPts val="2398"/>
              </a:spcBef>
              <a:spcAft>
                <a:spcPts val="0"/>
              </a:spcAft>
              <a:buNone/>
            </a:pPr>
            <a:r>
              <a:t/>
            </a:r>
            <a:endParaRPr b="0" sz="900" strike="noStrike">
              <a:solidFill>
                <a:schemeClr val="dk1"/>
              </a:solidFill>
              <a:latin typeface="Arial"/>
              <a:ea typeface="Arial"/>
              <a:cs typeface="Arial"/>
              <a:sym typeface="Arial"/>
            </a:endParaRPr>
          </a:p>
        </p:txBody>
      </p:sp>
      <p:sp>
        <p:nvSpPr>
          <p:cNvPr id="574" name="Google Shape;574;p10"/>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a:p>
        </p:txBody>
      </p:sp>
      <p:sp>
        <p:nvSpPr>
          <p:cNvPr id="575" name="Google Shape;575;p10"/>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B8B8B"/>
              </a:buClr>
              <a:buSzPts val="900"/>
              <a:buFont typeface="Calibri"/>
              <a:buNone/>
            </a:pPr>
            <a:fld id="{00000000-1234-1234-1234-123412341234}" type="slidenum">
              <a:rPr lang="es-ES"/>
              <a:t>‹#›</a:t>
            </a:fld>
            <a:endParaRPr/>
          </a:p>
        </p:txBody>
      </p:sp>
      <p:sp>
        <p:nvSpPr>
          <p:cNvPr id="576" name="Google Shape;576;p10"/>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8B8B8B"/>
              </a:buClr>
              <a:buSzPts val="900"/>
              <a:buFont typeface="Calibri"/>
              <a:buNone/>
            </a:pPr>
            <a:r>
              <a:rPr lang="es-ES"/>
              <a:t>14/11/2024</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11"/>
          <p:cNvSpPr txBox="1"/>
          <p:nvPr>
            <p:ph idx="4294967295" type="body"/>
          </p:nvPr>
        </p:nvSpPr>
        <p:spPr>
          <a:xfrm>
            <a:off x="628560" y="1778040"/>
            <a:ext cx="7886520" cy="4443120"/>
          </a:xfrm>
          <a:prstGeom prst="rect">
            <a:avLst/>
          </a:prstGeom>
          <a:noFill/>
          <a:ln>
            <a:noFill/>
          </a:ln>
        </p:spPr>
        <p:txBody>
          <a:bodyPr anchorCtr="0" anchor="t" bIns="45700" lIns="91425" spcFirstLastPara="1" rIns="91425" wrap="square" tIns="45700">
            <a:normAutofit/>
          </a:bodyPr>
          <a:lstStyle/>
          <a:p>
            <a:pPr indent="0" lvl="0" marL="228600" marR="0" rtl="0" algn="l">
              <a:lnSpc>
                <a:spcPct val="90000"/>
              </a:lnSpc>
              <a:spcBef>
                <a:spcPts val="0"/>
              </a:spcBef>
              <a:spcAft>
                <a:spcPts val="0"/>
              </a:spcAft>
              <a:buClr>
                <a:srgbClr val="000000"/>
              </a:buClr>
              <a:buSzPts val="1800"/>
              <a:buFont typeface="Arial"/>
              <a:buNone/>
            </a:pPr>
            <a:r>
              <a:rPr b="0" i="0" lang="es-ES" sz="1800" u="none" cap="none" strike="noStrike">
                <a:solidFill>
                  <a:srgbClr val="000000"/>
                </a:solidFill>
                <a:latin typeface="Consolas"/>
                <a:ea typeface="Consolas"/>
                <a:cs typeface="Consolas"/>
                <a:sym typeface="Consolas"/>
              </a:rPr>
              <a:t>Research used to focused in a small number of samples and researchers analysed them with the whatever means they had and/or felt more comfortable with:</a:t>
            </a:r>
            <a:endParaRPr b="0" i="0" sz="1800" u="none" cap="none" strike="noStrike">
              <a:solidFill>
                <a:srgbClr val="000000"/>
              </a:solidFill>
              <a:latin typeface="Consolas"/>
              <a:ea typeface="Consolas"/>
              <a:cs typeface="Consolas"/>
              <a:sym typeface="Consolas"/>
            </a:endParaRPr>
          </a:p>
          <a:p>
            <a:pPr indent="0" lvl="0" marL="228600" marR="0" rtl="0" algn="l">
              <a:lnSpc>
                <a:spcPct val="90000"/>
              </a:lnSpc>
              <a:spcBef>
                <a:spcPts val="751"/>
              </a:spcBef>
              <a:spcAft>
                <a:spcPts val="0"/>
              </a:spcAft>
              <a:buClr>
                <a:schemeClr val="dk1"/>
              </a:buClr>
              <a:buSzPts val="1000"/>
              <a:buFont typeface="Arial"/>
              <a:buNone/>
            </a:pPr>
            <a:r>
              <a:t/>
            </a:r>
            <a:endParaRPr b="0" i="0" sz="1000" u="none" cap="none" strike="noStrike">
              <a:solidFill>
                <a:srgbClr val="000000"/>
              </a:solidFill>
              <a:latin typeface="Consolas"/>
              <a:ea typeface="Consolas"/>
              <a:cs typeface="Consolas"/>
              <a:sym typeface="Consolas"/>
            </a:endParaRPr>
          </a:p>
          <a:p>
            <a:pPr indent="-171360" lvl="0" marL="171360" marR="0" rtl="0" algn="l">
              <a:lnSpc>
                <a:spcPct val="150000"/>
              </a:lnSpc>
              <a:spcBef>
                <a:spcPts val="751"/>
              </a:spcBef>
              <a:spcAft>
                <a:spcPts val="0"/>
              </a:spcAft>
              <a:buClr>
                <a:srgbClr val="000000"/>
              </a:buClr>
              <a:buSzPts val="1800"/>
              <a:buFont typeface="Arial"/>
              <a:buChar char="•"/>
            </a:pPr>
            <a:r>
              <a:rPr b="0" i="0" lang="es-ES" sz="1800" u="none" cap="none" strike="noStrike">
                <a:solidFill>
                  <a:srgbClr val="000000"/>
                </a:solidFill>
                <a:latin typeface="Consolas"/>
                <a:ea typeface="Consolas"/>
                <a:cs typeface="Consolas"/>
                <a:sym typeface="Consolas"/>
              </a:rPr>
              <a:t>Windows based PC using programs with visual interface</a:t>
            </a:r>
            <a:endParaRPr b="0" i="0" sz="1800" u="none" cap="none" strike="noStrike">
              <a:solidFill>
                <a:srgbClr val="000000"/>
              </a:solidFill>
              <a:latin typeface="Consolas"/>
              <a:ea typeface="Consolas"/>
              <a:cs typeface="Consolas"/>
              <a:sym typeface="Consolas"/>
            </a:endParaRPr>
          </a:p>
          <a:p>
            <a:pPr indent="-171360" lvl="0" marL="171360" marR="0" rtl="0" algn="l">
              <a:lnSpc>
                <a:spcPct val="150000"/>
              </a:lnSpc>
              <a:spcBef>
                <a:spcPts val="751"/>
              </a:spcBef>
              <a:spcAft>
                <a:spcPts val="0"/>
              </a:spcAft>
              <a:buClr>
                <a:srgbClr val="000000"/>
              </a:buClr>
              <a:buSzPts val="1800"/>
              <a:buFont typeface="Arial"/>
              <a:buChar char="•"/>
            </a:pPr>
            <a:r>
              <a:rPr b="0" i="0" lang="es-ES" sz="1800" u="none" cap="none" strike="noStrike">
                <a:solidFill>
                  <a:srgbClr val="000000"/>
                </a:solidFill>
                <a:latin typeface="Consolas"/>
                <a:ea typeface="Consolas"/>
                <a:cs typeface="Consolas"/>
                <a:sym typeface="Consolas"/>
              </a:rPr>
              <a:t>Macs and Linux based workstations</a:t>
            </a:r>
            <a:endParaRPr b="0" i="0" sz="1800" u="none" cap="none" strike="noStrike">
              <a:solidFill>
                <a:srgbClr val="000000"/>
              </a:solidFill>
              <a:latin typeface="Consolas"/>
              <a:ea typeface="Consolas"/>
              <a:cs typeface="Consolas"/>
              <a:sym typeface="Consolas"/>
            </a:endParaRPr>
          </a:p>
          <a:p>
            <a:pPr indent="-171360" lvl="0" marL="171360" marR="0" rtl="0" algn="l">
              <a:lnSpc>
                <a:spcPct val="150000"/>
              </a:lnSpc>
              <a:spcBef>
                <a:spcPts val="751"/>
              </a:spcBef>
              <a:spcAft>
                <a:spcPts val="0"/>
              </a:spcAft>
              <a:buClr>
                <a:srgbClr val="000000"/>
              </a:buClr>
              <a:buSzPts val="1800"/>
              <a:buFont typeface="Arial"/>
              <a:buChar char="•"/>
            </a:pPr>
            <a:r>
              <a:rPr b="0" i="0" lang="es-ES" sz="1800" u="none" cap="none" strike="noStrike">
                <a:solidFill>
                  <a:srgbClr val="000000"/>
                </a:solidFill>
                <a:latin typeface="Consolas"/>
                <a:ea typeface="Consolas"/>
                <a:cs typeface="Consolas"/>
                <a:sym typeface="Consolas"/>
              </a:rPr>
              <a:t>Remote web servers</a:t>
            </a:r>
            <a:endParaRPr b="0" i="0" sz="1800" u="none" cap="none" strike="noStrike">
              <a:solidFill>
                <a:srgbClr val="000000"/>
              </a:solidFill>
              <a:latin typeface="Consolas"/>
              <a:ea typeface="Consolas"/>
              <a:cs typeface="Consolas"/>
              <a:sym typeface="Consolas"/>
            </a:endParaRPr>
          </a:p>
          <a:p>
            <a:pPr indent="-171360" lvl="0" marL="171360" marR="0" rtl="0" algn="l">
              <a:lnSpc>
                <a:spcPct val="150000"/>
              </a:lnSpc>
              <a:spcBef>
                <a:spcPts val="751"/>
              </a:spcBef>
              <a:spcAft>
                <a:spcPts val="0"/>
              </a:spcAft>
              <a:buClr>
                <a:srgbClr val="000000"/>
              </a:buClr>
              <a:buSzPts val="1800"/>
              <a:buFont typeface="Arial"/>
              <a:buChar char="•"/>
            </a:pPr>
            <a:r>
              <a:rPr b="0" i="0" lang="es-ES" sz="1800" u="none" cap="none" strike="noStrike">
                <a:solidFill>
                  <a:srgbClr val="000000"/>
                </a:solidFill>
                <a:latin typeface="Consolas"/>
                <a:ea typeface="Consolas"/>
                <a:cs typeface="Consolas"/>
                <a:sym typeface="Consolas"/>
              </a:rPr>
              <a:t>Web-based platforms (i.e. Galaxy) and remote HPC </a:t>
            </a:r>
            <a:endParaRPr b="0" i="0" sz="1800" u="none" cap="none" strike="noStrike">
              <a:solidFill>
                <a:srgbClr val="000000"/>
              </a:solidFill>
              <a:latin typeface="Consolas"/>
              <a:ea typeface="Consolas"/>
              <a:cs typeface="Consolas"/>
              <a:sym typeface="Consolas"/>
            </a:endParaRPr>
          </a:p>
          <a:p>
            <a:pPr indent="-171360" lvl="0" marL="171360" marR="0" rtl="0" algn="l">
              <a:lnSpc>
                <a:spcPct val="150000"/>
              </a:lnSpc>
              <a:spcBef>
                <a:spcPts val="751"/>
              </a:spcBef>
              <a:spcAft>
                <a:spcPts val="0"/>
              </a:spcAft>
              <a:buClr>
                <a:srgbClr val="000000"/>
              </a:buClr>
              <a:buSzPts val="1800"/>
              <a:buFont typeface="Arial"/>
              <a:buChar char="•"/>
            </a:pPr>
            <a:r>
              <a:rPr b="0" i="0" lang="es-ES" sz="1800" u="none" cap="none" strike="noStrike">
                <a:solidFill>
                  <a:srgbClr val="000000"/>
                </a:solidFill>
                <a:latin typeface="Consolas"/>
                <a:ea typeface="Consolas"/>
                <a:cs typeface="Consolas"/>
                <a:sym typeface="Consolas"/>
              </a:rPr>
              <a:t>HPC local environments</a:t>
            </a:r>
            <a:endParaRPr b="0" i="0" sz="1800" u="none" cap="none" strike="noStrike">
              <a:solidFill>
                <a:srgbClr val="000000"/>
              </a:solidFill>
              <a:latin typeface="Consolas"/>
              <a:ea typeface="Consolas"/>
              <a:cs typeface="Consolas"/>
              <a:sym typeface="Consolas"/>
            </a:endParaRPr>
          </a:p>
          <a:p>
            <a:pPr indent="0" lvl="0" marL="228600" marR="0" rtl="0" algn="l">
              <a:lnSpc>
                <a:spcPct val="90000"/>
              </a:lnSpc>
              <a:spcBef>
                <a:spcPts val="751"/>
              </a:spcBef>
              <a:spcAft>
                <a:spcPts val="0"/>
              </a:spcAft>
              <a:buClr>
                <a:schemeClr val="dk1"/>
              </a:buClr>
              <a:buSzPts val="1800"/>
              <a:buFont typeface="Arial"/>
              <a:buNone/>
            </a:pPr>
            <a:r>
              <a:t/>
            </a:r>
            <a:endParaRPr b="0" i="0" sz="1800" u="none" cap="none" strike="noStrike">
              <a:solidFill>
                <a:srgbClr val="000000"/>
              </a:solidFill>
              <a:latin typeface="Consolas"/>
              <a:ea typeface="Consolas"/>
              <a:cs typeface="Consolas"/>
              <a:sym typeface="Consolas"/>
            </a:endParaRPr>
          </a:p>
        </p:txBody>
      </p:sp>
      <p:sp>
        <p:nvSpPr>
          <p:cNvPr id="583" name="Google Shape;583;p11"/>
          <p:cNvSpPr/>
          <p:nvPr/>
        </p:nvSpPr>
        <p:spPr>
          <a:xfrm>
            <a:off x="628560" y="700560"/>
            <a:ext cx="7886520" cy="865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s-ES" sz="2100" strike="noStrike">
                <a:solidFill>
                  <a:srgbClr val="000000"/>
                </a:solidFill>
                <a:latin typeface="Consolas"/>
                <a:ea typeface="Consolas"/>
                <a:cs typeface="Consolas"/>
                <a:sym typeface="Consolas"/>
              </a:rPr>
              <a:t>4. Standarization</a:t>
            </a:r>
            <a:endParaRPr b="0" sz="2100" strike="noStrike">
              <a:solidFill>
                <a:schemeClr val="dk1"/>
              </a:solidFill>
              <a:latin typeface="Arial"/>
              <a:ea typeface="Arial"/>
              <a:cs typeface="Arial"/>
              <a:sym typeface="Arial"/>
            </a:endParaRPr>
          </a:p>
        </p:txBody>
      </p:sp>
      <p:sp>
        <p:nvSpPr>
          <p:cNvPr id="584" name="Google Shape;584;p11"/>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a:p>
        </p:txBody>
      </p:sp>
      <p:sp>
        <p:nvSpPr>
          <p:cNvPr id="585" name="Google Shape;585;p11"/>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B8B8B"/>
              </a:buClr>
              <a:buSzPts val="900"/>
              <a:buFont typeface="Calibri"/>
              <a:buNone/>
            </a:pPr>
            <a:fld id="{00000000-1234-1234-1234-123412341234}" type="slidenum">
              <a:rPr lang="es-ES"/>
              <a:t>‹#›</a:t>
            </a:fld>
            <a:endParaRPr/>
          </a:p>
        </p:txBody>
      </p:sp>
      <p:sp>
        <p:nvSpPr>
          <p:cNvPr id="586" name="Google Shape;586;p11"/>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8B8B8B"/>
              </a:buClr>
              <a:buSzPts val="900"/>
              <a:buFont typeface="Calibri"/>
              <a:buNone/>
            </a:pPr>
            <a:r>
              <a:rPr lang="es-ES"/>
              <a:t>14/11/2024</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12"/>
          <p:cNvSpPr txBox="1"/>
          <p:nvPr>
            <p:ph idx="4294967295" type="body"/>
          </p:nvPr>
        </p:nvSpPr>
        <p:spPr>
          <a:xfrm>
            <a:off x="628560" y="1778040"/>
            <a:ext cx="7886520" cy="4443120"/>
          </a:xfrm>
          <a:prstGeom prst="rect">
            <a:avLst/>
          </a:prstGeom>
          <a:noFill/>
          <a:ln>
            <a:noFill/>
          </a:ln>
        </p:spPr>
        <p:txBody>
          <a:bodyPr anchorCtr="0" anchor="t" bIns="45700" lIns="91425" spcFirstLastPara="1" rIns="91425" wrap="square" tIns="45700">
            <a:noAutofit/>
          </a:bodyPr>
          <a:lstStyle/>
          <a:p>
            <a:pPr indent="-171360" lvl="0" marL="171360" marR="0" rtl="0" algn="l">
              <a:lnSpc>
                <a:spcPct val="90000"/>
              </a:lnSpc>
              <a:spcBef>
                <a:spcPts val="0"/>
              </a:spcBef>
              <a:spcAft>
                <a:spcPts val="0"/>
              </a:spcAft>
              <a:buClr>
                <a:srgbClr val="000000"/>
              </a:buClr>
              <a:buSzPts val="1800"/>
              <a:buFont typeface="Arial"/>
              <a:buChar char="•"/>
            </a:pPr>
            <a:r>
              <a:rPr b="0" i="0" lang="es-ES" sz="1800" u="none" cap="none" strike="noStrike">
                <a:solidFill>
                  <a:srgbClr val="000000"/>
                </a:solidFill>
                <a:latin typeface="Consolas"/>
                <a:ea typeface="Consolas"/>
                <a:cs typeface="Consolas"/>
                <a:sym typeface="Consolas"/>
              </a:rPr>
              <a:t>Windows based PC using programs with visual interface</a:t>
            </a:r>
            <a:endParaRPr b="0" i="0" sz="1800" u="none" cap="none" strike="noStrike">
              <a:solidFill>
                <a:srgbClr val="000000"/>
              </a:solidFill>
              <a:latin typeface="Consolas"/>
              <a:ea typeface="Consolas"/>
              <a:cs typeface="Consolas"/>
              <a:sym typeface="Consolas"/>
            </a:endParaRPr>
          </a:p>
          <a:p>
            <a:pPr indent="0" lvl="0" marL="228600" marR="0" rtl="0" algn="l">
              <a:lnSpc>
                <a:spcPct val="90000"/>
              </a:lnSpc>
              <a:spcBef>
                <a:spcPts val="751"/>
              </a:spcBef>
              <a:spcAft>
                <a:spcPts val="0"/>
              </a:spcAft>
              <a:buClr>
                <a:schemeClr val="dk1"/>
              </a:buClr>
              <a:buSzPts val="1800"/>
              <a:buFont typeface="Arial"/>
              <a:buNone/>
            </a:pPr>
            <a:r>
              <a:t/>
            </a:r>
            <a:endParaRPr b="0" i="0" sz="1800" u="none" cap="none" strike="noStrike">
              <a:solidFill>
                <a:srgbClr val="000000"/>
              </a:solidFill>
              <a:latin typeface="Consolas"/>
              <a:ea typeface="Consolas"/>
              <a:cs typeface="Consolas"/>
              <a:sym typeface="Consolas"/>
            </a:endParaRPr>
          </a:p>
        </p:txBody>
      </p:sp>
      <p:graphicFrame>
        <p:nvGraphicFramePr>
          <p:cNvPr id="593" name="Google Shape;593;p12"/>
          <p:cNvGraphicFramePr/>
          <p:nvPr/>
        </p:nvGraphicFramePr>
        <p:xfrm>
          <a:off x="1403640" y="2565000"/>
          <a:ext cx="3000000" cy="3000000"/>
        </p:xfrm>
        <a:graphic>
          <a:graphicData uri="http://schemas.openxmlformats.org/drawingml/2006/table">
            <a:tbl>
              <a:tblPr>
                <a:noFill/>
                <a:tableStyleId>{41D48352-2601-466E-9C82-99945F61CD58}</a:tableStyleId>
              </a:tblPr>
              <a:tblGrid>
                <a:gridCol w="3047750"/>
                <a:gridCol w="3047750"/>
              </a:tblGrid>
              <a:tr h="370800">
                <a:tc>
                  <a:txBody>
                    <a:bodyPr/>
                    <a:lstStyle/>
                    <a:p>
                      <a:pPr indent="0" lvl="0" marL="0" marR="0" rtl="0" algn="ctr">
                        <a:lnSpc>
                          <a:spcPct val="100000"/>
                        </a:lnSpc>
                        <a:spcBef>
                          <a:spcPts val="0"/>
                        </a:spcBef>
                        <a:spcAft>
                          <a:spcPts val="0"/>
                        </a:spcAft>
                        <a:buNone/>
                      </a:pPr>
                      <a:r>
                        <a:rPr b="0" lang="es-ES" sz="1350" u="none" cap="none" strike="noStrike">
                          <a:solidFill>
                            <a:srgbClr val="FFFFFF"/>
                          </a:solidFill>
                          <a:latin typeface="Calibri"/>
                          <a:ea typeface="Calibri"/>
                          <a:cs typeface="Calibri"/>
                          <a:sym typeface="Calibri"/>
                        </a:rPr>
                        <a:t>Pros</a:t>
                      </a:r>
                      <a:endParaRPr b="0" sz="1350" u="none" cap="none"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5B9BD5"/>
                    </a:solidFill>
                  </a:tcPr>
                </a:tc>
                <a:tc>
                  <a:txBody>
                    <a:bodyPr/>
                    <a:lstStyle/>
                    <a:p>
                      <a:pPr indent="0" lvl="0" marL="0" marR="0" rtl="0" algn="ctr">
                        <a:lnSpc>
                          <a:spcPct val="100000"/>
                        </a:lnSpc>
                        <a:spcBef>
                          <a:spcPts val="0"/>
                        </a:spcBef>
                        <a:spcAft>
                          <a:spcPts val="0"/>
                        </a:spcAft>
                        <a:buNone/>
                      </a:pPr>
                      <a:r>
                        <a:rPr b="0" lang="es-ES" sz="1350" u="none" cap="none" strike="noStrike">
                          <a:solidFill>
                            <a:srgbClr val="FFFFFF"/>
                          </a:solidFill>
                          <a:latin typeface="Calibri"/>
                          <a:ea typeface="Calibri"/>
                          <a:cs typeface="Calibri"/>
                          <a:sym typeface="Calibri"/>
                        </a:rPr>
                        <a:t>Cons</a:t>
                      </a:r>
                      <a:endParaRPr b="0" sz="1350" u="none" cap="none"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5B9BD5"/>
                    </a:solidFill>
                  </a:tcPr>
                </a:tc>
              </a:tr>
              <a:tr h="433800">
                <a:tc>
                  <a:txBody>
                    <a:bodyPr/>
                    <a:lstStyle/>
                    <a:p>
                      <a:pPr indent="0" lvl="0" marL="0" marR="0" rtl="0" algn="ctr">
                        <a:lnSpc>
                          <a:spcPct val="100000"/>
                        </a:lnSpc>
                        <a:spcBef>
                          <a:spcPts val="0"/>
                        </a:spcBef>
                        <a:spcAft>
                          <a:spcPts val="0"/>
                        </a:spcAft>
                        <a:buNone/>
                      </a:pPr>
                      <a:r>
                        <a:rPr b="0" lang="es-ES" sz="1350" u="none" cap="none" strike="noStrike">
                          <a:solidFill>
                            <a:srgbClr val="000000"/>
                          </a:solidFill>
                          <a:latin typeface="Calibri"/>
                          <a:ea typeface="Calibri"/>
                          <a:cs typeface="Calibri"/>
                          <a:sym typeface="Calibri"/>
                        </a:rPr>
                        <a:t>Data remains private</a:t>
                      </a:r>
                      <a:endParaRPr b="0" sz="1350" u="none" cap="none"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D1DEEF"/>
                    </a:solidFill>
                  </a:tcPr>
                </a:tc>
                <a:tc>
                  <a:txBody>
                    <a:bodyPr/>
                    <a:lstStyle/>
                    <a:p>
                      <a:pPr indent="0" lvl="0" marL="0" marR="0" rtl="0" algn="ctr">
                        <a:lnSpc>
                          <a:spcPct val="100000"/>
                        </a:lnSpc>
                        <a:spcBef>
                          <a:spcPts val="0"/>
                        </a:spcBef>
                        <a:spcAft>
                          <a:spcPts val="0"/>
                        </a:spcAft>
                        <a:buNone/>
                      </a:pPr>
                      <a:r>
                        <a:rPr b="0" lang="es-ES" sz="1350" u="none" cap="none" strike="noStrike">
                          <a:solidFill>
                            <a:srgbClr val="000000"/>
                          </a:solidFill>
                          <a:latin typeface="Calibri"/>
                          <a:ea typeface="Calibri"/>
                          <a:cs typeface="Calibri"/>
                          <a:sym typeface="Calibri"/>
                        </a:rPr>
                        <a:t>No backups or data management schemes</a:t>
                      </a:r>
                      <a:endParaRPr b="0" sz="1350" u="none" cap="none"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D1DEEF"/>
                    </a:solidFill>
                  </a:tcPr>
                </a:tc>
              </a:tr>
              <a:tr h="433800">
                <a:tc>
                  <a:txBody>
                    <a:bodyPr/>
                    <a:lstStyle/>
                    <a:p>
                      <a:pPr indent="0" lvl="0" marL="0" marR="0" rtl="0" algn="ctr">
                        <a:lnSpc>
                          <a:spcPct val="100000"/>
                        </a:lnSpc>
                        <a:spcBef>
                          <a:spcPts val="0"/>
                        </a:spcBef>
                        <a:spcAft>
                          <a:spcPts val="0"/>
                        </a:spcAft>
                        <a:buNone/>
                      </a:pPr>
                      <a:r>
                        <a:rPr b="0" lang="es-ES" sz="1350" u="none" cap="none" strike="noStrike">
                          <a:solidFill>
                            <a:srgbClr val="000000"/>
                          </a:solidFill>
                          <a:latin typeface="Calibri"/>
                          <a:ea typeface="Calibri"/>
                          <a:cs typeface="Calibri"/>
                          <a:sym typeface="Calibri"/>
                        </a:rPr>
                        <a:t>Software easy to install</a:t>
                      </a:r>
                      <a:endParaRPr b="0" sz="1350" u="none" cap="none"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FF7"/>
                    </a:solidFill>
                  </a:tcPr>
                </a:tc>
                <a:tc>
                  <a:txBody>
                    <a:bodyPr/>
                    <a:lstStyle/>
                    <a:p>
                      <a:pPr indent="0" lvl="0" marL="0" marR="0" rtl="0" algn="ctr">
                        <a:lnSpc>
                          <a:spcPct val="100000"/>
                        </a:lnSpc>
                        <a:spcBef>
                          <a:spcPts val="0"/>
                        </a:spcBef>
                        <a:spcAft>
                          <a:spcPts val="0"/>
                        </a:spcAft>
                        <a:buNone/>
                      </a:pPr>
                      <a:r>
                        <a:rPr b="0" lang="es-ES" sz="1350" u="none" cap="none" strike="noStrike">
                          <a:solidFill>
                            <a:srgbClr val="000000"/>
                          </a:solidFill>
                          <a:latin typeface="Calibri"/>
                          <a:ea typeface="Calibri"/>
                          <a:cs typeface="Calibri"/>
                          <a:sym typeface="Calibri"/>
                        </a:rPr>
                        <a:t>Software version not easy to control, binaries are black boxes</a:t>
                      </a:r>
                      <a:endParaRPr b="0" sz="1350" u="none" cap="none"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FF7"/>
                    </a:solidFill>
                  </a:tcPr>
                </a:tc>
              </a:tr>
              <a:tr h="370800">
                <a:tc>
                  <a:txBody>
                    <a:bodyPr/>
                    <a:lstStyle/>
                    <a:p>
                      <a:pPr indent="0" lvl="0" marL="0" marR="0" rtl="0" algn="ctr">
                        <a:lnSpc>
                          <a:spcPct val="100000"/>
                        </a:lnSpc>
                        <a:spcBef>
                          <a:spcPts val="0"/>
                        </a:spcBef>
                        <a:spcAft>
                          <a:spcPts val="0"/>
                        </a:spcAft>
                        <a:buNone/>
                      </a:pPr>
                      <a:r>
                        <a:rPr b="0" lang="es-ES" sz="1350" u="none" cap="none" strike="noStrike">
                          <a:solidFill>
                            <a:srgbClr val="000000"/>
                          </a:solidFill>
                          <a:latin typeface="Calibri"/>
                          <a:ea typeface="Calibri"/>
                          <a:cs typeface="Calibri"/>
                          <a:sym typeface="Calibri"/>
                        </a:rPr>
                        <a:t>Graphic interface</a:t>
                      </a:r>
                      <a:endParaRPr b="0" sz="1350" u="none" cap="none"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D1DEEF"/>
                    </a:solidFill>
                  </a:tcPr>
                </a:tc>
                <a:tc>
                  <a:txBody>
                    <a:bodyPr/>
                    <a:lstStyle/>
                    <a:p>
                      <a:pPr indent="0" lvl="0" marL="0" marR="0" rtl="0" algn="ctr">
                        <a:lnSpc>
                          <a:spcPct val="100000"/>
                        </a:lnSpc>
                        <a:spcBef>
                          <a:spcPts val="0"/>
                        </a:spcBef>
                        <a:spcAft>
                          <a:spcPts val="0"/>
                        </a:spcAft>
                        <a:buNone/>
                      </a:pPr>
                      <a:r>
                        <a:rPr b="0" lang="es-ES" sz="1350" u="none" cap="none" strike="noStrike">
                          <a:solidFill>
                            <a:srgbClr val="000000"/>
                          </a:solidFill>
                          <a:latin typeface="Calibri"/>
                          <a:ea typeface="Calibri"/>
                          <a:cs typeface="Calibri"/>
                          <a:sym typeface="Calibri"/>
                        </a:rPr>
                        <a:t>No control over hidden parameters</a:t>
                      </a:r>
                      <a:endParaRPr b="0" sz="1350" u="none" cap="none"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D1DEEF"/>
                    </a:solidFill>
                  </a:tcPr>
                </a:tc>
              </a:tr>
              <a:tr h="370800">
                <a:tc>
                  <a:txBody>
                    <a:bodyPr/>
                    <a:lstStyle/>
                    <a:p>
                      <a:pPr indent="0" lvl="0" marL="0" marR="0" rtl="0" algn="l">
                        <a:spcBef>
                          <a:spcPts val="0"/>
                        </a:spcBef>
                        <a:spcAft>
                          <a:spcPts val="0"/>
                        </a:spcAft>
                        <a:buNone/>
                      </a:pPr>
                      <a:r>
                        <a:t/>
                      </a:r>
                      <a:endParaRPr sz="1800"/>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FF7"/>
                    </a:solidFill>
                  </a:tcPr>
                </a:tc>
                <a:tc>
                  <a:txBody>
                    <a:bodyPr/>
                    <a:lstStyle/>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Analysis are irreproducible</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FF7"/>
                    </a:solidFill>
                  </a:tcPr>
                </a:tc>
              </a:tr>
            </a:tbl>
          </a:graphicData>
        </a:graphic>
      </p:graphicFrame>
      <p:sp>
        <p:nvSpPr>
          <p:cNvPr id="594" name="Google Shape;594;p12"/>
          <p:cNvSpPr/>
          <p:nvPr/>
        </p:nvSpPr>
        <p:spPr>
          <a:xfrm>
            <a:off x="628560" y="700560"/>
            <a:ext cx="7886520" cy="865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s-ES" sz="2100" strike="noStrike">
                <a:solidFill>
                  <a:srgbClr val="000000"/>
                </a:solidFill>
                <a:latin typeface="Consolas"/>
                <a:ea typeface="Consolas"/>
                <a:cs typeface="Consolas"/>
                <a:sym typeface="Consolas"/>
              </a:rPr>
              <a:t>4. Standarization</a:t>
            </a:r>
            <a:endParaRPr b="0" sz="2100" strike="noStrike">
              <a:solidFill>
                <a:schemeClr val="dk1"/>
              </a:solidFill>
              <a:latin typeface="Arial"/>
              <a:ea typeface="Arial"/>
              <a:cs typeface="Arial"/>
              <a:sym typeface="Arial"/>
            </a:endParaRPr>
          </a:p>
        </p:txBody>
      </p:sp>
      <p:sp>
        <p:nvSpPr>
          <p:cNvPr id="595" name="Google Shape;595;p12"/>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a:p>
        </p:txBody>
      </p:sp>
      <p:sp>
        <p:nvSpPr>
          <p:cNvPr id="596" name="Google Shape;596;p12"/>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B8B8B"/>
              </a:buClr>
              <a:buSzPts val="900"/>
              <a:buFont typeface="Calibri"/>
              <a:buNone/>
            </a:pPr>
            <a:fld id="{00000000-1234-1234-1234-123412341234}" type="slidenum">
              <a:rPr b="0" lang="es-ES" sz="900" strike="noStrike">
                <a:solidFill>
                  <a:srgbClr val="8B8B8B"/>
                </a:solidFill>
                <a:latin typeface="Calibri"/>
                <a:ea typeface="Calibri"/>
                <a:cs typeface="Calibri"/>
                <a:sym typeface="Calibri"/>
              </a:rPr>
              <a:t>‹#›</a:t>
            </a:fld>
            <a:endParaRPr/>
          </a:p>
        </p:txBody>
      </p:sp>
      <p:sp>
        <p:nvSpPr>
          <p:cNvPr id="597" name="Google Shape;597;p12"/>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8B8B8B"/>
              </a:buClr>
              <a:buSzPts val="900"/>
              <a:buFont typeface="Calibri"/>
              <a:buNone/>
            </a:pPr>
            <a:r>
              <a:rPr lang="es-ES"/>
              <a:t>14/11/2024</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13"/>
          <p:cNvSpPr txBox="1"/>
          <p:nvPr>
            <p:ph idx="4294967295" type="body"/>
          </p:nvPr>
        </p:nvSpPr>
        <p:spPr>
          <a:xfrm>
            <a:off x="628560" y="1778040"/>
            <a:ext cx="7886520" cy="4443120"/>
          </a:xfrm>
          <a:prstGeom prst="rect">
            <a:avLst/>
          </a:prstGeom>
          <a:noFill/>
          <a:ln>
            <a:noFill/>
          </a:ln>
        </p:spPr>
        <p:txBody>
          <a:bodyPr anchorCtr="0" anchor="t" bIns="45700" lIns="91425" spcFirstLastPara="1" rIns="91425" wrap="square" tIns="45700">
            <a:noAutofit/>
          </a:bodyPr>
          <a:lstStyle/>
          <a:p>
            <a:pPr indent="-171360" lvl="0" marL="171360" marR="0" rtl="0" algn="l">
              <a:lnSpc>
                <a:spcPct val="90000"/>
              </a:lnSpc>
              <a:spcBef>
                <a:spcPts val="0"/>
              </a:spcBef>
              <a:spcAft>
                <a:spcPts val="0"/>
              </a:spcAft>
              <a:buClr>
                <a:srgbClr val="000000"/>
              </a:buClr>
              <a:buSzPts val="1800"/>
              <a:buFont typeface="Arial"/>
              <a:buChar char="•"/>
            </a:pPr>
            <a:r>
              <a:rPr b="0" i="0" lang="es-ES" sz="1800" u="none" cap="none" strike="noStrike">
                <a:solidFill>
                  <a:srgbClr val="000000"/>
                </a:solidFill>
                <a:latin typeface="Consolas"/>
                <a:ea typeface="Consolas"/>
                <a:cs typeface="Consolas"/>
                <a:sym typeface="Consolas"/>
              </a:rPr>
              <a:t>Macs and Linux based workstations</a:t>
            </a:r>
            <a:endParaRPr b="0" i="0" sz="1800" u="none" cap="none" strike="noStrike">
              <a:solidFill>
                <a:srgbClr val="000000"/>
              </a:solidFill>
              <a:latin typeface="Consolas"/>
              <a:ea typeface="Consolas"/>
              <a:cs typeface="Consolas"/>
              <a:sym typeface="Consolas"/>
            </a:endParaRPr>
          </a:p>
          <a:p>
            <a:pPr indent="0" lvl="0" marL="228600" marR="0" rtl="0" algn="l">
              <a:lnSpc>
                <a:spcPct val="90000"/>
              </a:lnSpc>
              <a:spcBef>
                <a:spcPts val="751"/>
              </a:spcBef>
              <a:spcAft>
                <a:spcPts val="0"/>
              </a:spcAft>
              <a:buClr>
                <a:schemeClr val="dk1"/>
              </a:buClr>
              <a:buSzPts val="1800"/>
              <a:buFont typeface="Arial"/>
              <a:buNone/>
            </a:pPr>
            <a:r>
              <a:t/>
            </a:r>
            <a:endParaRPr b="0" i="0" sz="1800" u="none" cap="none" strike="noStrike">
              <a:solidFill>
                <a:srgbClr val="000000"/>
              </a:solidFill>
              <a:latin typeface="Consolas"/>
              <a:ea typeface="Consolas"/>
              <a:cs typeface="Consolas"/>
              <a:sym typeface="Consolas"/>
            </a:endParaRPr>
          </a:p>
        </p:txBody>
      </p:sp>
      <p:graphicFrame>
        <p:nvGraphicFramePr>
          <p:cNvPr id="604" name="Google Shape;604;p13"/>
          <p:cNvGraphicFramePr/>
          <p:nvPr/>
        </p:nvGraphicFramePr>
        <p:xfrm>
          <a:off x="1403640" y="2565000"/>
          <a:ext cx="3000000" cy="3000000"/>
        </p:xfrm>
        <a:graphic>
          <a:graphicData uri="http://schemas.openxmlformats.org/drawingml/2006/table">
            <a:tbl>
              <a:tblPr>
                <a:noFill/>
                <a:tableStyleId>{41D48352-2601-466E-9C82-99945F61CD58}</a:tableStyleId>
              </a:tblPr>
              <a:tblGrid>
                <a:gridCol w="3047750"/>
                <a:gridCol w="3047750"/>
              </a:tblGrid>
              <a:tr h="370800">
                <a:tc>
                  <a:txBody>
                    <a:bodyPr/>
                    <a:lstStyle/>
                    <a:p>
                      <a:pPr indent="0" lvl="0" marL="0" marR="0" rtl="0" algn="ctr">
                        <a:lnSpc>
                          <a:spcPct val="100000"/>
                        </a:lnSpc>
                        <a:spcBef>
                          <a:spcPts val="0"/>
                        </a:spcBef>
                        <a:spcAft>
                          <a:spcPts val="0"/>
                        </a:spcAft>
                        <a:buNone/>
                      </a:pPr>
                      <a:r>
                        <a:rPr b="0" lang="es-ES" sz="1350" strike="noStrike">
                          <a:solidFill>
                            <a:srgbClr val="FFFFFF"/>
                          </a:solidFill>
                          <a:latin typeface="Calibri"/>
                          <a:ea typeface="Calibri"/>
                          <a:cs typeface="Calibri"/>
                          <a:sym typeface="Calibri"/>
                        </a:rPr>
                        <a:t>Pros</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5B9BD5"/>
                    </a:solidFill>
                  </a:tcPr>
                </a:tc>
                <a:tc>
                  <a:txBody>
                    <a:bodyPr/>
                    <a:lstStyle/>
                    <a:p>
                      <a:pPr indent="0" lvl="0" marL="0" marR="0" rtl="0" algn="ctr">
                        <a:lnSpc>
                          <a:spcPct val="100000"/>
                        </a:lnSpc>
                        <a:spcBef>
                          <a:spcPts val="0"/>
                        </a:spcBef>
                        <a:spcAft>
                          <a:spcPts val="0"/>
                        </a:spcAft>
                        <a:buNone/>
                      </a:pPr>
                      <a:r>
                        <a:rPr b="0" lang="es-ES" sz="1350" strike="noStrike">
                          <a:solidFill>
                            <a:srgbClr val="FFFFFF"/>
                          </a:solidFill>
                          <a:latin typeface="Calibri"/>
                          <a:ea typeface="Calibri"/>
                          <a:cs typeface="Calibri"/>
                          <a:sym typeface="Calibri"/>
                        </a:rPr>
                        <a:t>Cons</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5B9BD5"/>
                    </a:solidFill>
                  </a:tcPr>
                </a:tc>
              </a:tr>
              <a:tr h="433800">
                <a:tc>
                  <a:txBody>
                    <a:bodyPr/>
                    <a:lstStyle/>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Data remains private</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D1DEEF"/>
                    </a:solidFill>
                  </a:tcPr>
                </a:tc>
                <a:tc>
                  <a:txBody>
                    <a:bodyPr/>
                    <a:lstStyle/>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No backups or data management schemes</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D1DEEF"/>
                    </a:solidFill>
                  </a:tcPr>
                </a:tc>
              </a:tr>
              <a:tr h="433800">
                <a:tc>
                  <a:txBody>
                    <a:bodyPr/>
                    <a:lstStyle/>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Control over software installed versions, open source programs</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FF7"/>
                    </a:solidFill>
                  </a:tcPr>
                </a:tc>
                <a:tc>
                  <a:txBody>
                    <a:bodyPr/>
                    <a:lstStyle/>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Software may not be easy to install, library and dependencies problems</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FF7"/>
                    </a:solidFill>
                  </a:tcPr>
                </a:tc>
              </a:tr>
              <a:tr h="433800">
                <a:tc>
                  <a:txBody>
                    <a:bodyPr/>
                    <a:lstStyle/>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All parameters are available for the command</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D1DEEF"/>
                    </a:solidFill>
                  </a:tcPr>
                </a:tc>
                <a:tc>
                  <a:txBody>
                    <a:bodyPr/>
                    <a:lstStyle/>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Command line interface</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D1DEEF"/>
                    </a:solidFill>
                  </a:tcPr>
                </a:tc>
              </a:tr>
              <a:tr h="370800">
                <a:tc>
                  <a:txBody>
                    <a:bodyPr/>
                    <a:lstStyle/>
                    <a:p>
                      <a:pPr indent="0" lvl="0" marL="0" marR="0" rtl="0" algn="l">
                        <a:spcBef>
                          <a:spcPts val="0"/>
                        </a:spcBef>
                        <a:spcAft>
                          <a:spcPts val="0"/>
                        </a:spcAft>
                        <a:buNone/>
                      </a:pPr>
                      <a:r>
                        <a:t/>
                      </a:r>
                      <a:endParaRPr sz="1800"/>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FF7"/>
                    </a:solidFill>
                  </a:tcPr>
                </a:tc>
                <a:tc>
                  <a:txBody>
                    <a:bodyPr/>
                    <a:lstStyle/>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Analysis are irreproducible</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FF7"/>
                    </a:solidFill>
                  </a:tcPr>
                </a:tc>
              </a:tr>
            </a:tbl>
          </a:graphicData>
        </a:graphic>
      </p:graphicFrame>
      <p:sp>
        <p:nvSpPr>
          <p:cNvPr id="605" name="Google Shape;605;p13"/>
          <p:cNvSpPr/>
          <p:nvPr/>
        </p:nvSpPr>
        <p:spPr>
          <a:xfrm>
            <a:off x="628560" y="700560"/>
            <a:ext cx="7886520" cy="865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s-ES" sz="2100" strike="noStrike">
                <a:solidFill>
                  <a:srgbClr val="000000"/>
                </a:solidFill>
                <a:latin typeface="Consolas"/>
                <a:ea typeface="Consolas"/>
                <a:cs typeface="Consolas"/>
                <a:sym typeface="Consolas"/>
              </a:rPr>
              <a:t>4. Standarization</a:t>
            </a:r>
            <a:endParaRPr b="0" sz="2100" strike="noStrike">
              <a:solidFill>
                <a:schemeClr val="dk1"/>
              </a:solidFill>
              <a:latin typeface="Arial"/>
              <a:ea typeface="Arial"/>
              <a:cs typeface="Arial"/>
              <a:sym typeface="Arial"/>
            </a:endParaRPr>
          </a:p>
        </p:txBody>
      </p:sp>
      <p:sp>
        <p:nvSpPr>
          <p:cNvPr id="606" name="Google Shape;606;p13"/>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a:p>
        </p:txBody>
      </p:sp>
      <p:sp>
        <p:nvSpPr>
          <p:cNvPr id="607" name="Google Shape;607;p13"/>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B8B8B"/>
              </a:buClr>
              <a:buSzPts val="900"/>
              <a:buFont typeface="Calibri"/>
              <a:buNone/>
            </a:pPr>
            <a:fld id="{00000000-1234-1234-1234-123412341234}" type="slidenum">
              <a:rPr b="0" lang="es-ES" sz="900" strike="noStrike">
                <a:solidFill>
                  <a:srgbClr val="8B8B8B"/>
                </a:solidFill>
                <a:latin typeface="Calibri"/>
                <a:ea typeface="Calibri"/>
                <a:cs typeface="Calibri"/>
                <a:sym typeface="Calibri"/>
              </a:rPr>
              <a:t>‹#›</a:t>
            </a:fld>
            <a:endParaRPr/>
          </a:p>
        </p:txBody>
      </p:sp>
      <p:sp>
        <p:nvSpPr>
          <p:cNvPr id="608" name="Google Shape;608;p13"/>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8B8B8B"/>
              </a:buClr>
              <a:buSzPts val="900"/>
              <a:buFont typeface="Calibri"/>
              <a:buNone/>
            </a:pPr>
            <a:r>
              <a:rPr lang="es-ES"/>
              <a:t>14/11/2024</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14"/>
          <p:cNvSpPr txBox="1"/>
          <p:nvPr>
            <p:ph idx="4294967295" type="body"/>
          </p:nvPr>
        </p:nvSpPr>
        <p:spPr>
          <a:xfrm>
            <a:off x="628560" y="1778040"/>
            <a:ext cx="7886520" cy="4443120"/>
          </a:xfrm>
          <a:prstGeom prst="rect">
            <a:avLst/>
          </a:prstGeom>
          <a:noFill/>
          <a:ln>
            <a:noFill/>
          </a:ln>
        </p:spPr>
        <p:txBody>
          <a:bodyPr anchorCtr="0" anchor="t" bIns="45700" lIns="91425" spcFirstLastPara="1" rIns="91425" wrap="square" tIns="45700">
            <a:noAutofit/>
          </a:bodyPr>
          <a:lstStyle/>
          <a:p>
            <a:pPr indent="-171360" lvl="0" marL="171360" marR="0" rtl="0" algn="l">
              <a:lnSpc>
                <a:spcPct val="90000"/>
              </a:lnSpc>
              <a:spcBef>
                <a:spcPts val="0"/>
              </a:spcBef>
              <a:spcAft>
                <a:spcPts val="0"/>
              </a:spcAft>
              <a:buClr>
                <a:srgbClr val="000000"/>
              </a:buClr>
              <a:buSzPts val="1800"/>
              <a:buFont typeface="Arial"/>
              <a:buChar char="•"/>
            </a:pPr>
            <a:r>
              <a:rPr b="0" i="0" lang="es-ES" sz="1800" u="none" cap="none" strike="noStrike">
                <a:solidFill>
                  <a:srgbClr val="000000"/>
                </a:solidFill>
                <a:latin typeface="Consolas"/>
                <a:ea typeface="Consolas"/>
                <a:cs typeface="Consolas"/>
                <a:sym typeface="Consolas"/>
              </a:rPr>
              <a:t>Remote web servers</a:t>
            </a:r>
            <a:endParaRPr b="0" i="0" sz="1800" u="none" cap="none" strike="noStrike">
              <a:solidFill>
                <a:srgbClr val="000000"/>
              </a:solidFill>
              <a:latin typeface="Consolas"/>
              <a:ea typeface="Consolas"/>
              <a:cs typeface="Consolas"/>
              <a:sym typeface="Consolas"/>
            </a:endParaRPr>
          </a:p>
          <a:p>
            <a:pPr indent="0" lvl="0" marL="228600" marR="0" rtl="0" algn="l">
              <a:lnSpc>
                <a:spcPct val="90000"/>
              </a:lnSpc>
              <a:spcBef>
                <a:spcPts val="751"/>
              </a:spcBef>
              <a:spcAft>
                <a:spcPts val="0"/>
              </a:spcAft>
              <a:buClr>
                <a:schemeClr val="dk1"/>
              </a:buClr>
              <a:buSzPts val="1800"/>
              <a:buFont typeface="Arial"/>
              <a:buNone/>
            </a:pPr>
            <a:r>
              <a:t/>
            </a:r>
            <a:endParaRPr b="0" i="0" sz="1800" u="none" cap="none" strike="noStrike">
              <a:solidFill>
                <a:srgbClr val="000000"/>
              </a:solidFill>
              <a:latin typeface="Consolas"/>
              <a:ea typeface="Consolas"/>
              <a:cs typeface="Consolas"/>
              <a:sym typeface="Consolas"/>
            </a:endParaRPr>
          </a:p>
        </p:txBody>
      </p:sp>
      <p:graphicFrame>
        <p:nvGraphicFramePr>
          <p:cNvPr id="614" name="Google Shape;614;p14"/>
          <p:cNvGraphicFramePr/>
          <p:nvPr/>
        </p:nvGraphicFramePr>
        <p:xfrm>
          <a:off x="1403640" y="2565000"/>
          <a:ext cx="3000000" cy="3000000"/>
        </p:xfrm>
        <a:graphic>
          <a:graphicData uri="http://schemas.openxmlformats.org/drawingml/2006/table">
            <a:tbl>
              <a:tblPr>
                <a:noFill/>
                <a:tableStyleId>{41D48352-2601-466E-9C82-99945F61CD58}</a:tableStyleId>
              </a:tblPr>
              <a:tblGrid>
                <a:gridCol w="3047750"/>
                <a:gridCol w="3047750"/>
              </a:tblGrid>
              <a:tr h="370800">
                <a:tc>
                  <a:txBody>
                    <a:bodyPr/>
                    <a:lstStyle/>
                    <a:p>
                      <a:pPr indent="0" lvl="0" marL="0" marR="0" rtl="0" algn="ctr">
                        <a:lnSpc>
                          <a:spcPct val="100000"/>
                        </a:lnSpc>
                        <a:spcBef>
                          <a:spcPts val="0"/>
                        </a:spcBef>
                        <a:spcAft>
                          <a:spcPts val="0"/>
                        </a:spcAft>
                        <a:buNone/>
                      </a:pPr>
                      <a:r>
                        <a:rPr b="0" lang="es-ES" sz="1350" strike="noStrike">
                          <a:solidFill>
                            <a:srgbClr val="FFFFFF"/>
                          </a:solidFill>
                          <a:latin typeface="Calibri"/>
                          <a:ea typeface="Calibri"/>
                          <a:cs typeface="Calibri"/>
                          <a:sym typeface="Calibri"/>
                        </a:rPr>
                        <a:t>Pros</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5B9BD5"/>
                    </a:solidFill>
                  </a:tcPr>
                </a:tc>
                <a:tc>
                  <a:txBody>
                    <a:bodyPr/>
                    <a:lstStyle/>
                    <a:p>
                      <a:pPr indent="0" lvl="0" marL="0" marR="0" rtl="0" algn="ctr">
                        <a:lnSpc>
                          <a:spcPct val="100000"/>
                        </a:lnSpc>
                        <a:spcBef>
                          <a:spcPts val="0"/>
                        </a:spcBef>
                        <a:spcAft>
                          <a:spcPts val="0"/>
                        </a:spcAft>
                        <a:buNone/>
                      </a:pPr>
                      <a:r>
                        <a:rPr b="0" lang="es-ES" sz="1350" strike="noStrike">
                          <a:solidFill>
                            <a:srgbClr val="FFFFFF"/>
                          </a:solidFill>
                          <a:latin typeface="Calibri"/>
                          <a:ea typeface="Calibri"/>
                          <a:cs typeface="Calibri"/>
                          <a:sym typeface="Calibri"/>
                        </a:rPr>
                        <a:t>Cons</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5B9BD5"/>
                    </a:solidFill>
                  </a:tcPr>
                </a:tc>
              </a:tr>
              <a:tr h="604800">
                <a:tc>
                  <a:txBody>
                    <a:bodyPr/>
                    <a:lstStyle/>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No need to storage intermediate files</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D1DEEF"/>
                    </a:solidFill>
                  </a:tcPr>
                </a:tc>
                <a:tc>
                  <a:txBody>
                    <a:bodyPr/>
                    <a:lstStyle/>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Your data is in someone else’s computer</a:t>
                      </a:r>
                      <a:endParaRPr b="0" sz="1350" strike="noStrike">
                        <a:latin typeface="Arial"/>
                        <a:ea typeface="Arial"/>
                        <a:cs typeface="Arial"/>
                        <a:sym typeface="Arial"/>
                      </a:endParaRPr>
                    </a:p>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No backups or data management schemes</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D1DEEF"/>
                    </a:solidFill>
                  </a:tcPr>
                </a:tc>
              </a:tr>
              <a:tr h="433800">
                <a:tc>
                  <a:txBody>
                    <a:bodyPr/>
                    <a:lstStyle/>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No need to install software</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FF7"/>
                    </a:solidFill>
                  </a:tcPr>
                </a:tc>
                <a:tc>
                  <a:txBody>
                    <a:bodyPr/>
                    <a:lstStyle/>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Software version not easy to control, black boxes</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FF7"/>
                    </a:solidFill>
                  </a:tcPr>
                </a:tc>
              </a:tr>
              <a:tr h="370800">
                <a:tc>
                  <a:txBody>
                    <a:bodyPr/>
                    <a:lstStyle/>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Graphic interface</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D1DEEF"/>
                    </a:solidFill>
                  </a:tcPr>
                </a:tc>
                <a:tc>
                  <a:txBody>
                    <a:bodyPr/>
                    <a:lstStyle/>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No control over hidden parameters</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D1DEEF"/>
                    </a:solidFill>
                  </a:tcPr>
                </a:tc>
              </a:tr>
              <a:tr h="433800">
                <a:tc>
                  <a:txBody>
                    <a:bodyPr/>
                    <a:lstStyle/>
                    <a:p>
                      <a:pPr indent="0" lvl="0" marL="0" marR="0" rtl="0" algn="l">
                        <a:spcBef>
                          <a:spcPts val="0"/>
                        </a:spcBef>
                        <a:spcAft>
                          <a:spcPts val="0"/>
                        </a:spcAft>
                        <a:buNone/>
                      </a:pPr>
                      <a:r>
                        <a:t/>
                      </a:r>
                      <a:endParaRPr sz="1800"/>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FF7"/>
                    </a:solidFill>
                  </a:tcPr>
                </a:tc>
                <a:tc>
                  <a:txBody>
                    <a:bodyPr/>
                    <a:lstStyle/>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Quotas</a:t>
                      </a:r>
                      <a:endParaRPr b="0" sz="1350" strike="noStrike">
                        <a:latin typeface="Arial"/>
                        <a:ea typeface="Arial"/>
                        <a:cs typeface="Arial"/>
                        <a:sym typeface="Arial"/>
                      </a:endParaRPr>
                    </a:p>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Analysis are irreproducible</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FF7"/>
                    </a:solidFill>
                  </a:tcPr>
                </a:tc>
              </a:tr>
            </a:tbl>
          </a:graphicData>
        </a:graphic>
      </p:graphicFrame>
      <p:sp>
        <p:nvSpPr>
          <p:cNvPr id="615" name="Google Shape;615;p14"/>
          <p:cNvSpPr/>
          <p:nvPr/>
        </p:nvSpPr>
        <p:spPr>
          <a:xfrm>
            <a:off x="628560" y="700560"/>
            <a:ext cx="7886520" cy="865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s-ES" sz="2100" strike="noStrike">
                <a:solidFill>
                  <a:srgbClr val="000000"/>
                </a:solidFill>
                <a:latin typeface="Consolas"/>
                <a:ea typeface="Consolas"/>
                <a:cs typeface="Consolas"/>
                <a:sym typeface="Consolas"/>
              </a:rPr>
              <a:t>4. Standarization</a:t>
            </a:r>
            <a:endParaRPr b="0" sz="2100" strike="noStrike">
              <a:solidFill>
                <a:schemeClr val="dk1"/>
              </a:solidFill>
              <a:latin typeface="Arial"/>
              <a:ea typeface="Arial"/>
              <a:cs typeface="Arial"/>
              <a:sym typeface="Arial"/>
            </a:endParaRPr>
          </a:p>
        </p:txBody>
      </p:sp>
      <p:sp>
        <p:nvSpPr>
          <p:cNvPr id="616" name="Google Shape;616;p14"/>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a:p>
        </p:txBody>
      </p:sp>
      <p:sp>
        <p:nvSpPr>
          <p:cNvPr id="617" name="Google Shape;617;p14"/>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B8B8B"/>
              </a:buClr>
              <a:buSzPts val="900"/>
              <a:buFont typeface="Calibri"/>
              <a:buNone/>
            </a:pPr>
            <a:fld id="{00000000-1234-1234-1234-123412341234}" type="slidenum">
              <a:rPr b="0" lang="es-ES" sz="900" strike="noStrike">
                <a:solidFill>
                  <a:srgbClr val="8B8B8B"/>
                </a:solidFill>
                <a:latin typeface="Calibri"/>
                <a:ea typeface="Calibri"/>
                <a:cs typeface="Calibri"/>
                <a:sym typeface="Calibri"/>
              </a:rPr>
              <a:t>‹#›</a:t>
            </a:fld>
            <a:endParaRPr/>
          </a:p>
        </p:txBody>
      </p:sp>
      <p:sp>
        <p:nvSpPr>
          <p:cNvPr id="618" name="Google Shape;618;p14"/>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8B8B8B"/>
              </a:buClr>
              <a:buSzPts val="900"/>
              <a:buFont typeface="Calibri"/>
              <a:buNone/>
            </a:pPr>
            <a:r>
              <a:rPr lang="es-ES"/>
              <a:t>14/11/2024</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15"/>
          <p:cNvSpPr txBox="1"/>
          <p:nvPr>
            <p:ph idx="4294967295" type="body"/>
          </p:nvPr>
        </p:nvSpPr>
        <p:spPr>
          <a:xfrm>
            <a:off x="628560" y="1778040"/>
            <a:ext cx="7886520" cy="4443120"/>
          </a:xfrm>
          <a:prstGeom prst="rect">
            <a:avLst/>
          </a:prstGeom>
          <a:noFill/>
          <a:ln>
            <a:noFill/>
          </a:ln>
        </p:spPr>
        <p:txBody>
          <a:bodyPr anchorCtr="0" anchor="t" bIns="45700" lIns="91425" spcFirstLastPara="1" rIns="91425" wrap="square" tIns="45700">
            <a:noAutofit/>
          </a:bodyPr>
          <a:lstStyle/>
          <a:p>
            <a:pPr indent="-171360" lvl="0" marL="171360" marR="0" rtl="0" algn="l">
              <a:lnSpc>
                <a:spcPct val="90000"/>
              </a:lnSpc>
              <a:spcBef>
                <a:spcPts val="0"/>
              </a:spcBef>
              <a:spcAft>
                <a:spcPts val="0"/>
              </a:spcAft>
              <a:buClr>
                <a:srgbClr val="000000"/>
              </a:buClr>
              <a:buSzPts val="1800"/>
              <a:buFont typeface="Arial"/>
              <a:buChar char="•"/>
            </a:pPr>
            <a:r>
              <a:rPr b="0" i="0" lang="es-ES" sz="1800" u="none" cap="none" strike="noStrike">
                <a:solidFill>
                  <a:srgbClr val="000000"/>
                </a:solidFill>
                <a:latin typeface="Consolas"/>
                <a:ea typeface="Consolas"/>
                <a:cs typeface="Consolas"/>
                <a:sym typeface="Consolas"/>
              </a:rPr>
              <a:t>Web-based platforms (i.e. Galaxy) and remote HPC </a:t>
            </a:r>
            <a:endParaRPr b="0" i="0" sz="1800" u="none" cap="none" strike="noStrike">
              <a:solidFill>
                <a:srgbClr val="000000"/>
              </a:solidFill>
              <a:latin typeface="Consolas"/>
              <a:ea typeface="Consolas"/>
              <a:cs typeface="Consolas"/>
              <a:sym typeface="Consolas"/>
            </a:endParaRPr>
          </a:p>
          <a:p>
            <a:pPr indent="0" lvl="0" marL="228600" marR="0" rtl="0" algn="l">
              <a:lnSpc>
                <a:spcPct val="90000"/>
              </a:lnSpc>
              <a:spcBef>
                <a:spcPts val="751"/>
              </a:spcBef>
              <a:spcAft>
                <a:spcPts val="0"/>
              </a:spcAft>
              <a:buClr>
                <a:schemeClr val="dk1"/>
              </a:buClr>
              <a:buSzPts val="1800"/>
              <a:buFont typeface="Arial"/>
              <a:buNone/>
            </a:pPr>
            <a:r>
              <a:t/>
            </a:r>
            <a:endParaRPr b="0" i="0" sz="1800" u="none" cap="none" strike="noStrike">
              <a:solidFill>
                <a:srgbClr val="000000"/>
              </a:solidFill>
              <a:latin typeface="Consolas"/>
              <a:ea typeface="Consolas"/>
              <a:cs typeface="Consolas"/>
              <a:sym typeface="Consolas"/>
            </a:endParaRPr>
          </a:p>
        </p:txBody>
      </p:sp>
      <p:graphicFrame>
        <p:nvGraphicFramePr>
          <p:cNvPr id="624" name="Google Shape;624;p15"/>
          <p:cNvGraphicFramePr/>
          <p:nvPr/>
        </p:nvGraphicFramePr>
        <p:xfrm>
          <a:off x="1403640" y="2421000"/>
          <a:ext cx="3000000" cy="3000000"/>
        </p:xfrm>
        <a:graphic>
          <a:graphicData uri="http://schemas.openxmlformats.org/drawingml/2006/table">
            <a:tbl>
              <a:tblPr>
                <a:noFill/>
                <a:tableStyleId>{41D48352-2601-466E-9C82-99945F61CD58}</a:tableStyleId>
              </a:tblPr>
              <a:tblGrid>
                <a:gridCol w="3047750"/>
                <a:gridCol w="3047750"/>
              </a:tblGrid>
              <a:tr h="370800">
                <a:tc>
                  <a:txBody>
                    <a:bodyPr/>
                    <a:lstStyle/>
                    <a:p>
                      <a:pPr indent="0" lvl="0" marL="0" marR="0" rtl="0" algn="ctr">
                        <a:lnSpc>
                          <a:spcPct val="100000"/>
                        </a:lnSpc>
                        <a:spcBef>
                          <a:spcPts val="0"/>
                        </a:spcBef>
                        <a:spcAft>
                          <a:spcPts val="0"/>
                        </a:spcAft>
                        <a:buNone/>
                      </a:pPr>
                      <a:r>
                        <a:rPr b="0" lang="es-ES" sz="1350" strike="noStrike">
                          <a:solidFill>
                            <a:srgbClr val="FFFFFF"/>
                          </a:solidFill>
                          <a:latin typeface="Calibri"/>
                          <a:ea typeface="Calibri"/>
                          <a:cs typeface="Calibri"/>
                          <a:sym typeface="Calibri"/>
                        </a:rPr>
                        <a:t>Pros</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5B9BD5"/>
                    </a:solidFill>
                  </a:tcPr>
                </a:tc>
                <a:tc>
                  <a:txBody>
                    <a:bodyPr/>
                    <a:lstStyle/>
                    <a:p>
                      <a:pPr indent="0" lvl="0" marL="0" marR="0" rtl="0" algn="ctr">
                        <a:lnSpc>
                          <a:spcPct val="100000"/>
                        </a:lnSpc>
                        <a:spcBef>
                          <a:spcPts val="0"/>
                        </a:spcBef>
                        <a:spcAft>
                          <a:spcPts val="0"/>
                        </a:spcAft>
                        <a:buNone/>
                      </a:pPr>
                      <a:r>
                        <a:rPr b="0" lang="es-ES" sz="1350" strike="noStrike">
                          <a:solidFill>
                            <a:srgbClr val="FFFFFF"/>
                          </a:solidFill>
                          <a:latin typeface="Calibri"/>
                          <a:ea typeface="Calibri"/>
                          <a:cs typeface="Calibri"/>
                          <a:sym typeface="Calibri"/>
                        </a:rPr>
                        <a:t>Cons</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5B9BD5"/>
                    </a:solidFill>
                  </a:tcPr>
                </a:tc>
              </a:tr>
              <a:tr h="604800">
                <a:tc>
                  <a:txBody>
                    <a:bodyPr/>
                    <a:lstStyle/>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No need to storage intermediate files</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D1DEEF"/>
                    </a:solidFill>
                  </a:tcPr>
                </a:tc>
                <a:tc>
                  <a:txBody>
                    <a:bodyPr/>
                    <a:lstStyle/>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Your data is in someone else’s computer</a:t>
                      </a:r>
                      <a:endParaRPr b="0" sz="1350" strike="noStrike">
                        <a:latin typeface="Arial"/>
                        <a:ea typeface="Arial"/>
                        <a:cs typeface="Arial"/>
                        <a:sym typeface="Arial"/>
                      </a:endParaRPr>
                    </a:p>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No backups or data management schemes</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D1DEEF"/>
                    </a:solidFill>
                  </a:tcPr>
                </a:tc>
              </a:tr>
              <a:tr h="433800">
                <a:tc>
                  <a:txBody>
                    <a:bodyPr/>
                    <a:lstStyle/>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No need to install software</a:t>
                      </a:r>
                      <a:endParaRPr b="0" sz="1350" strike="noStrike">
                        <a:latin typeface="Arial"/>
                        <a:ea typeface="Arial"/>
                        <a:cs typeface="Arial"/>
                        <a:sym typeface="Arial"/>
                      </a:endParaRPr>
                    </a:p>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Partial control over installed software</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FF7"/>
                    </a:solidFill>
                  </a:tcPr>
                </a:tc>
                <a:tc>
                  <a:txBody>
                    <a:bodyPr/>
                    <a:lstStyle/>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No control over installed software, versions and future availability</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FF7"/>
                    </a:solidFill>
                  </a:tcPr>
                </a:tc>
              </a:tr>
              <a:tr h="370800">
                <a:tc>
                  <a:txBody>
                    <a:bodyPr/>
                    <a:lstStyle/>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Graphic interface</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D1DEEF"/>
                    </a:solidFill>
                  </a:tcPr>
                </a:tc>
                <a:tc>
                  <a:txBody>
                    <a:bodyPr/>
                    <a:lstStyle/>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No control over hidden parameters</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D1DEEF"/>
                    </a:solidFill>
                  </a:tcPr>
                </a:tc>
              </a:tr>
              <a:tr h="370800">
                <a:tc>
                  <a:txBody>
                    <a:bodyPr/>
                    <a:lstStyle/>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Analysis are partially reproducible</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FF7"/>
                    </a:solidFill>
                  </a:tcPr>
                </a:tc>
                <a:tc>
                  <a:txBody>
                    <a:bodyPr/>
                    <a:lstStyle/>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Quotas</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FF7"/>
                    </a:solidFill>
                  </a:tcPr>
                </a:tc>
              </a:tr>
            </a:tbl>
          </a:graphicData>
        </a:graphic>
      </p:graphicFrame>
      <p:sp>
        <p:nvSpPr>
          <p:cNvPr id="625" name="Google Shape;625;p15"/>
          <p:cNvSpPr/>
          <p:nvPr/>
        </p:nvSpPr>
        <p:spPr>
          <a:xfrm>
            <a:off x="628560" y="700560"/>
            <a:ext cx="7886520" cy="865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s-ES" sz="2100" strike="noStrike">
                <a:solidFill>
                  <a:srgbClr val="000000"/>
                </a:solidFill>
                <a:latin typeface="Consolas"/>
                <a:ea typeface="Consolas"/>
                <a:cs typeface="Consolas"/>
                <a:sym typeface="Consolas"/>
              </a:rPr>
              <a:t>4. Standarization</a:t>
            </a:r>
            <a:endParaRPr b="0" sz="2100" strike="noStrike">
              <a:solidFill>
                <a:schemeClr val="dk1"/>
              </a:solidFill>
              <a:latin typeface="Arial"/>
              <a:ea typeface="Arial"/>
              <a:cs typeface="Arial"/>
              <a:sym typeface="Arial"/>
            </a:endParaRPr>
          </a:p>
        </p:txBody>
      </p:sp>
      <p:sp>
        <p:nvSpPr>
          <p:cNvPr id="626" name="Google Shape;626;p15"/>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a:p>
        </p:txBody>
      </p:sp>
      <p:sp>
        <p:nvSpPr>
          <p:cNvPr id="627" name="Google Shape;627;p15"/>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B8B8B"/>
              </a:buClr>
              <a:buSzPts val="900"/>
              <a:buFont typeface="Calibri"/>
              <a:buNone/>
            </a:pPr>
            <a:fld id="{00000000-1234-1234-1234-123412341234}" type="slidenum">
              <a:rPr b="0" lang="es-ES" sz="900" strike="noStrike">
                <a:solidFill>
                  <a:srgbClr val="8B8B8B"/>
                </a:solidFill>
                <a:latin typeface="Calibri"/>
                <a:ea typeface="Calibri"/>
                <a:cs typeface="Calibri"/>
                <a:sym typeface="Calibri"/>
              </a:rPr>
              <a:t>‹#›</a:t>
            </a:fld>
            <a:endParaRPr/>
          </a:p>
        </p:txBody>
      </p:sp>
      <p:sp>
        <p:nvSpPr>
          <p:cNvPr id="628" name="Google Shape;628;p15"/>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8B8B8B"/>
              </a:buClr>
              <a:buSzPts val="900"/>
              <a:buFont typeface="Calibri"/>
              <a:buNone/>
            </a:pPr>
            <a:r>
              <a:rPr lang="es-ES"/>
              <a:t>14/11/2024</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16"/>
          <p:cNvSpPr txBox="1"/>
          <p:nvPr>
            <p:ph idx="4294967295" type="body"/>
          </p:nvPr>
        </p:nvSpPr>
        <p:spPr>
          <a:xfrm>
            <a:off x="628560" y="1778040"/>
            <a:ext cx="7886520" cy="4443120"/>
          </a:xfrm>
          <a:prstGeom prst="rect">
            <a:avLst/>
          </a:prstGeom>
          <a:noFill/>
          <a:ln>
            <a:noFill/>
          </a:ln>
        </p:spPr>
        <p:txBody>
          <a:bodyPr anchorCtr="0" anchor="t" bIns="45700" lIns="91425" spcFirstLastPara="1" rIns="91425" wrap="square" tIns="45700">
            <a:noAutofit/>
          </a:bodyPr>
          <a:lstStyle/>
          <a:p>
            <a:pPr indent="-171360" lvl="0" marL="171360" marR="0" rtl="0" algn="l">
              <a:lnSpc>
                <a:spcPct val="90000"/>
              </a:lnSpc>
              <a:spcBef>
                <a:spcPts val="0"/>
              </a:spcBef>
              <a:spcAft>
                <a:spcPts val="0"/>
              </a:spcAft>
              <a:buClr>
                <a:srgbClr val="000000"/>
              </a:buClr>
              <a:buSzPts val="1800"/>
              <a:buFont typeface="Arial"/>
              <a:buChar char="•"/>
            </a:pPr>
            <a:r>
              <a:rPr b="0" i="0" lang="es-ES" sz="1800" u="none" cap="none" strike="noStrike">
                <a:solidFill>
                  <a:srgbClr val="000000"/>
                </a:solidFill>
                <a:latin typeface="Consolas"/>
                <a:ea typeface="Consolas"/>
                <a:cs typeface="Consolas"/>
                <a:sym typeface="Consolas"/>
              </a:rPr>
              <a:t>HPC local environments</a:t>
            </a:r>
            <a:endParaRPr b="0" i="0" sz="1800" u="none" cap="none" strike="noStrike">
              <a:solidFill>
                <a:srgbClr val="000000"/>
              </a:solidFill>
              <a:latin typeface="Consolas"/>
              <a:ea typeface="Consolas"/>
              <a:cs typeface="Consolas"/>
              <a:sym typeface="Consolas"/>
            </a:endParaRPr>
          </a:p>
          <a:p>
            <a:pPr indent="0" lvl="0" marL="228600" marR="0" rtl="0" algn="l">
              <a:lnSpc>
                <a:spcPct val="90000"/>
              </a:lnSpc>
              <a:spcBef>
                <a:spcPts val="751"/>
              </a:spcBef>
              <a:spcAft>
                <a:spcPts val="0"/>
              </a:spcAft>
              <a:buClr>
                <a:schemeClr val="dk1"/>
              </a:buClr>
              <a:buSzPts val="1800"/>
              <a:buFont typeface="Arial"/>
              <a:buNone/>
            </a:pPr>
            <a:r>
              <a:t/>
            </a:r>
            <a:endParaRPr b="0" i="0" sz="1800" u="none" cap="none" strike="noStrike">
              <a:solidFill>
                <a:srgbClr val="000000"/>
              </a:solidFill>
              <a:latin typeface="Consolas"/>
              <a:ea typeface="Consolas"/>
              <a:cs typeface="Consolas"/>
              <a:sym typeface="Consolas"/>
            </a:endParaRPr>
          </a:p>
        </p:txBody>
      </p:sp>
      <p:graphicFrame>
        <p:nvGraphicFramePr>
          <p:cNvPr id="634" name="Google Shape;634;p16"/>
          <p:cNvGraphicFramePr/>
          <p:nvPr/>
        </p:nvGraphicFramePr>
        <p:xfrm>
          <a:off x="1403640" y="2565000"/>
          <a:ext cx="3000000" cy="3000000"/>
        </p:xfrm>
        <a:graphic>
          <a:graphicData uri="http://schemas.openxmlformats.org/drawingml/2006/table">
            <a:tbl>
              <a:tblPr>
                <a:noFill/>
                <a:tableStyleId>{41D48352-2601-466E-9C82-99945F61CD58}</a:tableStyleId>
              </a:tblPr>
              <a:tblGrid>
                <a:gridCol w="3047750"/>
                <a:gridCol w="3047750"/>
              </a:tblGrid>
              <a:tr h="370800">
                <a:tc>
                  <a:txBody>
                    <a:bodyPr/>
                    <a:lstStyle/>
                    <a:p>
                      <a:pPr indent="0" lvl="0" marL="0" marR="0" rtl="0" algn="ctr">
                        <a:lnSpc>
                          <a:spcPct val="100000"/>
                        </a:lnSpc>
                        <a:spcBef>
                          <a:spcPts val="0"/>
                        </a:spcBef>
                        <a:spcAft>
                          <a:spcPts val="0"/>
                        </a:spcAft>
                        <a:buNone/>
                      </a:pPr>
                      <a:r>
                        <a:rPr b="0" lang="es-ES" sz="1350" strike="noStrike">
                          <a:solidFill>
                            <a:srgbClr val="FFFFFF"/>
                          </a:solidFill>
                          <a:latin typeface="Calibri"/>
                          <a:ea typeface="Calibri"/>
                          <a:cs typeface="Calibri"/>
                          <a:sym typeface="Calibri"/>
                        </a:rPr>
                        <a:t>Pros</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5B9BD5"/>
                    </a:solidFill>
                  </a:tcPr>
                </a:tc>
                <a:tc>
                  <a:txBody>
                    <a:bodyPr/>
                    <a:lstStyle/>
                    <a:p>
                      <a:pPr indent="0" lvl="0" marL="0" marR="0" rtl="0" algn="ctr">
                        <a:lnSpc>
                          <a:spcPct val="100000"/>
                        </a:lnSpc>
                        <a:spcBef>
                          <a:spcPts val="0"/>
                        </a:spcBef>
                        <a:spcAft>
                          <a:spcPts val="0"/>
                        </a:spcAft>
                        <a:buNone/>
                      </a:pPr>
                      <a:r>
                        <a:rPr b="0" lang="es-ES" sz="1350" strike="noStrike">
                          <a:solidFill>
                            <a:srgbClr val="FFFFFF"/>
                          </a:solidFill>
                          <a:latin typeface="Calibri"/>
                          <a:ea typeface="Calibri"/>
                          <a:cs typeface="Calibri"/>
                          <a:sym typeface="Calibri"/>
                        </a:rPr>
                        <a:t>Cons</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5B9BD5"/>
                    </a:solidFill>
                  </a:tcPr>
                </a:tc>
              </a:tr>
              <a:tr h="433800">
                <a:tc>
                  <a:txBody>
                    <a:bodyPr/>
                    <a:lstStyle/>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Data remains private</a:t>
                      </a:r>
                      <a:endParaRPr b="0" sz="1350" strike="noStrike">
                        <a:latin typeface="Arial"/>
                        <a:ea typeface="Arial"/>
                        <a:cs typeface="Arial"/>
                        <a:sym typeface="Arial"/>
                      </a:endParaRPr>
                    </a:p>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Backups and data management schemes</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D1DEEF"/>
                    </a:solidFill>
                  </a:tcPr>
                </a:tc>
                <a:tc>
                  <a:txBody>
                    <a:bodyPr/>
                    <a:lstStyle/>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Quotas</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D1DEEF"/>
                    </a:solidFill>
                  </a:tcPr>
                </a:tc>
              </a:tr>
              <a:tr h="433800">
                <a:tc>
                  <a:txBody>
                    <a:bodyPr/>
                    <a:lstStyle/>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No need to install software</a:t>
                      </a:r>
                      <a:endParaRPr b="0" sz="1350" strike="noStrike">
                        <a:latin typeface="Arial"/>
                        <a:ea typeface="Arial"/>
                        <a:cs typeface="Arial"/>
                        <a:sym typeface="Arial"/>
                      </a:endParaRPr>
                    </a:p>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Partial control over installed software</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FF7"/>
                    </a:solidFill>
                  </a:tcPr>
                </a:tc>
                <a:tc>
                  <a:txBody>
                    <a:bodyPr/>
                    <a:lstStyle/>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No control over installed software, versions and future availability</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FF7"/>
                    </a:solidFill>
                  </a:tcPr>
                </a:tc>
              </a:tr>
              <a:tr h="433800">
                <a:tc>
                  <a:txBody>
                    <a:bodyPr/>
                    <a:lstStyle/>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All parameters are available for the command</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D1DEEF"/>
                    </a:solidFill>
                  </a:tcPr>
                </a:tc>
                <a:tc>
                  <a:txBody>
                    <a:bodyPr/>
                    <a:lstStyle/>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Command line interface</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D1DEEF"/>
                    </a:solidFill>
                  </a:tcPr>
                </a:tc>
              </a:tr>
              <a:tr h="433800">
                <a:tc>
                  <a:txBody>
                    <a:bodyPr/>
                    <a:lstStyle/>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Possibility of suggesting new software installations</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FF7"/>
                    </a:solidFill>
                  </a:tcPr>
                </a:tc>
                <a:tc>
                  <a:txBody>
                    <a:bodyPr/>
                    <a:lstStyle/>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Analysis may be irreproducible</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FF7"/>
                    </a:solidFill>
                  </a:tcPr>
                </a:tc>
              </a:tr>
            </a:tbl>
          </a:graphicData>
        </a:graphic>
      </p:graphicFrame>
      <p:sp>
        <p:nvSpPr>
          <p:cNvPr id="635" name="Google Shape;635;p16"/>
          <p:cNvSpPr/>
          <p:nvPr/>
        </p:nvSpPr>
        <p:spPr>
          <a:xfrm>
            <a:off x="628560" y="700560"/>
            <a:ext cx="7886520" cy="865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s-ES" sz="2100" strike="noStrike">
                <a:solidFill>
                  <a:srgbClr val="000000"/>
                </a:solidFill>
                <a:latin typeface="Consolas"/>
                <a:ea typeface="Consolas"/>
                <a:cs typeface="Consolas"/>
                <a:sym typeface="Consolas"/>
              </a:rPr>
              <a:t>4. Standarization</a:t>
            </a:r>
            <a:endParaRPr b="0" sz="2100" strike="noStrike">
              <a:solidFill>
                <a:schemeClr val="dk1"/>
              </a:solidFill>
              <a:latin typeface="Arial"/>
              <a:ea typeface="Arial"/>
              <a:cs typeface="Arial"/>
              <a:sym typeface="Arial"/>
            </a:endParaRPr>
          </a:p>
        </p:txBody>
      </p:sp>
      <p:sp>
        <p:nvSpPr>
          <p:cNvPr id="636" name="Google Shape;636;p16"/>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a:p>
        </p:txBody>
      </p:sp>
      <p:sp>
        <p:nvSpPr>
          <p:cNvPr id="637" name="Google Shape;637;p16"/>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B8B8B"/>
              </a:buClr>
              <a:buSzPts val="900"/>
              <a:buFont typeface="Calibri"/>
              <a:buNone/>
            </a:pPr>
            <a:fld id="{00000000-1234-1234-1234-123412341234}" type="slidenum">
              <a:rPr b="0" lang="es-ES" sz="900" strike="noStrike">
                <a:solidFill>
                  <a:srgbClr val="8B8B8B"/>
                </a:solidFill>
                <a:latin typeface="Calibri"/>
                <a:ea typeface="Calibri"/>
                <a:cs typeface="Calibri"/>
                <a:sym typeface="Calibri"/>
              </a:rPr>
              <a:t>‹#›</a:t>
            </a:fld>
            <a:endParaRPr/>
          </a:p>
        </p:txBody>
      </p:sp>
      <p:sp>
        <p:nvSpPr>
          <p:cNvPr id="638" name="Google Shape;638;p16"/>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8B8B8B"/>
              </a:buClr>
              <a:buSzPts val="900"/>
              <a:buFont typeface="Calibri"/>
              <a:buNone/>
            </a:pPr>
            <a:r>
              <a:rPr lang="es-ES"/>
              <a:t>14/11/2024</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pic>
        <p:nvPicPr>
          <p:cNvPr id="643" name="Google Shape;643;p17"/>
          <p:cNvPicPr preferRelativeResize="0"/>
          <p:nvPr/>
        </p:nvPicPr>
        <p:blipFill rotWithShape="1">
          <a:blip r:embed="rId3">
            <a:alphaModFix/>
          </a:blip>
          <a:srcRect b="0" l="0" r="0" t="0"/>
          <a:stretch/>
        </p:blipFill>
        <p:spPr>
          <a:xfrm>
            <a:off x="179640" y="1704960"/>
            <a:ext cx="8746920" cy="4366800"/>
          </a:xfrm>
          <a:prstGeom prst="rect">
            <a:avLst/>
          </a:prstGeom>
          <a:noFill/>
          <a:ln>
            <a:noFill/>
          </a:ln>
        </p:spPr>
      </p:pic>
      <p:sp>
        <p:nvSpPr>
          <p:cNvPr id="644" name="Google Shape;644;p17"/>
          <p:cNvSpPr/>
          <p:nvPr/>
        </p:nvSpPr>
        <p:spPr>
          <a:xfrm>
            <a:off x="2381760" y="5991120"/>
            <a:ext cx="4228920" cy="24192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0" lang="es-ES" sz="1000" strike="noStrike">
                <a:solidFill>
                  <a:srgbClr val="000000"/>
                </a:solidFill>
                <a:latin typeface="Calibri"/>
                <a:ea typeface="Calibri"/>
                <a:cs typeface="Calibri"/>
                <a:sym typeface="Calibri"/>
              </a:rPr>
              <a:t>Source: Baker, M.  “Reproducibility Crisis (Nature),” 3–5. doi:10.1038/533452A.</a:t>
            </a:r>
            <a:endParaRPr b="0" sz="1000" strike="noStrike">
              <a:solidFill>
                <a:schemeClr val="dk1"/>
              </a:solidFill>
              <a:latin typeface="Arial"/>
              <a:ea typeface="Arial"/>
              <a:cs typeface="Arial"/>
              <a:sym typeface="Arial"/>
            </a:endParaRPr>
          </a:p>
        </p:txBody>
      </p:sp>
      <p:sp>
        <p:nvSpPr>
          <p:cNvPr id="645" name="Google Shape;645;p17"/>
          <p:cNvSpPr/>
          <p:nvPr/>
        </p:nvSpPr>
        <p:spPr>
          <a:xfrm>
            <a:off x="628560" y="700560"/>
            <a:ext cx="7886520" cy="865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s-ES" sz="2100" strike="noStrike">
                <a:solidFill>
                  <a:srgbClr val="000000"/>
                </a:solidFill>
                <a:latin typeface="Consolas"/>
                <a:ea typeface="Consolas"/>
                <a:cs typeface="Consolas"/>
                <a:sym typeface="Consolas"/>
              </a:rPr>
              <a:t>4. Standarization</a:t>
            </a:r>
            <a:endParaRPr b="0" sz="2100" strike="noStrike">
              <a:solidFill>
                <a:schemeClr val="dk1"/>
              </a:solidFill>
              <a:latin typeface="Arial"/>
              <a:ea typeface="Arial"/>
              <a:cs typeface="Arial"/>
              <a:sym typeface="Arial"/>
            </a:endParaRPr>
          </a:p>
        </p:txBody>
      </p:sp>
      <p:sp>
        <p:nvSpPr>
          <p:cNvPr id="646" name="Google Shape;646;p17"/>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a:p>
        </p:txBody>
      </p:sp>
      <p:sp>
        <p:nvSpPr>
          <p:cNvPr id="647" name="Google Shape;647;p17"/>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B8B8B"/>
              </a:buClr>
              <a:buSzPts val="900"/>
              <a:buFont typeface="Calibri"/>
              <a:buNone/>
            </a:pPr>
            <a:fld id="{00000000-1234-1234-1234-123412341234}" type="slidenum">
              <a:rPr lang="es-ES"/>
              <a:t>‹#›</a:t>
            </a:fld>
            <a:endParaRPr/>
          </a:p>
        </p:txBody>
      </p:sp>
      <p:sp>
        <p:nvSpPr>
          <p:cNvPr id="648" name="Google Shape;648;p17"/>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8B8B8B"/>
              </a:buClr>
              <a:buSzPts val="900"/>
              <a:buFont typeface="Calibri"/>
              <a:buNone/>
            </a:pPr>
            <a:r>
              <a:rPr lang="es-ES"/>
              <a:t>14/11/2024</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pic>
        <p:nvPicPr>
          <p:cNvPr id="653" name="Google Shape;653;p18"/>
          <p:cNvPicPr preferRelativeResize="0"/>
          <p:nvPr/>
        </p:nvPicPr>
        <p:blipFill rotWithShape="1">
          <a:blip r:embed="rId3">
            <a:alphaModFix/>
          </a:blip>
          <a:srcRect b="0" l="0" r="0" t="0"/>
          <a:stretch/>
        </p:blipFill>
        <p:spPr>
          <a:xfrm>
            <a:off x="203040" y="1700640"/>
            <a:ext cx="8760960" cy="2116080"/>
          </a:xfrm>
          <a:prstGeom prst="rect">
            <a:avLst/>
          </a:prstGeom>
          <a:noFill/>
          <a:ln>
            <a:noFill/>
          </a:ln>
        </p:spPr>
      </p:pic>
      <p:pic>
        <p:nvPicPr>
          <p:cNvPr id="654" name="Google Shape;654;p18"/>
          <p:cNvPicPr preferRelativeResize="0"/>
          <p:nvPr/>
        </p:nvPicPr>
        <p:blipFill rotWithShape="1">
          <a:blip r:embed="rId4">
            <a:alphaModFix/>
          </a:blip>
          <a:srcRect b="0" l="0" r="0" t="0"/>
          <a:stretch/>
        </p:blipFill>
        <p:spPr>
          <a:xfrm>
            <a:off x="206640" y="3789000"/>
            <a:ext cx="8757720" cy="2232000"/>
          </a:xfrm>
          <a:prstGeom prst="rect">
            <a:avLst/>
          </a:prstGeom>
          <a:noFill/>
          <a:ln>
            <a:noFill/>
          </a:ln>
        </p:spPr>
      </p:pic>
      <p:sp>
        <p:nvSpPr>
          <p:cNvPr id="655" name="Google Shape;655;p18"/>
          <p:cNvSpPr/>
          <p:nvPr/>
        </p:nvSpPr>
        <p:spPr>
          <a:xfrm>
            <a:off x="2086560" y="5960160"/>
            <a:ext cx="4993920" cy="2721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0" lang="es-ES" sz="1200" strike="noStrike">
                <a:solidFill>
                  <a:srgbClr val="000000"/>
                </a:solidFill>
                <a:latin typeface="Calibri"/>
                <a:ea typeface="Calibri"/>
                <a:cs typeface="Calibri"/>
                <a:sym typeface="Calibri"/>
              </a:rPr>
              <a:t>Source: https://www.strand-ngs.com/support/ngs-data-storage-requirements</a:t>
            </a:r>
            <a:endParaRPr b="0" sz="1200" strike="noStrike">
              <a:solidFill>
                <a:schemeClr val="dk1"/>
              </a:solidFill>
              <a:latin typeface="Arial"/>
              <a:ea typeface="Arial"/>
              <a:cs typeface="Arial"/>
              <a:sym typeface="Arial"/>
            </a:endParaRPr>
          </a:p>
        </p:txBody>
      </p:sp>
      <p:sp>
        <p:nvSpPr>
          <p:cNvPr id="656" name="Google Shape;656;p18"/>
          <p:cNvSpPr/>
          <p:nvPr/>
        </p:nvSpPr>
        <p:spPr>
          <a:xfrm>
            <a:off x="628560" y="700560"/>
            <a:ext cx="7886520" cy="865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s-ES" sz="2100" strike="noStrike">
                <a:solidFill>
                  <a:srgbClr val="000000"/>
                </a:solidFill>
                <a:latin typeface="Consolas"/>
                <a:ea typeface="Consolas"/>
                <a:cs typeface="Consolas"/>
                <a:sym typeface="Consolas"/>
              </a:rPr>
              <a:t>4. Standarization</a:t>
            </a:r>
            <a:endParaRPr b="0" sz="2100" strike="noStrike">
              <a:solidFill>
                <a:schemeClr val="dk1"/>
              </a:solidFill>
              <a:latin typeface="Arial"/>
              <a:ea typeface="Arial"/>
              <a:cs typeface="Arial"/>
              <a:sym typeface="Arial"/>
            </a:endParaRPr>
          </a:p>
        </p:txBody>
      </p:sp>
      <p:sp>
        <p:nvSpPr>
          <p:cNvPr id="657" name="Google Shape;657;p18"/>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a:p>
        </p:txBody>
      </p:sp>
      <p:sp>
        <p:nvSpPr>
          <p:cNvPr id="658" name="Google Shape;658;p18"/>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B8B8B"/>
              </a:buClr>
              <a:buSzPts val="900"/>
              <a:buFont typeface="Calibri"/>
              <a:buNone/>
            </a:pPr>
            <a:fld id="{00000000-1234-1234-1234-123412341234}" type="slidenum">
              <a:rPr b="0" lang="es-ES" sz="900" strike="noStrike">
                <a:solidFill>
                  <a:srgbClr val="8B8B8B"/>
                </a:solidFill>
                <a:latin typeface="Calibri"/>
                <a:ea typeface="Calibri"/>
                <a:cs typeface="Calibri"/>
                <a:sym typeface="Calibri"/>
              </a:rPr>
              <a:t>‹#›</a:t>
            </a:fld>
            <a:endParaRPr/>
          </a:p>
        </p:txBody>
      </p:sp>
      <p:sp>
        <p:nvSpPr>
          <p:cNvPr id="659" name="Google Shape;659;p18"/>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8B8B8B"/>
              </a:buClr>
              <a:buSzPts val="900"/>
              <a:buFont typeface="Calibri"/>
              <a:buNone/>
            </a:pPr>
            <a:r>
              <a:rPr lang="es-ES"/>
              <a:t>14/11/2024</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pic>
        <p:nvPicPr>
          <p:cNvPr id="664" name="Google Shape;664;p19"/>
          <p:cNvPicPr preferRelativeResize="0"/>
          <p:nvPr/>
        </p:nvPicPr>
        <p:blipFill rotWithShape="1">
          <a:blip r:embed="rId3">
            <a:alphaModFix/>
          </a:blip>
          <a:srcRect b="0" l="0" r="0" t="0"/>
          <a:stretch/>
        </p:blipFill>
        <p:spPr>
          <a:xfrm>
            <a:off x="35640" y="1660680"/>
            <a:ext cx="6336360" cy="4360320"/>
          </a:xfrm>
          <a:prstGeom prst="rect">
            <a:avLst/>
          </a:prstGeom>
          <a:noFill/>
          <a:ln>
            <a:noFill/>
          </a:ln>
        </p:spPr>
      </p:pic>
      <p:sp>
        <p:nvSpPr>
          <p:cNvPr id="665" name="Google Shape;665;p19"/>
          <p:cNvSpPr/>
          <p:nvPr/>
        </p:nvSpPr>
        <p:spPr>
          <a:xfrm>
            <a:off x="6350760" y="2565000"/>
            <a:ext cx="2232000" cy="283284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0" lang="es-ES" sz="1800" strike="noStrike">
                <a:solidFill>
                  <a:srgbClr val="000000"/>
                </a:solidFill>
                <a:latin typeface="Calibri"/>
                <a:ea typeface="Calibri"/>
                <a:cs typeface="Calibri"/>
                <a:sym typeface="Calibri"/>
              </a:rPr>
              <a:t>Installed (2008–2015) storage at EMBL-EBI. These figures include all installed storage, counting multiple backups for all data resources as well as unused storage to handle submissions in the immediate future</a:t>
            </a:r>
            <a:endParaRPr b="0" sz="1800" strike="noStrike">
              <a:solidFill>
                <a:schemeClr val="dk1"/>
              </a:solidFill>
              <a:latin typeface="Arial"/>
              <a:ea typeface="Arial"/>
              <a:cs typeface="Arial"/>
              <a:sym typeface="Arial"/>
            </a:endParaRPr>
          </a:p>
        </p:txBody>
      </p:sp>
      <p:sp>
        <p:nvSpPr>
          <p:cNvPr id="666" name="Google Shape;666;p19"/>
          <p:cNvSpPr/>
          <p:nvPr/>
        </p:nvSpPr>
        <p:spPr>
          <a:xfrm>
            <a:off x="318600" y="5900400"/>
            <a:ext cx="8526600" cy="24948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0" lang="es-ES" sz="1050" strike="noStrike">
                <a:solidFill>
                  <a:srgbClr val="000000"/>
                </a:solidFill>
                <a:latin typeface="Calibri"/>
                <a:ea typeface="Calibri"/>
                <a:cs typeface="Calibri"/>
                <a:sym typeface="Calibri"/>
              </a:rPr>
              <a:t>Source: Cook, Charles E et al. “The European Bioinformatics Institute in 2016: Data growth and integration” </a:t>
            </a:r>
            <a:r>
              <a:rPr b="0" i="1" lang="es-ES" sz="1050" strike="noStrike">
                <a:solidFill>
                  <a:srgbClr val="000000"/>
                </a:solidFill>
                <a:latin typeface="Calibri"/>
                <a:ea typeface="Calibri"/>
                <a:cs typeface="Calibri"/>
                <a:sym typeface="Calibri"/>
              </a:rPr>
              <a:t>Nucleic acids research</a:t>
            </a:r>
            <a:r>
              <a:rPr b="0" lang="es-ES" sz="1050" strike="noStrike">
                <a:solidFill>
                  <a:srgbClr val="000000"/>
                </a:solidFill>
                <a:latin typeface="Calibri"/>
                <a:ea typeface="Calibri"/>
                <a:cs typeface="Calibri"/>
                <a:sym typeface="Calibri"/>
              </a:rPr>
              <a:t> vol. 44,D1 (2015): D20-6.</a:t>
            </a:r>
            <a:endParaRPr b="0" sz="1050" strike="noStrike">
              <a:solidFill>
                <a:schemeClr val="dk1"/>
              </a:solidFill>
              <a:latin typeface="Arial"/>
              <a:ea typeface="Arial"/>
              <a:cs typeface="Arial"/>
              <a:sym typeface="Arial"/>
            </a:endParaRPr>
          </a:p>
        </p:txBody>
      </p:sp>
      <p:sp>
        <p:nvSpPr>
          <p:cNvPr id="667" name="Google Shape;667;p19"/>
          <p:cNvSpPr/>
          <p:nvPr/>
        </p:nvSpPr>
        <p:spPr>
          <a:xfrm>
            <a:off x="628560" y="700560"/>
            <a:ext cx="7886520" cy="865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s-ES" sz="2100" strike="noStrike">
                <a:solidFill>
                  <a:srgbClr val="000000"/>
                </a:solidFill>
                <a:latin typeface="Consolas"/>
                <a:ea typeface="Consolas"/>
                <a:cs typeface="Consolas"/>
                <a:sym typeface="Consolas"/>
              </a:rPr>
              <a:t>4. Standarization</a:t>
            </a:r>
            <a:endParaRPr b="0" sz="2100" strike="noStrike">
              <a:solidFill>
                <a:schemeClr val="dk1"/>
              </a:solidFill>
              <a:latin typeface="Arial"/>
              <a:ea typeface="Arial"/>
              <a:cs typeface="Arial"/>
              <a:sym typeface="Arial"/>
            </a:endParaRPr>
          </a:p>
        </p:txBody>
      </p:sp>
      <p:sp>
        <p:nvSpPr>
          <p:cNvPr id="668" name="Google Shape;668;p19"/>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a:p>
        </p:txBody>
      </p:sp>
      <p:sp>
        <p:nvSpPr>
          <p:cNvPr id="669" name="Google Shape;669;p19"/>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B8B8B"/>
              </a:buClr>
              <a:buSzPts val="900"/>
              <a:buFont typeface="Calibri"/>
              <a:buNone/>
            </a:pPr>
            <a:fld id="{00000000-1234-1234-1234-123412341234}" type="slidenum">
              <a:rPr b="0" lang="es-ES" sz="900" strike="noStrike">
                <a:solidFill>
                  <a:srgbClr val="8B8B8B"/>
                </a:solidFill>
                <a:latin typeface="Calibri"/>
                <a:ea typeface="Calibri"/>
                <a:cs typeface="Calibri"/>
                <a:sym typeface="Calibri"/>
              </a:rPr>
              <a:t>‹#›</a:t>
            </a:fld>
            <a:endParaRPr/>
          </a:p>
        </p:txBody>
      </p:sp>
      <p:sp>
        <p:nvSpPr>
          <p:cNvPr id="670" name="Google Shape;670;p19"/>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8B8B8B"/>
              </a:buClr>
              <a:buSzPts val="900"/>
              <a:buFont typeface="Calibri"/>
              <a:buNone/>
            </a:pPr>
            <a:r>
              <a:rPr lang="es-ES"/>
              <a:t>14/11/2024</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
          <p:cNvSpPr/>
          <p:nvPr/>
        </p:nvSpPr>
        <p:spPr>
          <a:xfrm>
            <a:off x="628560" y="700560"/>
            <a:ext cx="7886520" cy="865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s-ES" sz="2100" u="none" cap="none" strike="noStrike">
                <a:solidFill>
                  <a:srgbClr val="000000"/>
                </a:solidFill>
                <a:latin typeface="Consolas"/>
                <a:ea typeface="Consolas"/>
                <a:cs typeface="Consolas"/>
                <a:sym typeface="Consolas"/>
              </a:rPr>
              <a:t>Outline</a:t>
            </a:r>
            <a:endParaRPr b="0" i="0" sz="2100" u="none" cap="none" strike="noStrike">
              <a:solidFill>
                <a:schemeClr val="dk1"/>
              </a:solidFill>
              <a:latin typeface="Arial"/>
              <a:ea typeface="Arial"/>
              <a:cs typeface="Arial"/>
              <a:sym typeface="Arial"/>
            </a:endParaRPr>
          </a:p>
        </p:txBody>
      </p:sp>
      <p:sp>
        <p:nvSpPr>
          <p:cNvPr id="310" name="Google Shape;310;p2"/>
          <p:cNvSpPr txBox="1"/>
          <p:nvPr>
            <p:ph idx="4294967295" type="body"/>
          </p:nvPr>
        </p:nvSpPr>
        <p:spPr>
          <a:xfrm>
            <a:off x="628560" y="1778040"/>
            <a:ext cx="7886520" cy="4443120"/>
          </a:xfrm>
          <a:prstGeom prst="rect">
            <a:avLst/>
          </a:prstGeom>
          <a:noFill/>
          <a:ln>
            <a:noFill/>
          </a:ln>
        </p:spPr>
        <p:txBody>
          <a:bodyPr anchorCtr="0" anchor="t" bIns="45700" lIns="91425" spcFirstLastPara="1" rIns="91425" wrap="square" tIns="45700">
            <a:noAutofit/>
          </a:bodyPr>
          <a:lstStyle/>
          <a:p>
            <a:pPr indent="-343080" lvl="0" marL="343080" marR="0" rtl="0" algn="l">
              <a:lnSpc>
                <a:spcPct val="90000"/>
              </a:lnSpc>
              <a:spcBef>
                <a:spcPts val="0"/>
              </a:spcBef>
              <a:spcAft>
                <a:spcPts val="0"/>
              </a:spcAft>
              <a:buClr>
                <a:srgbClr val="000000"/>
              </a:buClr>
              <a:buSzPts val="1800"/>
              <a:buFont typeface="Calibri"/>
              <a:buAutoNum type="arabicPeriod"/>
            </a:pPr>
            <a:r>
              <a:rPr b="0" i="0" lang="es-ES" sz="1800" u="none" cap="none" strike="noStrike">
                <a:solidFill>
                  <a:srgbClr val="000000"/>
                </a:solidFill>
                <a:latin typeface="Consolas"/>
                <a:ea typeface="Consolas"/>
                <a:cs typeface="Consolas"/>
                <a:sym typeface="Consolas"/>
              </a:rPr>
              <a:t>Background</a:t>
            </a:r>
            <a:endParaRPr/>
          </a:p>
          <a:p>
            <a:pPr indent="-343080" lvl="0" marL="343080" marR="0" rtl="0" algn="l">
              <a:lnSpc>
                <a:spcPct val="90000"/>
              </a:lnSpc>
              <a:spcBef>
                <a:spcPts val="751"/>
              </a:spcBef>
              <a:spcAft>
                <a:spcPts val="0"/>
              </a:spcAft>
              <a:buClr>
                <a:srgbClr val="000000"/>
              </a:buClr>
              <a:buSzPts val="1800"/>
              <a:buFont typeface="Calibri"/>
              <a:buAutoNum type="arabicPeriod"/>
            </a:pPr>
            <a:r>
              <a:rPr b="0" i="0" lang="es-ES" sz="1800" u="none" cap="none" strike="noStrike">
                <a:solidFill>
                  <a:srgbClr val="000000"/>
                </a:solidFill>
                <a:latin typeface="Consolas"/>
                <a:ea typeface="Consolas"/>
                <a:cs typeface="Consolas"/>
                <a:sym typeface="Consolas"/>
              </a:rPr>
              <a:t>Sequencing approaches</a:t>
            </a:r>
            <a:endParaRPr/>
          </a:p>
          <a:p>
            <a:pPr indent="-343080" lvl="0" marL="343080" marR="0" rtl="0" algn="l">
              <a:lnSpc>
                <a:spcPct val="90000"/>
              </a:lnSpc>
              <a:spcBef>
                <a:spcPts val="751"/>
              </a:spcBef>
              <a:spcAft>
                <a:spcPts val="0"/>
              </a:spcAft>
              <a:buClr>
                <a:srgbClr val="000000"/>
              </a:buClr>
              <a:buSzPts val="1800"/>
              <a:buFont typeface="Calibri"/>
              <a:buAutoNum type="arabicPeriod"/>
            </a:pPr>
            <a:r>
              <a:rPr b="0" i="0" lang="es-ES" sz="1800" u="none" cap="none" strike="noStrike">
                <a:solidFill>
                  <a:srgbClr val="000000"/>
                </a:solidFill>
                <a:latin typeface="Consolas"/>
                <a:ea typeface="Consolas"/>
                <a:cs typeface="Consolas"/>
                <a:sym typeface="Consolas"/>
              </a:rPr>
              <a:t>State of the art</a:t>
            </a:r>
            <a:endParaRPr/>
          </a:p>
          <a:p>
            <a:pPr indent="-343080" lvl="0" marL="343080" marR="0" rtl="0" algn="l">
              <a:lnSpc>
                <a:spcPct val="90000"/>
              </a:lnSpc>
              <a:spcBef>
                <a:spcPts val="751"/>
              </a:spcBef>
              <a:spcAft>
                <a:spcPts val="0"/>
              </a:spcAft>
              <a:buClr>
                <a:srgbClr val="000000"/>
              </a:buClr>
              <a:buSzPts val="1800"/>
              <a:buFont typeface="Calibri"/>
              <a:buAutoNum type="arabicPeriod"/>
            </a:pPr>
            <a:r>
              <a:rPr b="0" i="0" lang="es-ES" sz="1800" u="none" cap="none" strike="noStrike">
                <a:solidFill>
                  <a:srgbClr val="000000"/>
                </a:solidFill>
                <a:latin typeface="Consolas"/>
                <a:ea typeface="Consolas"/>
                <a:cs typeface="Consolas"/>
                <a:sym typeface="Consolas"/>
              </a:rPr>
              <a:t>Standarization</a:t>
            </a:r>
            <a:endParaRPr/>
          </a:p>
          <a:p>
            <a:pPr indent="-343080" lvl="0" marL="343080" marR="0" rtl="0" algn="l">
              <a:lnSpc>
                <a:spcPct val="90000"/>
              </a:lnSpc>
              <a:spcBef>
                <a:spcPts val="751"/>
              </a:spcBef>
              <a:spcAft>
                <a:spcPts val="0"/>
              </a:spcAft>
              <a:buClr>
                <a:srgbClr val="000000"/>
              </a:buClr>
              <a:buSzPts val="1800"/>
              <a:buFont typeface="Calibri"/>
              <a:buAutoNum type="arabicPeriod"/>
            </a:pPr>
            <a:r>
              <a:rPr b="0" i="0" lang="es-ES" sz="1800" u="none" cap="none" strike="noStrike">
                <a:solidFill>
                  <a:srgbClr val="000000"/>
                </a:solidFill>
                <a:latin typeface="Consolas"/>
                <a:ea typeface="Consolas"/>
                <a:cs typeface="Consolas"/>
                <a:sym typeface="Consolas"/>
              </a:rPr>
              <a:t>Nextflow</a:t>
            </a:r>
            <a:endParaRPr/>
          </a:p>
          <a:p>
            <a:pPr indent="-343080" lvl="0" marL="343080" marR="0" rtl="0" algn="l">
              <a:lnSpc>
                <a:spcPct val="90000"/>
              </a:lnSpc>
              <a:spcBef>
                <a:spcPts val="751"/>
              </a:spcBef>
              <a:spcAft>
                <a:spcPts val="0"/>
              </a:spcAft>
              <a:buClr>
                <a:srgbClr val="000000"/>
              </a:buClr>
              <a:buSzPts val="1800"/>
              <a:buFont typeface="Calibri"/>
              <a:buAutoNum type="arabicPeriod"/>
            </a:pPr>
            <a:r>
              <a:rPr b="0" i="0" lang="es-ES" sz="1800" u="none" cap="none" strike="noStrike">
                <a:solidFill>
                  <a:srgbClr val="000000"/>
                </a:solidFill>
                <a:latin typeface="Consolas"/>
                <a:ea typeface="Consolas"/>
                <a:cs typeface="Consolas"/>
                <a:sym typeface="Consolas"/>
              </a:rPr>
              <a:t>Nf-core</a:t>
            </a:r>
            <a:endParaRPr/>
          </a:p>
          <a:p>
            <a:pPr indent="-343080" lvl="0" marL="343080" marR="0" rtl="0" algn="l">
              <a:lnSpc>
                <a:spcPct val="90000"/>
              </a:lnSpc>
              <a:spcBef>
                <a:spcPts val="751"/>
              </a:spcBef>
              <a:spcAft>
                <a:spcPts val="0"/>
              </a:spcAft>
              <a:buClr>
                <a:srgbClr val="000000"/>
              </a:buClr>
              <a:buSzPts val="1800"/>
              <a:buFont typeface="Calibri"/>
              <a:buAutoNum type="arabicPeriod"/>
            </a:pPr>
            <a:r>
              <a:rPr b="0" i="0" lang="es-ES" sz="1800" u="none" cap="none" strike="noStrike">
                <a:solidFill>
                  <a:srgbClr val="000000"/>
                </a:solidFill>
                <a:latin typeface="Consolas"/>
                <a:ea typeface="Consolas"/>
                <a:cs typeface="Consolas"/>
                <a:sym typeface="Consolas"/>
              </a:rPr>
              <a:t>Viralrecon</a:t>
            </a:r>
            <a:endParaRPr/>
          </a:p>
          <a:p>
            <a:pPr indent="-343080" lvl="1" marL="685800" marR="0" rtl="0" algn="l">
              <a:lnSpc>
                <a:spcPct val="90000"/>
              </a:lnSpc>
              <a:spcBef>
                <a:spcPts val="374"/>
              </a:spcBef>
              <a:spcAft>
                <a:spcPts val="0"/>
              </a:spcAft>
              <a:buClr>
                <a:srgbClr val="000000"/>
              </a:buClr>
              <a:buSzPts val="1500"/>
              <a:buFont typeface="Calibri"/>
              <a:buAutoNum type="arabicPeriod"/>
            </a:pPr>
            <a:r>
              <a:rPr b="0" i="0" lang="es-ES" sz="1500" u="none" cap="none" strike="noStrike">
                <a:solidFill>
                  <a:srgbClr val="000000"/>
                </a:solidFill>
                <a:latin typeface="Consolas"/>
                <a:ea typeface="Consolas"/>
                <a:cs typeface="Consolas"/>
                <a:sym typeface="Consolas"/>
              </a:rPr>
              <a:t>Pipeline</a:t>
            </a:r>
            <a:endParaRPr/>
          </a:p>
          <a:p>
            <a:pPr indent="-343080" lvl="1" marL="685800" marR="0" rtl="0" algn="l">
              <a:lnSpc>
                <a:spcPct val="90000"/>
              </a:lnSpc>
              <a:spcBef>
                <a:spcPts val="374"/>
              </a:spcBef>
              <a:spcAft>
                <a:spcPts val="0"/>
              </a:spcAft>
              <a:buClr>
                <a:srgbClr val="000000"/>
              </a:buClr>
              <a:buSzPts val="1500"/>
              <a:buFont typeface="Calibri"/>
              <a:buAutoNum type="arabicPeriod"/>
            </a:pPr>
            <a:r>
              <a:rPr b="0" i="0" lang="es-ES" sz="1500" u="none" cap="none" strike="noStrike">
                <a:solidFill>
                  <a:srgbClr val="000000"/>
                </a:solidFill>
                <a:latin typeface="Consolas"/>
                <a:ea typeface="Consolas"/>
                <a:cs typeface="Consolas"/>
                <a:sym typeface="Consolas"/>
              </a:rPr>
              <a:t>Results</a:t>
            </a:r>
            <a:endParaRPr/>
          </a:p>
        </p:txBody>
      </p:sp>
      <p:sp>
        <p:nvSpPr>
          <p:cNvPr id="311" name="Google Shape;311;p2"/>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B8B8B"/>
              </a:buClr>
              <a:buSzPts val="900"/>
              <a:buFont typeface="Calibri"/>
              <a:buNone/>
            </a:pPr>
            <a:r>
              <a:rPr b="0" i="0" lang="es-ES" sz="900" u="none" cap="none" strike="noStrike">
                <a:solidFill>
                  <a:srgbClr val="8B8B8B"/>
                </a:solidFill>
                <a:latin typeface="Calibri"/>
                <a:ea typeface="Calibri"/>
                <a:cs typeface="Calibri"/>
                <a:sym typeface="Calibri"/>
              </a:rPr>
              <a:t>Análisis de Genomas Virales a través de la plataforma Galaxy</a:t>
            </a:r>
            <a:endParaRPr b="0" i="0" sz="900" u="none" cap="none" strike="noStrike">
              <a:solidFill>
                <a:srgbClr val="8B8B8B"/>
              </a:solidFill>
              <a:latin typeface="Times New Roman"/>
              <a:ea typeface="Times New Roman"/>
              <a:cs typeface="Times New Roman"/>
              <a:sym typeface="Times New Roman"/>
            </a:endParaRPr>
          </a:p>
        </p:txBody>
      </p:sp>
      <p:sp>
        <p:nvSpPr>
          <p:cNvPr id="312" name="Google Shape;312;p2"/>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a:p>
        </p:txBody>
      </p:sp>
      <p:sp>
        <p:nvSpPr>
          <p:cNvPr id="313" name="Google Shape;313;p2"/>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B8B8B"/>
              </a:buClr>
              <a:buSzPts val="900"/>
              <a:buFont typeface="Calibri"/>
              <a:buNone/>
            </a:pPr>
            <a:fld id="{00000000-1234-1234-1234-123412341234}" type="slidenum">
              <a:rPr b="0" lang="es-ES" sz="900" strike="noStrike">
                <a:solidFill>
                  <a:srgbClr val="8B8B8B"/>
                </a:solidFill>
                <a:latin typeface="Calibri"/>
                <a:ea typeface="Calibri"/>
                <a:cs typeface="Calibri"/>
                <a:sym typeface="Calibri"/>
              </a:rPr>
              <a:t>‹#›</a:t>
            </a:fld>
            <a:endParaRPr/>
          </a:p>
        </p:txBody>
      </p:sp>
      <p:sp>
        <p:nvSpPr>
          <p:cNvPr id="314" name="Google Shape;314;p2"/>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8B8B8B"/>
              </a:buClr>
              <a:buSzPts val="900"/>
              <a:buFont typeface="Calibri"/>
              <a:buNone/>
            </a:pPr>
            <a:r>
              <a:rPr lang="es-ES"/>
              <a:t>14/11/2024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20"/>
          <p:cNvSpPr txBox="1"/>
          <p:nvPr>
            <p:ph idx="11" type="ftr"/>
          </p:nvPr>
        </p:nvSpPr>
        <p:spPr>
          <a:xfrm>
            <a:off x="3124080" y="6304320"/>
            <a:ext cx="2895120" cy="36468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b="0" sz="900" strike="noStrike">
              <a:solidFill>
                <a:srgbClr val="8B8B8B"/>
              </a:solidFill>
              <a:latin typeface="Times New Roman"/>
              <a:ea typeface="Times New Roman"/>
              <a:cs typeface="Times New Roman"/>
              <a:sym typeface="Times New Roman"/>
            </a:endParaRPr>
          </a:p>
        </p:txBody>
      </p:sp>
      <p:sp>
        <p:nvSpPr>
          <p:cNvPr id="676" name="Google Shape;676;p20"/>
          <p:cNvSpPr txBox="1"/>
          <p:nvPr>
            <p:ph idx="12" type="sldNum"/>
          </p:nvPr>
        </p:nvSpPr>
        <p:spPr>
          <a:xfrm>
            <a:off x="6553080" y="6304320"/>
            <a:ext cx="2133360" cy="36468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B8B8B"/>
              </a:buClr>
              <a:buSzPts val="900"/>
              <a:buFont typeface="Calibri"/>
              <a:buNone/>
            </a:pPr>
            <a:fld id="{00000000-1234-1234-1234-123412341234}" type="slidenum">
              <a:rPr b="0" lang="es-ES" sz="900" strike="noStrike">
                <a:solidFill>
                  <a:srgbClr val="8B8B8B"/>
                </a:solidFill>
                <a:latin typeface="Calibri"/>
                <a:ea typeface="Calibri"/>
                <a:cs typeface="Calibri"/>
                <a:sym typeface="Calibri"/>
              </a:rPr>
              <a:t>‹#›</a:t>
            </a:fld>
            <a:endParaRPr b="0" sz="900" strike="noStrike">
              <a:solidFill>
                <a:srgbClr val="8B8B8B"/>
              </a:solidFill>
              <a:latin typeface="Times New Roman"/>
              <a:ea typeface="Times New Roman"/>
              <a:cs typeface="Times New Roman"/>
              <a:sym typeface="Times New Roman"/>
            </a:endParaRPr>
          </a:p>
        </p:txBody>
      </p:sp>
      <p:sp>
        <p:nvSpPr>
          <p:cNvPr id="677" name="Google Shape;677;p20"/>
          <p:cNvSpPr/>
          <p:nvPr/>
        </p:nvSpPr>
        <p:spPr>
          <a:xfrm>
            <a:off x="0" y="1700640"/>
            <a:ext cx="4571640" cy="4536000"/>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78" name="Google Shape;678;p20"/>
          <p:cNvSpPr/>
          <p:nvPr/>
        </p:nvSpPr>
        <p:spPr>
          <a:xfrm>
            <a:off x="4572000" y="1700640"/>
            <a:ext cx="4571640" cy="4536000"/>
          </a:xfrm>
          <a:prstGeom prst="rect">
            <a:avLst/>
          </a:prstGeom>
          <a:solidFill>
            <a:srgbClr val="D5DBE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79" name="Google Shape;679;p20"/>
          <p:cNvSpPr/>
          <p:nvPr/>
        </p:nvSpPr>
        <p:spPr>
          <a:xfrm>
            <a:off x="1775520" y="1845000"/>
            <a:ext cx="1032840" cy="363960"/>
          </a:xfrm>
          <a:prstGeom prst="rect">
            <a:avLst/>
          </a:prstGeom>
          <a:solidFill>
            <a:srgbClr val="DBDBDB"/>
          </a:solid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lang="es-ES" sz="1800" strike="noStrike">
                <a:solidFill>
                  <a:srgbClr val="000000"/>
                </a:solidFill>
                <a:latin typeface="Calibri"/>
                <a:ea typeface="Calibri"/>
                <a:cs typeface="Calibri"/>
                <a:sym typeface="Calibri"/>
              </a:rPr>
              <a:t>1 sample</a:t>
            </a:r>
            <a:endParaRPr b="0" sz="1800" strike="noStrike">
              <a:solidFill>
                <a:schemeClr val="dk1"/>
              </a:solidFill>
              <a:latin typeface="Arial"/>
              <a:ea typeface="Arial"/>
              <a:cs typeface="Arial"/>
              <a:sym typeface="Arial"/>
            </a:endParaRPr>
          </a:p>
        </p:txBody>
      </p:sp>
      <p:sp>
        <p:nvSpPr>
          <p:cNvPr id="680" name="Google Shape;680;p20"/>
          <p:cNvSpPr/>
          <p:nvPr/>
        </p:nvSpPr>
        <p:spPr>
          <a:xfrm>
            <a:off x="5956920" y="1845000"/>
            <a:ext cx="1801080" cy="363960"/>
          </a:xfrm>
          <a:prstGeom prst="rect">
            <a:avLst/>
          </a:prstGeom>
          <a:solidFill>
            <a:srgbClr val="DBDBDB"/>
          </a:solid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1" lang="es-ES" sz="1800" strike="noStrike">
                <a:solidFill>
                  <a:srgbClr val="000000"/>
                </a:solidFill>
                <a:latin typeface="Calibri"/>
                <a:ea typeface="Calibri"/>
                <a:cs typeface="Calibri"/>
                <a:sym typeface="Calibri"/>
              </a:rPr>
              <a:t>multiple samples</a:t>
            </a:r>
            <a:endParaRPr b="0" sz="1800" strike="noStrike">
              <a:solidFill>
                <a:schemeClr val="dk1"/>
              </a:solidFill>
              <a:latin typeface="Arial"/>
              <a:ea typeface="Arial"/>
              <a:cs typeface="Arial"/>
              <a:sym typeface="Arial"/>
            </a:endParaRPr>
          </a:p>
        </p:txBody>
      </p:sp>
      <p:sp>
        <p:nvSpPr>
          <p:cNvPr id="681" name="Google Shape;681;p20"/>
          <p:cNvSpPr/>
          <p:nvPr/>
        </p:nvSpPr>
        <p:spPr>
          <a:xfrm>
            <a:off x="467640" y="2565000"/>
            <a:ext cx="3816000" cy="63828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1" lang="es-ES" sz="1800" strike="noStrike">
                <a:solidFill>
                  <a:srgbClr val="000000"/>
                </a:solidFill>
                <a:latin typeface="Calibri"/>
                <a:ea typeface="Calibri"/>
                <a:cs typeface="Calibri"/>
                <a:sym typeface="Calibri"/>
              </a:rPr>
              <a:t>Research only: </a:t>
            </a:r>
            <a:r>
              <a:rPr b="0" lang="es-ES" sz="1800" strike="noStrike">
                <a:solidFill>
                  <a:srgbClr val="000000"/>
                </a:solidFill>
                <a:latin typeface="Calibri"/>
                <a:ea typeface="Calibri"/>
                <a:cs typeface="Calibri"/>
                <a:sym typeface="Calibri"/>
              </a:rPr>
              <a:t>NGS was still a new thing, no applications 10 years ago</a:t>
            </a:r>
            <a:r>
              <a:rPr b="1" lang="es-ES" sz="1800" strike="noStrike">
                <a:solidFill>
                  <a:srgbClr val="000000"/>
                </a:solidFill>
                <a:latin typeface="Calibri"/>
                <a:ea typeface="Calibri"/>
                <a:cs typeface="Calibri"/>
                <a:sym typeface="Calibri"/>
              </a:rPr>
              <a:t> </a:t>
            </a:r>
            <a:endParaRPr b="0" sz="1800" strike="noStrike">
              <a:solidFill>
                <a:schemeClr val="dk1"/>
              </a:solidFill>
              <a:latin typeface="Arial"/>
              <a:ea typeface="Arial"/>
              <a:cs typeface="Arial"/>
              <a:sym typeface="Arial"/>
            </a:endParaRPr>
          </a:p>
        </p:txBody>
      </p:sp>
      <p:sp>
        <p:nvSpPr>
          <p:cNvPr id="682" name="Google Shape;682;p20"/>
          <p:cNvSpPr/>
          <p:nvPr/>
        </p:nvSpPr>
        <p:spPr>
          <a:xfrm>
            <a:off x="4932000" y="2586960"/>
            <a:ext cx="3888000" cy="63828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1" lang="es-ES" sz="1800" strike="noStrike">
                <a:solidFill>
                  <a:srgbClr val="000000"/>
                </a:solidFill>
                <a:latin typeface="Calibri"/>
                <a:ea typeface="Calibri"/>
                <a:cs typeface="Calibri"/>
                <a:sym typeface="Calibri"/>
              </a:rPr>
              <a:t>Many applications: </a:t>
            </a:r>
            <a:r>
              <a:rPr b="0" lang="es-ES" sz="1800" strike="noStrike">
                <a:solidFill>
                  <a:srgbClr val="000000"/>
                </a:solidFill>
                <a:latin typeface="Calibri"/>
                <a:ea typeface="Calibri"/>
                <a:cs typeface="Calibri"/>
                <a:sym typeface="Calibri"/>
              </a:rPr>
              <a:t>research, clinical, industrial, forensic, military, …</a:t>
            </a:r>
            <a:endParaRPr b="0" sz="1800" strike="noStrike">
              <a:solidFill>
                <a:schemeClr val="dk1"/>
              </a:solidFill>
              <a:latin typeface="Arial"/>
              <a:ea typeface="Arial"/>
              <a:cs typeface="Arial"/>
              <a:sym typeface="Arial"/>
            </a:endParaRPr>
          </a:p>
        </p:txBody>
      </p:sp>
      <p:sp>
        <p:nvSpPr>
          <p:cNvPr id="683" name="Google Shape;683;p20"/>
          <p:cNvSpPr/>
          <p:nvPr/>
        </p:nvSpPr>
        <p:spPr>
          <a:xfrm>
            <a:off x="467640" y="3429000"/>
            <a:ext cx="3816000" cy="63828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1" lang="es-ES" sz="1800" strike="noStrike">
                <a:solidFill>
                  <a:srgbClr val="000000"/>
                </a:solidFill>
                <a:latin typeface="Calibri"/>
                <a:ea typeface="Calibri"/>
                <a:cs typeface="Calibri"/>
                <a:sym typeface="Calibri"/>
              </a:rPr>
              <a:t>Reproducibility is not needed:</a:t>
            </a:r>
            <a:r>
              <a:rPr b="0" lang="es-ES" sz="1800" strike="noStrike">
                <a:solidFill>
                  <a:srgbClr val="000000"/>
                </a:solidFill>
                <a:latin typeface="Calibri"/>
                <a:ea typeface="Calibri"/>
                <a:cs typeface="Calibri"/>
                <a:sym typeface="Calibri"/>
              </a:rPr>
              <a:t> Why would anyone reanalyse this?</a:t>
            </a:r>
            <a:endParaRPr b="0" sz="1800" strike="noStrike">
              <a:solidFill>
                <a:schemeClr val="dk1"/>
              </a:solidFill>
              <a:latin typeface="Arial"/>
              <a:ea typeface="Arial"/>
              <a:cs typeface="Arial"/>
              <a:sym typeface="Arial"/>
            </a:endParaRPr>
          </a:p>
        </p:txBody>
      </p:sp>
      <p:sp>
        <p:nvSpPr>
          <p:cNvPr id="684" name="Google Shape;684;p20"/>
          <p:cNvSpPr/>
          <p:nvPr/>
        </p:nvSpPr>
        <p:spPr>
          <a:xfrm>
            <a:off x="4932000" y="3450240"/>
            <a:ext cx="3888000" cy="63828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1" lang="es-ES" sz="1800" strike="noStrike">
                <a:solidFill>
                  <a:srgbClr val="000000"/>
                </a:solidFill>
                <a:latin typeface="Calibri"/>
                <a:ea typeface="Calibri"/>
                <a:cs typeface="Calibri"/>
                <a:sym typeface="Calibri"/>
              </a:rPr>
              <a:t>Reproducibility, scalability , portability and standardisation are required</a:t>
            </a:r>
            <a:endParaRPr b="0" sz="1800" strike="noStrike">
              <a:solidFill>
                <a:schemeClr val="dk1"/>
              </a:solidFill>
              <a:latin typeface="Arial"/>
              <a:ea typeface="Arial"/>
              <a:cs typeface="Arial"/>
              <a:sym typeface="Arial"/>
            </a:endParaRPr>
          </a:p>
        </p:txBody>
      </p:sp>
      <p:sp>
        <p:nvSpPr>
          <p:cNvPr id="685" name="Google Shape;685;p20"/>
          <p:cNvSpPr/>
          <p:nvPr/>
        </p:nvSpPr>
        <p:spPr>
          <a:xfrm>
            <a:off x="467640" y="4293000"/>
            <a:ext cx="3816000" cy="91260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1" lang="es-ES" sz="1800" strike="noStrike">
                <a:solidFill>
                  <a:srgbClr val="000000"/>
                </a:solidFill>
                <a:latin typeface="Calibri"/>
                <a:ea typeface="Calibri"/>
                <a:cs typeface="Calibri"/>
                <a:sym typeface="Calibri"/>
              </a:rPr>
              <a:t>Storage is not an issue: </a:t>
            </a:r>
            <a:r>
              <a:rPr b="0" lang="es-ES" sz="1800" strike="noStrike">
                <a:solidFill>
                  <a:srgbClr val="000000"/>
                </a:solidFill>
                <a:latin typeface="Calibri"/>
                <a:ea typeface="Calibri"/>
                <a:cs typeface="Calibri"/>
                <a:sym typeface="Calibri"/>
              </a:rPr>
              <a:t>files of 1 sample fits everywhere in my HDD, maybe I will copy it in a CD-ROM</a:t>
            </a:r>
            <a:endParaRPr b="0" sz="1800" strike="noStrike">
              <a:solidFill>
                <a:schemeClr val="dk1"/>
              </a:solidFill>
              <a:latin typeface="Arial"/>
              <a:ea typeface="Arial"/>
              <a:cs typeface="Arial"/>
              <a:sym typeface="Arial"/>
            </a:endParaRPr>
          </a:p>
        </p:txBody>
      </p:sp>
      <p:sp>
        <p:nvSpPr>
          <p:cNvPr id="686" name="Google Shape;686;p20"/>
          <p:cNvSpPr/>
          <p:nvPr/>
        </p:nvSpPr>
        <p:spPr>
          <a:xfrm>
            <a:off x="4932000" y="4293000"/>
            <a:ext cx="3888000" cy="91260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1" lang="es-ES" sz="1800" strike="noStrike">
                <a:solidFill>
                  <a:srgbClr val="000000"/>
                </a:solidFill>
                <a:latin typeface="Calibri"/>
                <a:ea typeface="Calibri"/>
                <a:cs typeface="Calibri"/>
                <a:sym typeface="Calibri"/>
              </a:rPr>
              <a:t>Storage is challenging: </a:t>
            </a:r>
            <a:r>
              <a:rPr b="0" lang="es-ES" sz="1800" strike="noStrike">
                <a:solidFill>
                  <a:srgbClr val="000000"/>
                </a:solidFill>
                <a:latin typeface="Calibri"/>
                <a:ea typeface="Calibri"/>
                <a:cs typeface="Calibri"/>
                <a:sym typeface="Calibri"/>
              </a:rPr>
              <a:t>storage, indexation and backup required, privacy and legal standards</a:t>
            </a:r>
            <a:endParaRPr b="0" sz="1800" strike="noStrike">
              <a:solidFill>
                <a:schemeClr val="dk1"/>
              </a:solidFill>
              <a:latin typeface="Arial"/>
              <a:ea typeface="Arial"/>
              <a:cs typeface="Arial"/>
              <a:sym typeface="Arial"/>
            </a:endParaRPr>
          </a:p>
        </p:txBody>
      </p:sp>
      <p:sp>
        <p:nvSpPr>
          <p:cNvPr id="687" name="Google Shape;687;p20"/>
          <p:cNvSpPr/>
          <p:nvPr/>
        </p:nvSpPr>
        <p:spPr>
          <a:xfrm>
            <a:off x="323640" y="5373360"/>
            <a:ext cx="3960000" cy="63828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1" lang="es-ES" sz="1800" strike="noStrike">
                <a:solidFill>
                  <a:srgbClr val="000000"/>
                </a:solidFill>
                <a:latin typeface="Calibri"/>
                <a:ea typeface="Calibri"/>
                <a:cs typeface="Calibri"/>
                <a:sym typeface="Calibri"/>
              </a:rPr>
              <a:t>Computing is simple: </a:t>
            </a:r>
            <a:r>
              <a:rPr b="0" lang="es-ES" sz="1800" strike="noStrike">
                <a:solidFill>
                  <a:srgbClr val="000000"/>
                </a:solidFill>
                <a:latin typeface="Calibri"/>
                <a:ea typeface="Calibri"/>
                <a:cs typeface="Calibri"/>
                <a:sym typeface="Calibri"/>
              </a:rPr>
              <a:t>no need to worry about resources or optimisation</a:t>
            </a:r>
            <a:endParaRPr b="0" sz="1800" strike="noStrike">
              <a:solidFill>
                <a:schemeClr val="dk1"/>
              </a:solidFill>
              <a:latin typeface="Arial"/>
              <a:ea typeface="Arial"/>
              <a:cs typeface="Arial"/>
              <a:sym typeface="Arial"/>
            </a:endParaRPr>
          </a:p>
        </p:txBody>
      </p:sp>
      <p:sp>
        <p:nvSpPr>
          <p:cNvPr id="688" name="Google Shape;688;p20"/>
          <p:cNvSpPr/>
          <p:nvPr/>
        </p:nvSpPr>
        <p:spPr>
          <a:xfrm>
            <a:off x="4932000" y="5373360"/>
            <a:ext cx="3888000" cy="638280"/>
          </a:xfrm>
          <a:prstGeom prst="rect">
            <a:avLst/>
          </a:prstGeom>
          <a:noFill/>
          <a:ln>
            <a:noFill/>
          </a:ln>
        </p:spPr>
        <p:txBody>
          <a:bodyPr anchorCtr="0" anchor="t" bIns="45000" lIns="90000" spcFirstLastPara="1" rIns="90000" wrap="square" tIns="45000">
            <a:spAutoFit/>
          </a:bodyPr>
          <a:lstStyle/>
          <a:p>
            <a:pPr indent="0" lvl="0" marL="0" marR="0" rtl="0" algn="ctr">
              <a:lnSpc>
                <a:spcPct val="100000"/>
              </a:lnSpc>
              <a:spcBef>
                <a:spcPts val="0"/>
              </a:spcBef>
              <a:spcAft>
                <a:spcPts val="0"/>
              </a:spcAft>
              <a:buNone/>
            </a:pPr>
            <a:r>
              <a:rPr b="1" lang="es-ES" sz="1800" strike="noStrike">
                <a:solidFill>
                  <a:srgbClr val="000000"/>
                </a:solidFill>
                <a:latin typeface="Calibri"/>
                <a:ea typeface="Calibri"/>
                <a:cs typeface="Calibri"/>
                <a:sym typeface="Calibri"/>
              </a:rPr>
              <a:t>Computing requires optimisation and lots of resources</a:t>
            </a:r>
            <a:endParaRPr b="0" sz="1800" strike="noStrike">
              <a:solidFill>
                <a:schemeClr val="dk1"/>
              </a:solidFill>
              <a:latin typeface="Arial"/>
              <a:ea typeface="Arial"/>
              <a:cs typeface="Arial"/>
              <a:sym typeface="Arial"/>
            </a:endParaRPr>
          </a:p>
        </p:txBody>
      </p:sp>
      <p:sp>
        <p:nvSpPr>
          <p:cNvPr id="689" name="Google Shape;689;p20"/>
          <p:cNvSpPr/>
          <p:nvPr/>
        </p:nvSpPr>
        <p:spPr>
          <a:xfrm>
            <a:off x="628560" y="700560"/>
            <a:ext cx="7886520" cy="865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s-ES" sz="2100" strike="noStrike">
                <a:solidFill>
                  <a:srgbClr val="000000"/>
                </a:solidFill>
                <a:latin typeface="Consolas"/>
                <a:ea typeface="Consolas"/>
                <a:cs typeface="Consolas"/>
                <a:sym typeface="Consolas"/>
              </a:rPr>
              <a:t>4. Standarization</a:t>
            </a:r>
            <a:endParaRPr b="0" sz="2100" strike="noStrike">
              <a:solidFill>
                <a:schemeClr val="dk1"/>
              </a:solidFill>
              <a:latin typeface="Arial"/>
              <a:ea typeface="Arial"/>
              <a:cs typeface="Arial"/>
              <a:sym typeface="Arial"/>
            </a:endParaRPr>
          </a:p>
        </p:txBody>
      </p:sp>
      <p:sp>
        <p:nvSpPr>
          <p:cNvPr id="690" name="Google Shape;690;p20"/>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a:p>
        </p:txBody>
      </p:sp>
      <p:sp>
        <p:nvSpPr>
          <p:cNvPr id="691" name="Google Shape;691;p20"/>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B8B8B"/>
              </a:buClr>
              <a:buSzPts val="900"/>
              <a:buFont typeface="Calibri"/>
              <a:buNone/>
            </a:pPr>
            <a:fld id="{00000000-1234-1234-1234-123412341234}" type="slidenum">
              <a:rPr b="0" lang="es-ES" sz="900" strike="noStrike">
                <a:solidFill>
                  <a:srgbClr val="8B8B8B"/>
                </a:solidFill>
                <a:latin typeface="Calibri"/>
                <a:ea typeface="Calibri"/>
                <a:cs typeface="Calibri"/>
                <a:sym typeface="Calibri"/>
              </a:rPr>
              <a:t>‹#›</a:t>
            </a:fld>
            <a:endParaRPr/>
          </a:p>
        </p:txBody>
      </p:sp>
      <p:sp>
        <p:nvSpPr>
          <p:cNvPr id="692" name="Google Shape;692;p20"/>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8B8B8B"/>
              </a:buClr>
              <a:buSzPts val="900"/>
              <a:buFont typeface="Calibri"/>
              <a:buNone/>
            </a:pPr>
            <a:r>
              <a:rPr lang="es-ES"/>
              <a:t>14/11/2024</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21"/>
          <p:cNvSpPr txBox="1"/>
          <p:nvPr>
            <p:ph idx="4294967295" type="body"/>
          </p:nvPr>
        </p:nvSpPr>
        <p:spPr>
          <a:xfrm>
            <a:off x="628560" y="1778040"/>
            <a:ext cx="7886520" cy="4443120"/>
          </a:xfrm>
          <a:prstGeom prst="rect">
            <a:avLst/>
          </a:prstGeom>
          <a:noFill/>
          <a:ln>
            <a:noFill/>
          </a:ln>
        </p:spPr>
        <p:txBody>
          <a:bodyPr anchorCtr="0" anchor="t" bIns="45700" lIns="91425" spcFirstLastPara="1" rIns="91425" wrap="square" tIns="45700">
            <a:noAutofit/>
          </a:bodyPr>
          <a:lstStyle/>
          <a:p>
            <a:pPr indent="-171360" lvl="0" marL="171360" marR="0" rtl="0" algn="l">
              <a:lnSpc>
                <a:spcPct val="90000"/>
              </a:lnSpc>
              <a:spcBef>
                <a:spcPts val="0"/>
              </a:spcBef>
              <a:spcAft>
                <a:spcPts val="0"/>
              </a:spcAft>
              <a:buClr>
                <a:srgbClr val="000000"/>
              </a:buClr>
              <a:buSzPts val="1800"/>
              <a:buFont typeface="Arial"/>
              <a:buChar char="•"/>
            </a:pPr>
            <a:r>
              <a:rPr b="0" i="0" lang="es-ES" sz="1800" u="none" cap="none" strike="noStrike">
                <a:solidFill>
                  <a:srgbClr val="000000"/>
                </a:solidFill>
                <a:latin typeface="Consolas"/>
                <a:ea typeface="Consolas"/>
                <a:cs typeface="Consolas"/>
                <a:sym typeface="Consolas"/>
              </a:rPr>
              <a:t>Nowadays scientific computing paradigm</a:t>
            </a:r>
            <a:endParaRPr b="0" i="0" sz="1800" u="none" cap="none" strike="noStrike">
              <a:solidFill>
                <a:srgbClr val="000000"/>
              </a:solidFill>
              <a:latin typeface="Consolas"/>
              <a:ea typeface="Consolas"/>
              <a:cs typeface="Consolas"/>
              <a:sym typeface="Consolas"/>
            </a:endParaRPr>
          </a:p>
        </p:txBody>
      </p:sp>
      <p:graphicFrame>
        <p:nvGraphicFramePr>
          <p:cNvPr id="698" name="Google Shape;698;p21"/>
          <p:cNvGraphicFramePr/>
          <p:nvPr/>
        </p:nvGraphicFramePr>
        <p:xfrm>
          <a:off x="1403640" y="2565000"/>
          <a:ext cx="3000000" cy="3000000"/>
        </p:xfrm>
        <a:graphic>
          <a:graphicData uri="http://schemas.openxmlformats.org/drawingml/2006/table">
            <a:tbl>
              <a:tblPr>
                <a:noFill/>
                <a:tableStyleId>{41D48352-2601-466E-9C82-99945F61CD58}</a:tableStyleId>
              </a:tblPr>
              <a:tblGrid>
                <a:gridCol w="3047750"/>
                <a:gridCol w="3047750"/>
              </a:tblGrid>
              <a:tr h="370800">
                <a:tc>
                  <a:txBody>
                    <a:bodyPr/>
                    <a:lstStyle/>
                    <a:p>
                      <a:pPr indent="0" lvl="0" marL="0" marR="0" rtl="0" algn="ctr">
                        <a:lnSpc>
                          <a:spcPct val="100000"/>
                        </a:lnSpc>
                        <a:spcBef>
                          <a:spcPts val="0"/>
                        </a:spcBef>
                        <a:spcAft>
                          <a:spcPts val="0"/>
                        </a:spcAft>
                        <a:buNone/>
                      </a:pPr>
                      <a:r>
                        <a:rPr b="0" lang="es-ES" sz="1350" strike="noStrike">
                          <a:solidFill>
                            <a:srgbClr val="FFFFFF"/>
                          </a:solidFill>
                          <a:latin typeface="Calibri"/>
                          <a:ea typeface="Calibri"/>
                          <a:cs typeface="Calibri"/>
                          <a:sym typeface="Calibri"/>
                        </a:rPr>
                        <a:t>Pros</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5B9BD5"/>
                    </a:solidFill>
                  </a:tcPr>
                </a:tc>
                <a:tc>
                  <a:txBody>
                    <a:bodyPr/>
                    <a:lstStyle/>
                    <a:p>
                      <a:pPr indent="0" lvl="0" marL="0" marR="0" rtl="0" algn="ctr">
                        <a:lnSpc>
                          <a:spcPct val="100000"/>
                        </a:lnSpc>
                        <a:spcBef>
                          <a:spcPts val="0"/>
                        </a:spcBef>
                        <a:spcAft>
                          <a:spcPts val="0"/>
                        </a:spcAft>
                        <a:buNone/>
                      </a:pPr>
                      <a:r>
                        <a:rPr b="0" lang="es-ES" sz="1350" strike="noStrike">
                          <a:solidFill>
                            <a:srgbClr val="FFFFFF"/>
                          </a:solidFill>
                          <a:latin typeface="Calibri"/>
                          <a:ea typeface="Calibri"/>
                          <a:cs typeface="Calibri"/>
                          <a:sym typeface="Calibri"/>
                        </a:rPr>
                        <a:t>Cons</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5B9BD5"/>
                    </a:solidFill>
                  </a:tcPr>
                </a:tc>
              </a:tr>
              <a:tr h="604800">
                <a:tc>
                  <a:txBody>
                    <a:bodyPr/>
                    <a:lstStyle/>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Data remains private</a:t>
                      </a:r>
                      <a:endParaRPr b="0" sz="1350" strike="noStrike">
                        <a:latin typeface="Arial"/>
                        <a:ea typeface="Arial"/>
                        <a:cs typeface="Arial"/>
                        <a:sym typeface="Arial"/>
                      </a:endParaRPr>
                    </a:p>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Backups and data management schemes</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D1DEEF"/>
                    </a:solidFill>
                  </a:tcPr>
                </a:tc>
                <a:tc>
                  <a:txBody>
                    <a:bodyPr/>
                    <a:lstStyle/>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High storage space</a:t>
                      </a:r>
                      <a:endParaRPr b="0" sz="1350" strike="noStrike">
                        <a:latin typeface="Arial"/>
                        <a:ea typeface="Arial"/>
                        <a:cs typeface="Arial"/>
                        <a:sym typeface="Arial"/>
                      </a:endParaRPr>
                    </a:p>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Dedicated file systems</a:t>
                      </a:r>
                      <a:endParaRPr b="0" sz="1350" strike="noStrike">
                        <a:latin typeface="Arial"/>
                        <a:ea typeface="Arial"/>
                        <a:cs typeface="Arial"/>
                        <a:sym typeface="Arial"/>
                      </a:endParaRPr>
                    </a:p>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Databases to index files</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D1DEEF"/>
                    </a:solidFill>
                  </a:tcPr>
                </a:tc>
              </a:tr>
              <a:tr h="433800">
                <a:tc>
                  <a:txBody>
                    <a:bodyPr/>
                    <a:lstStyle/>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Control over software installed versions, open source programs</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FF7"/>
                    </a:solidFill>
                  </a:tcPr>
                </a:tc>
                <a:tc>
                  <a:txBody>
                    <a:bodyPr/>
                    <a:lstStyle/>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Many versions of the same software coexists</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FF7"/>
                    </a:solidFill>
                  </a:tcPr>
                </a:tc>
              </a:tr>
              <a:tr h="433800">
                <a:tc>
                  <a:txBody>
                    <a:bodyPr/>
                    <a:lstStyle/>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All parameters are available for the command</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D1DEEF"/>
                    </a:solidFill>
                  </a:tcPr>
                </a:tc>
                <a:tc>
                  <a:txBody>
                    <a:bodyPr/>
                    <a:lstStyle/>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You have to understand all software variations</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D1DEEF"/>
                    </a:solidFill>
                  </a:tcPr>
                </a:tc>
              </a:tr>
              <a:tr h="433800">
                <a:tc>
                  <a:txBody>
                    <a:bodyPr/>
                    <a:lstStyle/>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Analysis are reproducible and public</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FF7"/>
                    </a:solidFill>
                  </a:tcPr>
                </a:tc>
                <a:tc>
                  <a:txBody>
                    <a:bodyPr/>
                    <a:lstStyle/>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You have to publish and document your work</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FF7"/>
                    </a:solidFill>
                  </a:tcPr>
                </a:tc>
              </a:tr>
            </a:tbl>
          </a:graphicData>
        </a:graphic>
      </p:graphicFrame>
      <p:sp>
        <p:nvSpPr>
          <p:cNvPr id="699" name="Google Shape;699;p21"/>
          <p:cNvSpPr/>
          <p:nvPr/>
        </p:nvSpPr>
        <p:spPr>
          <a:xfrm>
            <a:off x="628560" y="700560"/>
            <a:ext cx="7886520" cy="865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s-ES" sz="2100" strike="noStrike">
                <a:solidFill>
                  <a:srgbClr val="000000"/>
                </a:solidFill>
                <a:latin typeface="Consolas"/>
                <a:ea typeface="Consolas"/>
                <a:cs typeface="Consolas"/>
                <a:sym typeface="Consolas"/>
              </a:rPr>
              <a:t>4. Standarization</a:t>
            </a:r>
            <a:endParaRPr b="0" sz="2100" strike="noStrike">
              <a:solidFill>
                <a:schemeClr val="dk1"/>
              </a:solidFill>
              <a:latin typeface="Arial"/>
              <a:ea typeface="Arial"/>
              <a:cs typeface="Arial"/>
              <a:sym typeface="Arial"/>
            </a:endParaRPr>
          </a:p>
        </p:txBody>
      </p:sp>
      <p:sp>
        <p:nvSpPr>
          <p:cNvPr id="700" name="Google Shape;700;p21"/>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a:p>
        </p:txBody>
      </p:sp>
      <p:sp>
        <p:nvSpPr>
          <p:cNvPr id="701" name="Google Shape;701;p21"/>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B8B8B"/>
              </a:buClr>
              <a:buSzPts val="900"/>
              <a:buFont typeface="Calibri"/>
              <a:buNone/>
            </a:pPr>
            <a:fld id="{00000000-1234-1234-1234-123412341234}" type="slidenum">
              <a:rPr b="0" lang="es-ES" sz="900" strike="noStrike">
                <a:solidFill>
                  <a:srgbClr val="8B8B8B"/>
                </a:solidFill>
                <a:latin typeface="Calibri"/>
                <a:ea typeface="Calibri"/>
                <a:cs typeface="Calibri"/>
                <a:sym typeface="Calibri"/>
              </a:rPr>
              <a:t>‹#›</a:t>
            </a:fld>
            <a:endParaRPr/>
          </a:p>
        </p:txBody>
      </p:sp>
      <p:sp>
        <p:nvSpPr>
          <p:cNvPr id="702" name="Google Shape;702;p21"/>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8B8B8B"/>
              </a:buClr>
              <a:buSzPts val="900"/>
              <a:buFont typeface="Calibri"/>
              <a:buNone/>
            </a:pPr>
            <a:r>
              <a:rPr lang="es-ES"/>
              <a:t>14/11/2024</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graphicFrame>
        <p:nvGraphicFramePr>
          <p:cNvPr id="707" name="Google Shape;707;p22"/>
          <p:cNvGraphicFramePr/>
          <p:nvPr/>
        </p:nvGraphicFramePr>
        <p:xfrm>
          <a:off x="395640" y="1989000"/>
          <a:ext cx="3000000" cy="3000000"/>
        </p:xfrm>
        <a:graphic>
          <a:graphicData uri="http://schemas.openxmlformats.org/drawingml/2006/table">
            <a:tbl>
              <a:tblPr>
                <a:noFill/>
                <a:tableStyleId>{41D48352-2601-466E-9C82-99945F61CD58}</a:tableStyleId>
              </a:tblPr>
              <a:tblGrid>
                <a:gridCol w="1371600"/>
                <a:gridCol w="1371600"/>
                <a:gridCol w="1371600"/>
                <a:gridCol w="1371600"/>
                <a:gridCol w="1371600"/>
                <a:gridCol w="1371600"/>
              </a:tblGrid>
              <a:tr h="370800">
                <a:tc>
                  <a:txBody>
                    <a:bodyPr/>
                    <a:lstStyle/>
                    <a:p>
                      <a:pPr indent="0" lvl="0" marL="0" marR="0" rtl="0" algn="ctr">
                        <a:lnSpc>
                          <a:spcPct val="100000"/>
                        </a:lnSpc>
                        <a:spcBef>
                          <a:spcPts val="0"/>
                        </a:spcBef>
                        <a:spcAft>
                          <a:spcPts val="0"/>
                        </a:spcAft>
                        <a:buNone/>
                      </a:pPr>
                      <a:r>
                        <a:rPr b="0" lang="es-ES" sz="1350" strike="noStrike">
                          <a:solidFill>
                            <a:srgbClr val="FFFFFF"/>
                          </a:solidFill>
                          <a:latin typeface="Calibri"/>
                          <a:ea typeface="Calibri"/>
                          <a:cs typeface="Calibri"/>
                          <a:sym typeface="Calibri"/>
                        </a:rPr>
                        <a:t>Machine</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5B9BD5"/>
                    </a:solidFill>
                  </a:tcPr>
                </a:tc>
                <a:tc>
                  <a:txBody>
                    <a:bodyPr/>
                    <a:lstStyle/>
                    <a:p>
                      <a:pPr indent="0" lvl="0" marL="0" marR="0" rtl="0" algn="ctr">
                        <a:lnSpc>
                          <a:spcPct val="100000"/>
                        </a:lnSpc>
                        <a:spcBef>
                          <a:spcPts val="0"/>
                        </a:spcBef>
                        <a:spcAft>
                          <a:spcPts val="0"/>
                        </a:spcAft>
                        <a:buNone/>
                      </a:pPr>
                      <a:r>
                        <a:rPr b="0" lang="es-ES" sz="1350" strike="noStrike">
                          <a:solidFill>
                            <a:srgbClr val="FFFFFF"/>
                          </a:solidFill>
                          <a:latin typeface="Calibri"/>
                          <a:ea typeface="Calibri"/>
                          <a:cs typeface="Calibri"/>
                          <a:sym typeface="Calibri"/>
                        </a:rPr>
                        <a:t>OS</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5B9BD5"/>
                    </a:solidFill>
                  </a:tcPr>
                </a:tc>
                <a:tc>
                  <a:txBody>
                    <a:bodyPr/>
                    <a:lstStyle/>
                    <a:p>
                      <a:pPr indent="0" lvl="0" marL="0" marR="0" rtl="0" algn="ctr">
                        <a:lnSpc>
                          <a:spcPct val="100000"/>
                        </a:lnSpc>
                        <a:spcBef>
                          <a:spcPts val="0"/>
                        </a:spcBef>
                        <a:spcAft>
                          <a:spcPts val="0"/>
                        </a:spcAft>
                        <a:buNone/>
                      </a:pPr>
                      <a:r>
                        <a:rPr b="0" lang="es-ES" sz="1350" strike="noStrike">
                          <a:solidFill>
                            <a:srgbClr val="FFFFFF"/>
                          </a:solidFill>
                          <a:latin typeface="Calibri"/>
                          <a:ea typeface="Calibri"/>
                          <a:cs typeface="Calibri"/>
                          <a:sym typeface="Calibri"/>
                        </a:rPr>
                        <a:t>Software</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5B9BD5"/>
                    </a:solidFill>
                  </a:tcPr>
                </a:tc>
                <a:tc>
                  <a:txBody>
                    <a:bodyPr/>
                    <a:lstStyle/>
                    <a:p>
                      <a:pPr indent="0" lvl="0" marL="0" marR="0" rtl="0" algn="ctr">
                        <a:lnSpc>
                          <a:spcPct val="100000"/>
                        </a:lnSpc>
                        <a:spcBef>
                          <a:spcPts val="0"/>
                        </a:spcBef>
                        <a:spcAft>
                          <a:spcPts val="0"/>
                        </a:spcAft>
                        <a:buNone/>
                      </a:pPr>
                      <a:r>
                        <a:rPr b="0" lang="es-ES" sz="1350" strike="noStrike">
                          <a:solidFill>
                            <a:srgbClr val="FFFFFF"/>
                          </a:solidFill>
                          <a:latin typeface="Calibri"/>
                          <a:ea typeface="Calibri"/>
                          <a:cs typeface="Calibri"/>
                          <a:sym typeface="Calibri"/>
                        </a:rPr>
                        <a:t>CPU</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5B9BD5"/>
                    </a:solidFill>
                  </a:tcPr>
                </a:tc>
                <a:tc>
                  <a:txBody>
                    <a:bodyPr/>
                    <a:lstStyle/>
                    <a:p>
                      <a:pPr indent="0" lvl="0" marL="0" marR="0" rtl="0" algn="ctr">
                        <a:lnSpc>
                          <a:spcPct val="100000"/>
                        </a:lnSpc>
                        <a:spcBef>
                          <a:spcPts val="0"/>
                        </a:spcBef>
                        <a:spcAft>
                          <a:spcPts val="0"/>
                        </a:spcAft>
                        <a:buNone/>
                      </a:pPr>
                      <a:r>
                        <a:rPr b="0" lang="es-ES" sz="1350" strike="noStrike">
                          <a:solidFill>
                            <a:srgbClr val="FFFFFF"/>
                          </a:solidFill>
                          <a:latin typeface="Calibri"/>
                          <a:ea typeface="Calibri"/>
                          <a:cs typeface="Calibri"/>
                          <a:sym typeface="Calibri"/>
                        </a:rPr>
                        <a:t>RAM</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5B9BD5"/>
                    </a:solidFill>
                  </a:tcPr>
                </a:tc>
                <a:tc>
                  <a:txBody>
                    <a:bodyPr/>
                    <a:lstStyle/>
                    <a:p>
                      <a:pPr indent="0" lvl="0" marL="0" marR="0" rtl="0" algn="ctr">
                        <a:lnSpc>
                          <a:spcPct val="100000"/>
                        </a:lnSpc>
                        <a:spcBef>
                          <a:spcPts val="0"/>
                        </a:spcBef>
                        <a:spcAft>
                          <a:spcPts val="0"/>
                        </a:spcAft>
                        <a:buNone/>
                      </a:pPr>
                      <a:r>
                        <a:rPr b="0" lang="es-ES" sz="1350" strike="noStrike">
                          <a:solidFill>
                            <a:srgbClr val="FFFFFF"/>
                          </a:solidFill>
                          <a:latin typeface="Calibri"/>
                          <a:ea typeface="Calibri"/>
                          <a:cs typeface="Calibri"/>
                          <a:sym typeface="Calibri"/>
                        </a:rPr>
                        <a:t>Storage</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5B9BD5"/>
                    </a:solidFill>
                  </a:tcPr>
                </a:tc>
              </a:tr>
              <a:tr h="370800">
                <a:tc>
                  <a:txBody>
                    <a:bodyPr/>
                    <a:lstStyle/>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Workstation (x5)</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D1DEEF"/>
                    </a:solidFill>
                  </a:tcPr>
                </a:tc>
                <a:tc rowSpan="3">
                  <a:txBody>
                    <a:bodyPr/>
                    <a:lstStyle/>
                    <a:p>
                      <a:pPr indent="0" lvl="0" marL="0" marR="0" rtl="0" algn="ctr">
                        <a:lnSpc>
                          <a:spcPct val="100000"/>
                        </a:lnSpc>
                        <a:spcBef>
                          <a:spcPts val="0"/>
                        </a:spcBef>
                        <a:spcAft>
                          <a:spcPts val="0"/>
                        </a:spcAft>
                        <a:buNone/>
                      </a:pPr>
                      <a:r>
                        <a:t/>
                      </a:r>
                      <a:endParaRPr b="0" sz="135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35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350" strike="noStrike">
                        <a:latin typeface="Arial"/>
                        <a:ea typeface="Arial"/>
                        <a:cs typeface="Arial"/>
                        <a:sym typeface="Arial"/>
                      </a:endParaRPr>
                    </a:p>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Centos 6.9 </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D1DEEF"/>
                    </a:solidFill>
                  </a:tcPr>
                </a:tc>
                <a:tc>
                  <a:txBody>
                    <a:bodyPr/>
                    <a:lstStyle/>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/opt(*)</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D1DEEF"/>
                    </a:solidFill>
                  </a:tcPr>
                </a:tc>
                <a:tc>
                  <a:txBody>
                    <a:bodyPr/>
                    <a:lstStyle/>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4 cores</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D1DEEF"/>
                    </a:solidFill>
                  </a:tcPr>
                </a:tc>
                <a:tc>
                  <a:txBody>
                    <a:bodyPr/>
                    <a:lstStyle/>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32 Gb</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D1DEEF"/>
                    </a:solidFill>
                  </a:tcPr>
                </a:tc>
                <a:tc>
                  <a:txBody>
                    <a:bodyPr/>
                    <a:lstStyle/>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4 TB</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D1DEEF"/>
                    </a:solidFill>
                  </a:tcPr>
                </a:tc>
              </a:tr>
              <a:tr h="370800">
                <a:tc>
                  <a:txBody>
                    <a:bodyPr/>
                    <a:lstStyle/>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Bioinfo01 </a:t>
                      </a:r>
                      <a:endParaRPr b="0" sz="1350" strike="noStrike">
                        <a:latin typeface="Arial"/>
                        <a:ea typeface="Arial"/>
                        <a:cs typeface="Arial"/>
                        <a:sym typeface="Arial"/>
                      </a:endParaRPr>
                    </a:p>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(1 node)</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FF7"/>
                    </a:solidFill>
                  </a:tcPr>
                </a:tc>
                <a:tc vMerge="1"/>
                <a:tc>
                  <a:txBody>
                    <a:bodyPr/>
                    <a:lstStyle/>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/opt(*)</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FF7"/>
                    </a:solidFill>
                  </a:tcPr>
                </a:tc>
                <a:tc>
                  <a:txBody>
                    <a:bodyPr/>
                    <a:lstStyle/>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16 cores</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FF7"/>
                    </a:solidFill>
                  </a:tcPr>
                </a:tc>
                <a:tc>
                  <a:txBody>
                    <a:bodyPr/>
                    <a:lstStyle/>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120 Gb</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FF7"/>
                    </a:solidFill>
                  </a:tcPr>
                </a:tc>
                <a:tc>
                  <a:txBody>
                    <a:bodyPr/>
                    <a:lstStyle/>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500 Gb</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FF7"/>
                    </a:solidFill>
                  </a:tcPr>
                </a:tc>
              </a:tr>
              <a:tr h="370800">
                <a:tc>
                  <a:txBody>
                    <a:bodyPr/>
                    <a:lstStyle/>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HPC </a:t>
                      </a:r>
                      <a:endParaRPr b="0" sz="1350" strike="noStrike">
                        <a:latin typeface="Arial"/>
                        <a:ea typeface="Arial"/>
                        <a:cs typeface="Arial"/>
                        <a:sym typeface="Arial"/>
                      </a:endParaRPr>
                    </a:p>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(16 nodes)</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D1DEEF"/>
                    </a:solidFill>
                  </a:tcPr>
                </a:tc>
                <a:tc vMerge="1"/>
                <a:tc>
                  <a:txBody>
                    <a:bodyPr/>
                    <a:lstStyle/>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/opt(*)</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D1DEEF"/>
                    </a:solidFill>
                  </a:tcPr>
                </a:tc>
                <a:tc>
                  <a:txBody>
                    <a:bodyPr/>
                    <a:lstStyle/>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320 cores</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D1DEEF"/>
                    </a:solidFill>
                  </a:tcPr>
                </a:tc>
                <a:tc>
                  <a:txBody>
                    <a:bodyPr/>
                    <a:lstStyle/>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8 TB</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D1DEEF"/>
                    </a:solidFill>
                  </a:tcPr>
                </a:tc>
                <a:tc>
                  <a:txBody>
                    <a:bodyPr/>
                    <a:lstStyle/>
                    <a:p>
                      <a:pPr indent="0" lvl="0" marL="0" marR="0" rtl="0" algn="ctr">
                        <a:lnSpc>
                          <a:spcPct val="100000"/>
                        </a:lnSpc>
                        <a:spcBef>
                          <a:spcPts val="0"/>
                        </a:spcBef>
                        <a:spcAft>
                          <a:spcPts val="0"/>
                        </a:spcAft>
                        <a:buNone/>
                      </a:pPr>
                      <a:r>
                        <a:rPr b="0" lang="es-ES" sz="1350" strike="noStrike">
                          <a:solidFill>
                            <a:srgbClr val="000000"/>
                          </a:solidFill>
                          <a:latin typeface="Calibri"/>
                          <a:ea typeface="Calibri"/>
                          <a:cs typeface="Calibri"/>
                          <a:sym typeface="Calibri"/>
                        </a:rPr>
                        <a:t>500 Gb</a:t>
                      </a:r>
                      <a:endParaRPr b="0" sz="1350" strike="noStrike">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D1DEEF"/>
                    </a:solidFill>
                  </a:tcPr>
                </a:tc>
              </a:tr>
            </a:tbl>
          </a:graphicData>
        </a:graphic>
      </p:graphicFrame>
      <p:sp>
        <p:nvSpPr>
          <p:cNvPr id="708" name="Google Shape;708;p22"/>
          <p:cNvSpPr/>
          <p:nvPr/>
        </p:nvSpPr>
        <p:spPr>
          <a:xfrm>
            <a:off x="467640" y="4365000"/>
            <a:ext cx="8136720" cy="647640"/>
          </a:xfrm>
          <a:prstGeom prst="roundRect">
            <a:avLst>
              <a:gd fmla="val 16667" name="adj"/>
            </a:avLst>
          </a:prstGeom>
          <a:solidFill>
            <a:srgbClr val="5B9BD5"/>
          </a:solidFill>
          <a:ln cap="flat" cmpd="sng" w="25400">
            <a:solidFill>
              <a:srgbClr val="43729D"/>
            </a:solidFill>
            <a:prstDash val="solid"/>
            <a:miter lim="8000"/>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lang="es-ES" sz="1800" strike="noStrike">
                <a:solidFill>
                  <a:schemeClr val="lt1"/>
                </a:solidFill>
                <a:latin typeface="Calibri"/>
                <a:ea typeface="Calibri"/>
                <a:cs typeface="Calibri"/>
                <a:sym typeface="Calibri"/>
              </a:rPr>
              <a:t> 2 shared data storage disk boxes: 70TB + 250 TB</a:t>
            </a:r>
            <a:endParaRPr b="0" sz="1800" strike="noStrike">
              <a:solidFill>
                <a:schemeClr val="dk1"/>
              </a:solidFill>
              <a:latin typeface="Arial"/>
              <a:ea typeface="Arial"/>
              <a:cs typeface="Arial"/>
              <a:sym typeface="Arial"/>
            </a:endParaRPr>
          </a:p>
        </p:txBody>
      </p:sp>
      <p:sp>
        <p:nvSpPr>
          <p:cNvPr id="709" name="Google Shape;709;p22"/>
          <p:cNvSpPr/>
          <p:nvPr/>
        </p:nvSpPr>
        <p:spPr>
          <a:xfrm>
            <a:off x="467640" y="5085360"/>
            <a:ext cx="8136720" cy="1007640"/>
          </a:xfrm>
          <a:prstGeom prst="roundRect">
            <a:avLst>
              <a:gd fmla="val 16667" name="adj"/>
            </a:avLst>
          </a:prstGeom>
          <a:solidFill>
            <a:srgbClr val="EDEDED"/>
          </a:solidFill>
          <a:ln cap="flat" cmpd="sng" w="25400">
            <a:solidFill>
              <a:srgbClr val="43729D"/>
            </a:solidFill>
            <a:prstDash val="solid"/>
            <a:miter lim="8000"/>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lang="es-ES" sz="1800" strike="noStrike">
                <a:solidFill>
                  <a:srgbClr val="000000"/>
                </a:solidFill>
                <a:latin typeface="Calibri"/>
                <a:ea typeface="Calibri"/>
                <a:cs typeface="Calibri"/>
                <a:sym typeface="Calibri"/>
              </a:rPr>
              <a:t>VMs, ISCIII’s Windows personal terminals, personal laptops mobile platforms, cloud computing platforms, cloud storage, remote services, …</a:t>
            </a:r>
            <a:endParaRPr b="0" sz="1800" strike="noStrike">
              <a:solidFill>
                <a:schemeClr val="dk1"/>
              </a:solidFill>
              <a:latin typeface="Arial"/>
              <a:ea typeface="Arial"/>
              <a:cs typeface="Arial"/>
              <a:sym typeface="Arial"/>
            </a:endParaRPr>
          </a:p>
        </p:txBody>
      </p:sp>
      <p:sp>
        <p:nvSpPr>
          <p:cNvPr id="710" name="Google Shape;710;p22"/>
          <p:cNvSpPr/>
          <p:nvPr/>
        </p:nvSpPr>
        <p:spPr>
          <a:xfrm>
            <a:off x="628560" y="700560"/>
            <a:ext cx="7886520" cy="865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s-ES" sz="2100" strike="noStrike">
                <a:solidFill>
                  <a:srgbClr val="000000"/>
                </a:solidFill>
                <a:latin typeface="Consolas"/>
                <a:ea typeface="Consolas"/>
                <a:cs typeface="Consolas"/>
                <a:sym typeface="Consolas"/>
              </a:rPr>
              <a:t>4. Standarization</a:t>
            </a:r>
            <a:endParaRPr b="0" sz="2100" strike="noStrike">
              <a:solidFill>
                <a:schemeClr val="dk1"/>
              </a:solidFill>
              <a:latin typeface="Arial"/>
              <a:ea typeface="Arial"/>
              <a:cs typeface="Arial"/>
              <a:sym typeface="Arial"/>
            </a:endParaRPr>
          </a:p>
        </p:txBody>
      </p:sp>
      <p:sp>
        <p:nvSpPr>
          <p:cNvPr id="711" name="Google Shape;711;p22"/>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a:p>
        </p:txBody>
      </p:sp>
      <p:sp>
        <p:nvSpPr>
          <p:cNvPr id="712" name="Google Shape;712;p22"/>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B8B8B"/>
              </a:buClr>
              <a:buSzPts val="900"/>
              <a:buFont typeface="Calibri"/>
              <a:buNone/>
            </a:pPr>
            <a:fld id="{00000000-1234-1234-1234-123412341234}" type="slidenum">
              <a:rPr b="0" lang="es-ES" sz="900" strike="noStrike">
                <a:solidFill>
                  <a:srgbClr val="8B8B8B"/>
                </a:solidFill>
                <a:latin typeface="Calibri"/>
                <a:ea typeface="Calibri"/>
                <a:cs typeface="Calibri"/>
                <a:sym typeface="Calibri"/>
              </a:rPr>
              <a:t>‹#›</a:t>
            </a:fld>
            <a:endParaRPr/>
          </a:p>
        </p:txBody>
      </p:sp>
      <p:sp>
        <p:nvSpPr>
          <p:cNvPr id="713" name="Google Shape;713;p22"/>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8B8B8B"/>
              </a:buClr>
              <a:buSzPts val="900"/>
              <a:buFont typeface="Calibri"/>
              <a:buNone/>
            </a:pPr>
            <a:r>
              <a:rPr lang="es-ES"/>
              <a:t>14/11/2024</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pic>
        <p:nvPicPr>
          <p:cNvPr id="718" name="Google Shape;718;p23"/>
          <p:cNvPicPr preferRelativeResize="0"/>
          <p:nvPr/>
        </p:nvPicPr>
        <p:blipFill rotWithShape="1">
          <a:blip r:embed="rId3">
            <a:alphaModFix/>
          </a:blip>
          <a:srcRect b="0" l="0" r="0" t="0"/>
          <a:stretch/>
        </p:blipFill>
        <p:spPr>
          <a:xfrm>
            <a:off x="1043640" y="1628640"/>
            <a:ext cx="6912360" cy="4699800"/>
          </a:xfrm>
          <a:prstGeom prst="rect">
            <a:avLst/>
          </a:prstGeom>
          <a:noFill/>
          <a:ln>
            <a:noFill/>
          </a:ln>
        </p:spPr>
      </p:pic>
      <p:sp>
        <p:nvSpPr>
          <p:cNvPr id="719" name="Google Shape;719;p23"/>
          <p:cNvSpPr/>
          <p:nvPr/>
        </p:nvSpPr>
        <p:spPr>
          <a:xfrm>
            <a:off x="628560" y="700560"/>
            <a:ext cx="7886520" cy="865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s-ES" sz="2100" strike="noStrike">
                <a:solidFill>
                  <a:srgbClr val="000000"/>
                </a:solidFill>
                <a:latin typeface="Consolas"/>
                <a:ea typeface="Consolas"/>
                <a:cs typeface="Consolas"/>
                <a:sym typeface="Consolas"/>
              </a:rPr>
              <a:t>4. Standarization</a:t>
            </a:r>
            <a:endParaRPr b="0" sz="2100" strike="noStrike">
              <a:solidFill>
                <a:schemeClr val="dk1"/>
              </a:solidFill>
              <a:latin typeface="Arial"/>
              <a:ea typeface="Arial"/>
              <a:cs typeface="Arial"/>
              <a:sym typeface="Arial"/>
            </a:endParaRPr>
          </a:p>
        </p:txBody>
      </p:sp>
      <p:sp>
        <p:nvSpPr>
          <p:cNvPr id="720" name="Google Shape;720;p23"/>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a:p>
        </p:txBody>
      </p:sp>
      <p:sp>
        <p:nvSpPr>
          <p:cNvPr id="721" name="Google Shape;721;p23"/>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B8B8B"/>
              </a:buClr>
              <a:buSzPts val="900"/>
              <a:buFont typeface="Calibri"/>
              <a:buNone/>
            </a:pPr>
            <a:fld id="{00000000-1234-1234-1234-123412341234}" type="slidenum">
              <a:rPr b="0" lang="es-ES" sz="900" strike="noStrike">
                <a:solidFill>
                  <a:srgbClr val="8B8B8B"/>
                </a:solidFill>
                <a:latin typeface="Calibri"/>
                <a:ea typeface="Calibri"/>
                <a:cs typeface="Calibri"/>
                <a:sym typeface="Calibri"/>
              </a:rPr>
              <a:t>‹#›</a:t>
            </a:fld>
            <a:endParaRPr/>
          </a:p>
        </p:txBody>
      </p:sp>
      <p:sp>
        <p:nvSpPr>
          <p:cNvPr id="722" name="Google Shape;722;p23"/>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8B8B8B"/>
              </a:buClr>
              <a:buSzPts val="900"/>
              <a:buFont typeface="Calibri"/>
              <a:buNone/>
            </a:pPr>
            <a:r>
              <a:rPr lang="es-ES"/>
              <a:t>14/11/2024</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24"/>
          <p:cNvSpPr txBox="1"/>
          <p:nvPr>
            <p:ph idx="4294967295" type="title"/>
          </p:nvPr>
        </p:nvSpPr>
        <p:spPr>
          <a:xfrm>
            <a:off x="628560" y="700560"/>
            <a:ext cx="7886520" cy="865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2100"/>
              <a:buFont typeface="Consolas"/>
              <a:buNone/>
            </a:pPr>
            <a:r>
              <a:rPr b="0" i="0" lang="es-ES" sz="2100" u="none" cap="none" strike="noStrike">
                <a:solidFill>
                  <a:srgbClr val="000000"/>
                </a:solidFill>
                <a:latin typeface="Consolas"/>
                <a:ea typeface="Consolas"/>
                <a:cs typeface="Consolas"/>
                <a:sym typeface="Consolas"/>
              </a:rPr>
              <a:t>Workflows I</a:t>
            </a:r>
            <a:endParaRPr b="0" i="0" sz="2100" u="none" cap="none" strike="noStrike">
              <a:solidFill>
                <a:srgbClr val="000000"/>
              </a:solidFill>
              <a:latin typeface="Calibri"/>
              <a:ea typeface="Calibri"/>
              <a:cs typeface="Calibri"/>
              <a:sym typeface="Calibri"/>
            </a:endParaRPr>
          </a:p>
        </p:txBody>
      </p:sp>
      <p:sp>
        <p:nvSpPr>
          <p:cNvPr id="728" name="Google Shape;728;p24"/>
          <p:cNvSpPr txBox="1"/>
          <p:nvPr>
            <p:ph idx="4294967295" type="body"/>
          </p:nvPr>
        </p:nvSpPr>
        <p:spPr>
          <a:xfrm>
            <a:off x="457200" y="1917000"/>
            <a:ext cx="5122440" cy="4209120"/>
          </a:xfrm>
          <a:prstGeom prst="rect">
            <a:avLst/>
          </a:prstGeom>
          <a:noFill/>
          <a:ln>
            <a:noFill/>
          </a:ln>
        </p:spPr>
        <p:txBody>
          <a:bodyPr anchorCtr="0" anchor="t" bIns="45700" lIns="91425" spcFirstLastPara="1" rIns="91425" wrap="square" tIns="45700">
            <a:normAutofit/>
          </a:bodyPr>
          <a:lstStyle/>
          <a:p>
            <a:pPr indent="-171360" lvl="0" marL="171360" marR="0" rtl="0" algn="l">
              <a:lnSpc>
                <a:spcPct val="90000"/>
              </a:lnSpc>
              <a:spcBef>
                <a:spcPts val="0"/>
              </a:spcBef>
              <a:spcAft>
                <a:spcPts val="0"/>
              </a:spcAft>
              <a:buClr>
                <a:srgbClr val="000000"/>
              </a:buClr>
              <a:buSzPts val="1800"/>
              <a:buFont typeface="Arial"/>
              <a:buChar char="•"/>
            </a:pPr>
            <a:r>
              <a:rPr b="0" i="0" lang="es-ES" sz="1800" u="none" cap="none" strike="noStrike">
                <a:solidFill>
                  <a:srgbClr val="000000"/>
                </a:solidFill>
                <a:latin typeface="Consolas"/>
                <a:ea typeface="Consolas"/>
                <a:cs typeface="Consolas"/>
                <a:sym typeface="Consolas"/>
              </a:rPr>
              <a:t>Bioinformatic analyses invariably involve shepherding files through a series of transformations, called a pipeline or a workflow.</a:t>
            </a:r>
            <a:endParaRPr b="0" i="0" sz="1800" u="none" cap="none" strike="noStrike">
              <a:solidFill>
                <a:srgbClr val="000000"/>
              </a:solidFill>
              <a:latin typeface="Consolas"/>
              <a:ea typeface="Consolas"/>
              <a:cs typeface="Consolas"/>
              <a:sym typeface="Consolas"/>
            </a:endParaRPr>
          </a:p>
          <a:p>
            <a:pPr indent="0" lvl="0" marL="228600" marR="0" rtl="0" algn="l">
              <a:lnSpc>
                <a:spcPct val="90000"/>
              </a:lnSpc>
              <a:spcBef>
                <a:spcPts val="751"/>
              </a:spcBef>
              <a:spcAft>
                <a:spcPts val="0"/>
              </a:spcAft>
              <a:buClr>
                <a:schemeClr val="dk1"/>
              </a:buClr>
              <a:buSzPts val="1000"/>
              <a:buFont typeface="Arial"/>
              <a:buNone/>
            </a:pPr>
            <a:r>
              <a:t/>
            </a:r>
            <a:endParaRPr b="0" i="0" sz="1000" u="none" cap="none" strike="noStrike">
              <a:solidFill>
                <a:srgbClr val="000000"/>
              </a:solidFill>
              <a:latin typeface="Consolas"/>
              <a:ea typeface="Consolas"/>
              <a:cs typeface="Consolas"/>
              <a:sym typeface="Consolas"/>
            </a:endParaRPr>
          </a:p>
          <a:p>
            <a:pPr indent="-171360" lvl="0" marL="171360" marR="0" rtl="0" algn="l">
              <a:lnSpc>
                <a:spcPct val="90000"/>
              </a:lnSpc>
              <a:spcBef>
                <a:spcPts val="751"/>
              </a:spcBef>
              <a:spcAft>
                <a:spcPts val="0"/>
              </a:spcAft>
              <a:buClr>
                <a:srgbClr val="000000"/>
              </a:buClr>
              <a:buSzPts val="1800"/>
              <a:buFont typeface="Arial"/>
              <a:buChar char="•"/>
            </a:pPr>
            <a:r>
              <a:rPr b="0" i="0" lang="es-ES" sz="1800" u="none" cap="none" strike="noStrike">
                <a:solidFill>
                  <a:srgbClr val="000000"/>
                </a:solidFill>
                <a:latin typeface="Consolas"/>
                <a:ea typeface="Consolas"/>
                <a:cs typeface="Consolas"/>
                <a:sym typeface="Consolas"/>
              </a:rPr>
              <a:t>These transformations are done by executable command line software written for Unix-compatible operating systems.</a:t>
            </a:r>
            <a:endParaRPr b="0" i="0" sz="1800" u="none" cap="none" strike="noStrike">
              <a:solidFill>
                <a:srgbClr val="000000"/>
              </a:solidFill>
              <a:latin typeface="Consolas"/>
              <a:ea typeface="Consolas"/>
              <a:cs typeface="Consolas"/>
              <a:sym typeface="Consolas"/>
            </a:endParaRPr>
          </a:p>
          <a:p>
            <a:pPr indent="0" lvl="0" marL="228600" marR="0" rtl="0" algn="l">
              <a:lnSpc>
                <a:spcPct val="90000"/>
              </a:lnSpc>
              <a:spcBef>
                <a:spcPts val="751"/>
              </a:spcBef>
              <a:spcAft>
                <a:spcPts val="0"/>
              </a:spcAft>
              <a:buClr>
                <a:schemeClr val="dk1"/>
              </a:buClr>
              <a:buSzPts val="1000"/>
              <a:buFont typeface="Arial"/>
              <a:buNone/>
            </a:pPr>
            <a:r>
              <a:t/>
            </a:r>
            <a:endParaRPr b="0" i="0" sz="1000" u="none" cap="none" strike="noStrike">
              <a:solidFill>
                <a:srgbClr val="000000"/>
              </a:solidFill>
              <a:latin typeface="Consolas"/>
              <a:ea typeface="Consolas"/>
              <a:cs typeface="Consolas"/>
              <a:sym typeface="Consolas"/>
            </a:endParaRPr>
          </a:p>
          <a:p>
            <a:pPr indent="-171360" lvl="0" marL="171360" marR="0" rtl="0" algn="l">
              <a:lnSpc>
                <a:spcPct val="90000"/>
              </a:lnSpc>
              <a:spcBef>
                <a:spcPts val="751"/>
              </a:spcBef>
              <a:spcAft>
                <a:spcPts val="0"/>
              </a:spcAft>
              <a:buClr>
                <a:srgbClr val="000000"/>
              </a:buClr>
              <a:buSzPts val="1800"/>
              <a:buFont typeface="Arial"/>
              <a:buChar char="•"/>
            </a:pPr>
            <a:r>
              <a:rPr b="0" i="0" lang="es-ES" sz="1800" u="none" cap="none" strike="noStrike">
                <a:solidFill>
                  <a:srgbClr val="000000"/>
                </a:solidFill>
                <a:latin typeface="Consolas"/>
                <a:ea typeface="Consolas"/>
                <a:cs typeface="Consolas"/>
                <a:sym typeface="Consolas"/>
              </a:rPr>
              <a:t>They need to be reproducible, easy to maintain, portable and scalable.</a:t>
            </a:r>
            <a:endParaRPr b="0" i="0" sz="1800" u="none" cap="none" strike="noStrike">
              <a:solidFill>
                <a:srgbClr val="000000"/>
              </a:solidFill>
              <a:latin typeface="Consolas"/>
              <a:ea typeface="Consolas"/>
              <a:cs typeface="Consolas"/>
              <a:sym typeface="Consolas"/>
            </a:endParaRPr>
          </a:p>
        </p:txBody>
      </p:sp>
      <p:pic>
        <p:nvPicPr>
          <p:cNvPr descr="Resultado de imagen de galaxy workflow" id="729" name="Google Shape;729;p24"/>
          <p:cNvPicPr preferRelativeResize="0"/>
          <p:nvPr/>
        </p:nvPicPr>
        <p:blipFill rotWithShape="1">
          <a:blip r:embed="rId3">
            <a:alphaModFix/>
          </a:blip>
          <a:srcRect b="19683" l="22257" r="24217" t="17013"/>
          <a:stretch/>
        </p:blipFill>
        <p:spPr>
          <a:xfrm>
            <a:off x="5868000" y="2349000"/>
            <a:ext cx="2592000" cy="3168000"/>
          </a:xfrm>
          <a:prstGeom prst="rect">
            <a:avLst/>
          </a:prstGeom>
          <a:noFill/>
          <a:ln>
            <a:noFill/>
          </a:ln>
        </p:spPr>
      </p:pic>
      <p:sp>
        <p:nvSpPr>
          <p:cNvPr id="730" name="Google Shape;730;p24"/>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a:p>
        </p:txBody>
      </p:sp>
      <p:sp>
        <p:nvSpPr>
          <p:cNvPr id="731" name="Google Shape;731;p24"/>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B8B8B"/>
              </a:buClr>
              <a:buSzPts val="900"/>
              <a:buFont typeface="Calibri"/>
              <a:buNone/>
            </a:pPr>
            <a:fld id="{00000000-1234-1234-1234-123412341234}" type="slidenum">
              <a:rPr b="0" lang="es-ES" sz="900" strike="noStrike">
                <a:solidFill>
                  <a:srgbClr val="8B8B8B"/>
                </a:solidFill>
                <a:latin typeface="Calibri"/>
                <a:ea typeface="Calibri"/>
                <a:cs typeface="Calibri"/>
                <a:sym typeface="Calibri"/>
              </a:rPr>
              <a:t>‹#›</a:t>
            </a:fld>
            <a:endParaRPr/>
          </a:p>
        </p:txBody>
      </p:sp>
      <p:sp>
        <p:nvSpPr>
          <p:cNvPr id="732" name="Google Shape;732;p24"/>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8B8B8B"/>
              </a:buClr>
              <a:buSzPts val="900"/>
              <a:buFont typeface="Calibri"/>
              <a:buNone/>
            </a:pPr>
            <a:r>
              <a:rPr lang="es-ES"/>
              <a:t>14/11/2024</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25"/>
          <p:cNvSpPr txBox="1"/>
          <p:nvPr>
            <p:ph idx="4294967295" type="title"/>
          </p:nvPr>
        </p:nvSpPr>
        <p:spPr>
          <a:xfrm>
            <a:off x="628560" y="700560"/>
            <a:ext cx="7886520" cy="865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2100"/>
              <a:buFont typeface="Consolas"/>
              <a:buNone/>
            </a:pPr>
            <a:r>
              <a:rPr b="0" i="0" lang="es-ES" sz="2100" u="none" cap="none" strike="noStrike">
                <a:solidFill>
                  <a:srgbClr val="000000"/>
                </a:solidFill>
                <a:latin typeface="Consolas"/>
                <a:ea typeface="Consolas"/>
                <a:cs typeface="Consolas"/>
                <a:sym typeface="Consolas"/>
              </a:rPr>
              <a:t>Workflows II</a:t>
            </a:r>
            <a:endParaRPr b="0" i="0" sz="2100" u="none" cap="none" strike="noStrike">
              <a:solidFill>
                <a:srgbClr val="000000"/>
              </a:solidFill>
              <a:latin typeface="Calibri"/>
              <a:ea typeface="Calibri"/>
              <a:cs typeface="Calibri"/>
              <a:sym typeface="Calibri"/>
            </a:endParaRPr>
          </a:p>
        </p:txBody>
      </p:sp>
      <p:sp>
        <p:nvSpPr>
          <p:cNvPr id="738" name="Google Shape;738;p25"/>
          <p:cNvSpPr txBox="1"/>
          <p:nvPr>
            <p:ph idx="4294967295" type="body"/>
          </p:nvPr>
        </p:nvSpPr>
        <p:spPr>
          <a:xfrm>
            <a:off x="628560" y="1778040"/>
            <a:ext cx="7886520" cy="4443120"/>
          </a:xfrm>
          <a:prstGeom prst="rect">
            <a:avLst/>
          </a:prstGeom>
          <a:noFill/>
          <a:ln>
            <a:noFill/>
          </a:ln>
        </p:spPr>
        <p:txBody>
          <a:bodyPr anchorCtr="0" anchor="t" bIns="45700" lIns="91425" spcFirstLastPara="1" rIns="91425" wrap="square" tIns="45700">
            <a:noAutofit/>
          </a:bodyPr>
          <a:lstStyle/>
          <a:p>
            <a:pPr indent="0" lvl="0" marL="228600" marR="0" rtl="0" algn="l">
              <a:lnSpc>
                <a:spcPct val="90000"/>
              </a:lnSpc>
              <a:spcBef>
                <a:spcPts val="0"/>
              </a:spcBef>
              <a:spcAft>
                <a:spcPts val="0"/>
              </a:spcAft>
              <a:buClr>
                <a:schemeClr val="dk1"/>
              </a:buClr>
              <a:buSzPts val="1800"/>
              <a:buFont typeface="Arial"/>
              <a:buNone/>
            </a:pPr>
            <a:r>
              <a:t/>
            </a:r>
            <a:endParaRPr b="0" i="0" sz="1800" u="none" cap="none" strike="noStrike">
              <a:solidFill>
                <a:srgbClr val="000000"/>
              </a:solidFill>
              <a:latin typeface="Consolas"/>
              <a:ea typeface="Consolas"/>
              <a:cs typeface="Consolas"/>
              <a:sym typeface="Consolas"/>
            </a:endParaRPr>
          </a:p>
        </p:txBody>
      </p:sp>
      <p:pic>
        <p:nvPicPr>
          <p:cNvPr descr="Imagen relacionada" id="739" name="Google Shape;739;p25"/>
          <p:cNvPicPr preferRelativeResize="0"/>
          <p:nvPr/>
        </p:nvPicPr>
        <p:blipFill rotWithShape="1">
          <a:blip r:embed="rId3">
            <a:alphaModFix/>
          </a:blip>
          <a:srcRect b="0" l="0" r="0" t="0"/>
          <a:stretch/>
        </p:blipFill>
        <p:spPr>
          <a:xfrm>
            <a:off x="395640" y="1772640"/>
            <a:ext cx="8352720" cy="4464000"/>
          </a:xfrm>
          <a:prstGeom prst="rect">
            <a:avLst/>
          </a:prstGeom>
          <a:noFill/>
          <a:ln>
            <a:noFill/>
          </a:ln>
        </p:spPr>
      </p:pic>
      <p:sp>
        <p:nvSpPr>
          <p:cNvPr id="740" name="Google Shape;740;p25"/>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a:p>
        </p:txBody>
      </p:sp>
      <p:sp>
        <p:nvSpPr>
          <p:cNvPr id="741" name="Google Shape;741;p25"/>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B8B8B"/>
              </a:buClr>
              <a:buSzPts val="900"/>
              <a:buFont typeface="Calibri"/>
              <a:buNone/>
            </a:pPr>
            <a:fld id="{00000000-1234-1234-1234-123412341234}" type="slidenum">
              <a:rPr lang="es-ES"/>
              <a:t>‹#›</a:t>
            </a:fld>
            <a:endParaRPr/>
          </a:p>
        </p:txBody>
      </p:sp>
      <p:sp>
        <p:nvSpPr>
          <p:cNvPr id="742" name="Google Shape;742;p25"/>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8B8B8B"/>
              </a:buClr>
              <a:buSzPts val="900"/>
              <a:buFont typeface="Calibri"/>
              <a:buNone/>
            </a:pPr>
            <a:r>
              <a:rPr lang="es-ES"/>
              <a:t>14/11/2024</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26"/>
          <p:cNvSpPr/>
          <p:nvPr/>
        </p:nvSpPr>
        <p:spPr>
          <a:xfrm>
            <a:off x="628560" y="700560"/>
            <a:ext cx="7886520" cy="865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s-ES" sz="2100" strike="noStrike">
                <a:solidFill>
                  <a:srgbClr val="000000"/>
                </a:solidFill>
                <a:latin typeface="Consolas"/>
                <a:ea typeface="Consolas"/>
                <a:cs typeface="Consolas"/>
                <a:sym typeface="Consolas"/>
              </a:rPr>
              <a:t>5. Nextflow</a:t>
            </a:r>
            <a:endParaRPr b="0" sz="2100" strike="noStrike">
              <a:solidFill>
                <a:schemeClr val="dk1"/>
              </a:solidFill>
              <a:latin typeface="Arial"/>
              <a:ea typeface="Arial"/>
              <a:cs typeface="Arial"/>
              <a:sym typeface="Arial"/>
            </a:endParaRPr>
          </a:p>
        </p:txBody>
      </p:sp>
      <p:sp>
        <p:nvSpPr>
          <p:cNvPr id="749" name="Google Shape;749;p26"/>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b="0" sz="900" strike="noStrike">
              <a:solidFill>
                <a:srgbClr val="8B8B8B"/>
              </a:solidFill>
              <a:latin typeface="Times New Roman"/>
              <a:ea typeface="Times New Roman"/>
              <a:cs typeface="Times New Roman"/>
              <a:sym typeface="Times New Roman"/>
            </a:endParaRPr>
          </a:p>
        </p:txBody>
      </p:sp>
      <p:pic>
        <p:nvPicPr>
          <p:cNvPr id="750" name="Google Shape;750;p26"/>
          <p:cNvPicPr preferRelativeResize="0"/>
          <p:nvPr/>
        </p:nvPicPr>
        <p:blipFill rotWithShape="1">
          <a:blip r:embed="rId3">
            <a:alphaModFix/>
          </a:blip>
          <a:srcRect b="0" l="0" r="0" t="0"/>
          <a:stretch/>
        </p:blipFill>
        <p:spPr>
          <a:xfrm>
            <a:off x="494280" y="3069000"/>
            <a:ext cx="2133360" cy="427320"/>
          </a:xfrm>
          <a:prstGeom prst="rect">
            <a:avLst/>
          </a:prstGeom>
          <a:noFill/>
          <a:ln>
            <a:noFill/>
          </a:ln>
        </p:spPr>
      </p:pic>
      <p:pic>
        <p:nvPicPr>
          <p:cNvPr id="751" name="Google Shape;751;p26"/>
          <p:cNvPicPr preferRelativeResize="0"/>
          <p:nvPr/>
        </p:nvPicPr>
        <p:blipFill rotWithShape="1">
          <a:blip r:embed="rId4">
            <a:alphaModFix/>
          </a:blip>
          <a:srcRect b="0" l="4134" r="0" t="0"/>
          <a:stretch/>
        </p:blipFill>
        <p:spPr>
          <a:xfrm>
            <a:off x="395640" y="1772640"/>
            <a:ext cx="2888280" cy="1305360"/>
          </a:xfrm>
          <a:prstGeom prst="rect">
            <a:avLst/>
          </a:prstGeom>
          <a:noFill/>
          <a:ln>
            <a:noFill/>
          </a:ln>
        </p:spPr>
      </p:pic>
      <p:sp>
        <p:nvSpPr>
          <p:cNvPr id="752" name="Google Shape;752;p26"/>
          <p:cNvSpPr/>
          <p:nvPr/>
        </p:nvSpPr>
        <p:spPr>
          <a:xfrm>
            <a:off x="3348000" y="1989000"/>
            <a:ext cx="4801320" cy="6976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0" lang="es-ES" sz="1700" u="sng" strike="noStrike">
                <a:solidFill>
                  <a:schemeClr val="hlink"/>
                </a:solidFill>
                <a:latin typeface="Consolas"/>
                <a:ea typeface="Consolas"/>
                <a:cs typeface="Consolas"/>
                <a:sym typeface="Consolas"/>
                <a:hlinkClick r:id="rId5"/>
              </a:rPr>
              <a:t>https://www.nextflow.io/</a:t>
            </a:r>
            <a:endParaRPr b="0" sz="1700" strike="noStrike">
              <a:solidFill>
                <a:schemeClr val="dk1"/>
              </a:solidFill>
              <a:latin typeface="Arial"/>
              <a:ea typeface="Arial"/>
              <a:cs typeface="Arial"/>
              <a:sym typeface="Arial"/>
            </a:endParaRPr>
          </a:p>
        </p:txBody>
      </p:sp>
      <p:sp>
        <p:nvSpPr>
          <p:cNvPr id="753" name="Google Shape;753;p26"/>
          <p:cNvSpPr txBox="1"/>
          <p:nvPr>
            <p:ph idx="4294967295" type="body"/>
          </p:nvPr>
        </p:nvSpPr>
        <p:spPr>
          <a:xfrm>
            <a:off x="3518640" y="2687040"/>
            <a:ext cx="4460040" cy="3297600"/>
          </a:xfrm>
          <a:prstGeom prst="rect">
            <a:avLst/>
          </a:prstGeom>
          <a:noFill/>
          <a:ln>
            <a:noFill/>
          </a:ln>
        </p:spPr>
        <p:txBody>
          <a:bodyPr anchorCtr="0" anchor="t" bIns="45700" lIns="91425" spcFirstLastPara="1" rIns="91425" wrap="square" tIns="45700">
            <a:normAutofit/>
          </a:bodyPr>
          <a:lstStyle/>
          <a:p>
            <a:pPr indent="0" lvl="0" marL="228600" marR="0" rtl="0" algn="l">
              <a:lnSpc>
                <a:spcPct val="90000"/>
              </a:lnSpc>
              <a:spcBef>
                <a:spcPts val="0"/>
              </a:spcBef>
              <a:spcAft>
                <a:spcPts val="0"/>
              </a:spcAft>
              <a:buClr>
                <a:srgbClr val="000000"/>
              </a:buClr>
              <a:buSzPts val="2400"/>
              <a:buFont typeface="Arial"/>
              <a:buNone/>
            </a:pPr>
            <a:r>
              <a:rPr b="0" i="0" lang="es-ES" sz="2400" u="none" cap="none" strike="noStrike">
                <a:solidFill>
                  <a:srgbClr val="000000"/>
                </a:solidFill>
                <a:latin typeface="Consolas"/>
                <a:ea typeface="Consolas"/>
                <a:cs typeface="Consolas"/>
                <a:sym typeface="Consolas"/>
              </a:rPr>
              <a:t>Sequencing used in clinical diagnosis, workflows have to assure:</a:t>
            </a:r>
            <a:endParaRPr b="0" i="0" sz="2400" u="none" cap="none" strike="noStrike">
              <a:solidFill>
                <a:srgbClr val="000000"/>
              </a:solidFill>
              <a:latin typeface="Consolas"/>
              <a:ea typeface="Consolas"/>
              <a:cs typeface="Consolas"/>
              <a:sym typeface="Consolas"/>
            </a:endParaRPr>
          </a:p>
          <a:p>
            <a:pPr indent="-171360" lvl="0" marL="171360" marR="0" rtl="0" algn="l">
              <a:lnSpc>
                <a:spcPct val="90000"/>
              </a:lnSpc>
              <a:spcBef>
                <a:spcPts val="751"/>
              </a:spcBef>
              <a:spcAft>
                <a:spcPts val="0"/>
              </a:spcAft>
              <a:buClr>
                <a:srgbClr val="000000"/>
              </a:buClr>
              <a:buSzPts val="2400"/>
              <a:buFont typeface="Arial"/>
              <a:buChar char="•"/>
            </a:pPr>
            <a:r>
              <a:rPr b="0" i="0" lang="es-ES" sz="2400" u="none" cap="none" strike="noStrike">
                <a:solidFill>
                  <a:srgbClr val="000000"/>
                </a:solidFill>
                <a:latin typeface="Consolas"/>
                <a:ea typeface="Consolas"/>
                <a:cs typeface="Consolas"/>
                <a:sym typeface="Consolas"/>
              </a:rPr>
              <a:t>Reproducibility</a:t>
            </a:r>
            <a:endParaRPr b="0" i="0" sz="2400" u="none" cap="none" strike="noStrike">
              <a:solidFill>
                <a:srgbClr val="000000"/>
              </a:solidFill>
              <a:latin typeface="Consolas"/>
              <a:ea typeface="Consolas"/>
              <a:cs typeface="Consolas"/>
              <a:sym typeface="Consolas"/>
            </a:endParaRPr>
          </a:p>
          <a:p>
            <a:pPr indent="-171360" lvl="0" marL="171360" marR="0" rtl="0" algn="l">
              <a:lnSpc>
                <a:spcPct val="90000"/>
              </a:lnSpc>
              <a:spcBef>
                <a:spcPts val="751"/>
              </a:spcBef>
              <a:spcAft>
                <a:spcPts val="0"/>
              </a:spcAft>
              <a:buClr>
                <a:srgbClr val="000000"/>
              </a:buClr>
              <a:buSzPts val="2400"/>
              <a:buFont typeface="Arial"/>
              <a:buChar char="•"/>
            </a:pPr>
            <a:r>
              <a:rPr b="0" i="0" lang="es-ES" sz="2400" u="none" cap="none" strike="noStrike">
                <a:solidFill>
                  <a:srgbClr val="000000"/>
                </a:solidFill>
                <a:latin typeface="Consolas"/>
                <a:ea typeface="Consolas"/>
                <a:cs typeface="Consolas"/>
                <a:sym typeface="Consolas"/>
              </a:rPr>
              <a:t>Portability: different platforms</a:t>
            </a:r>
            <a:endParaRPr b="0" i="0" sz="2400" u="none" cap="none" strike="noStrike">
              <a:solidFill>
                <a:srgbClr val="000000"/>
              </a:solidFill>
              <a:latin typeface="Consolas"/>
              <a:ea typeface="Consolas"/>
              <a:cs typeface="Consolas"/>
              <a:sym typeface="Consolas"/>
            </a:endParaRPr>
          </a:p>
          <a:p>
            <a:pPr indent="-171360" lvl="0" marL="171360" marR="0" rtl="0" algn="l">
              <a:lnSpc>
                <a:spcPct val="90000"/>
              </a:lnSpc>
              <a:spcBef>
                <a:spcPts val="751"/>
              </a:spcBef>
              <a:spcAft>
                <a:spcPts val="0"/>
              </a:spcAft>
              <a:buClr>
                <a:srgbClr val="000000"/>
              </a:buClr>
              <a:buSzPts val="2400"/>
              <a:buFont typeface="Arial"/>
              <a:buChar char="•"/>
            </a:pPr>
            <a:r>
              <a:rPr b="0" i="0" lang="es-ES" sz="2400" u="none" cap="none" strike="noStrike">
                <a:solidFill>
                  <a:srgbClr val="000000"/>
                </a:solidFill>
                <a:latin typeface="Consolas"/>
                <a:ea typeface="Consolas"/>
                <a:cs typeface="Consolas"/>
                <a:sym typeface="Consolas"/>
              </a:rPr>
              <a:t>Scalability: different numbers of samples</a:t>
            </a:r>
            <a:endParaRPr b="0" i="0" sz="2400" u="none" cap="none" strike="noStrike">
              <a:solidFill>
                <a:srgbClr val="000000"/>
              </a:solidFill>
              <a:latin typeface="Consolas"/>
              <a:ea typeface="Consolas"/>
              <a:cs typeface="Consolas"/>
              <a:sym typeface="Consolas"/>
            </a:endParaRPr>
          </a:p>
        </p:txBody>
      </p:sp>
      <p:sp>
        <p:nvSpPr>
          <p:cNvPr id="754" name="Google Shape;754;p26"/>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a:p>
        </p:txBody>
      </p:sp>
      <p:sp>
        <p:nvSpPr>
          <p:cNvPr id="755" name="Google Shape;755;p26"/>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B8B8B"/>
              </a:buClr>
              <a:buSzPts val="900"/>
              <a:buFont typeface="Calibri"/>
              <a:buNone/>
            </a:pPr>
            <a:fld id="{00000000-1234-1234-1234-123412341234}" type="slidenum">
              <a:rPr lang="es-ES"/>
              <a:t>‹#›</a:t>
            </a:fld>
            <a:endParaRPr/>
          </a:p>
        </p:txBody>
      </p:sp>
      <p:sp>
        <p:nvSpPr>
          <p:cNvPr id="756" name="Google Shape;756;p26"/>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8B8B8B"/>
              </a:buClr>
              <a:buSzPts val="900"/>
              <a:buFont typeface="Calibri"/>
              <a:buNone/>
            </a:pPr>
            <a:r>
              <a:rPr lang="es-ES"/>
              <a:t>14/11/2024</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27"/>
          <p:cNvSpPr/>
          <p:nvPr/>
        </p:nvSpPr>
        <p:spPr>
          <a:xfrm>
            <a:off x="628560" y="700560"/>
            <a:ext cx="7886520" cy="865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s-ES" sz="2100" strike="noStrike">
                <a:solidFill>
                  <a:srgbClr val="000000"/>
                </a:solidFill>
                <a:latin typeface="Consolas"/>
                <a:ea typeface="Consolas"/>
                <a:cs typeface="Consolas"/>
                <a:sym typeface="Consolas"/>
              </a:rPr>
              <a:t>5. Nextflow</a:t>
            </a:r>
            <a:endParaRPr b="0" sz="2100" strike="noStrike">
              <a:solidFill>
                <a:schemeClr val="dk1"/>
              </a:solidFill>
              <a:latin typeface="Arial"/>
              <a:ea typeface="Arial"/>
              <a:cs typeface="Arial"/>
              <a:sym typeface="Arial"/>
            </a:endParaRPr>
          </a:p>
        </p:txBody>
      </p:sp>
      <p:sp>
        <p:nvSpPr>
          <p:cNvPr id="763" name="Google Shape;763;p27"/>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b="0" sz="900" strike="noStrike">
              <a:solidFill>
                <a:srgbClr val="8B8B8B"/>
              </a:solidFill>
              <a:latin typeface="Times New Roman"/>
              <a:ea typeface="Times New Roman"/>
              <a:cs typeface="Times New Roman"/>
              <a:sym typeface="Times New Roman"/>
            </a:endParaRPr>
          </a:p>
        </p:txBody>
      </p:sp>
      <p:pic>
        <p:nvPicPr>
          <p:cNvPr id="764" name="Google Shape;764;p27"/>
          <p:cNvPicPr preferRelativeResize="0"/>
          <p:nvPr/>
        </p:nvPicPr>
        <p:blipFill rotWithShape="1">
          <a:blip r:embed="rId3">
            <a:alphaModFix/>
          </a:blip>
          <a:srcRect b="0" l="0" r="0" t="0"/>
          <a:stretch/>
        </p:blipFill>
        <p:spPr>
          <a:xfrm>
            <a:off x="494280" y="3069000"/>
            <a:ext cx="2133360" cy="427320"/>
          </a:xfrm>
          <a:prstGeom prst="rect">
            <a:avLst/>
          </a:prstGeom>
          <a:noFill/>
          <a:ln>
            <a:noFill/>
          </a:ln>
        </p:spPr>
      </p:pic>
      <p:pic>
        <p:nvPicPr>
          <p:cNvPr id="765" name="Google Shape;765;p27"/>
          <p:cNvPicPr preferRelativeResize="0"/>
          <p:nvPr/>
        </p:nvPicPr>
        <p:blipFill rotWithShape="1">
          <a:blip r:embed="rId4">
            <a:alphaModFix/>
          </a:blip>
          <a:srcRect b="0" l="4134" r="0" t="0"/>
          <a:stretch/>
        </p:blipFill>
        <p:spPr>
          <a:xfrm>
            <a:off x="395640" y="1772640"/>
            <a:ext cx="2888280" cy="1305360"/>
          </a:xfrm>
          <a:prstGeom prst="rect">
            <a:avLst/>
          </a:prstGeom>
          <a:noFill/>
          <a:ln>
            <a:noFill/>
          </a:ln>
        </p:spPr>
      </p:pic>
      <p:sp>
        <p:nvSpPr>
          <p:cNvPr id="766" name="Google Shape;766;p27"/>
          <p:cNvSpPr txBox="1"/>
          <p:nvPr>
            <p:ph idx="4294967295" type="body"/>
          </p:nvPr>
        </p:nvSpPr>
        <p:spPr>
          <a:xfrm>
            <a:off x="4859999" y="2768040"/>
            <a:ext cx="1306625" cy="601200"/>
          </a:xfrm>
          <a:prstGeom prst="rect">
            <a:avLst/>
          </a:prstGeom>
          <a:noFill/>
          <a:ln>
            <a:noFill/>
          </a:ln>
        </p:spPr>
        <p:txBody>
          <a:bodyPr anchorCtr="0" anchor="t" bIns="45700" lIns="91425" spcFirstLastPara="1" rIns="91425" wrap="square" tIns="45700">
            <a:noAutofit/>
          </a:bodyPr>
          <a:lstStyle/>
          <a:p>
            <a:pPr indent="0" lvl="0" marL="228600" marR="0" rtl="0" algn="l">
              <a:lnSpc>
                <a:spcPct val="90000"/>
              </a:lnSpc>
              <a:spcBef>
                <a:spcPts val="0"/>
              </a:spcBef>
              <a:spcAft>
                <a:spcPts val="0"/>
              </a:spcAft>
              <a:buClr>
                <a:srgbClr val="000000"/>
              </a:buClr>
              <a:buSzPts val="3600"/>
              <a:buFont typeface="Arial"/>
              <a:buNone/>
            </a:pPr>
            <a:r>
              <a:rPr b="0" i="0" lang="es-ES" sz="3600" u="none" cap="none" strike="noStrike">
                <a:solidFill>
                  <a:srgbClr val="000000"/>
                </a:solidFill>
                <a:latin typeface="Consolas"/>
                <a:ea typeface="Consolas"/>
                <a:cs typeface="Consolas"/>
                <a:sym typeface="Consolas"/>
              </a:rPr>
              <a:t>DSL</a:t>
            </a:r>
            <a:endParaRPr b="0" i="0" sz="3600" u="none" cap="none" strike="noStrike">
              <a:solidFill>
                <a:srgbClr val="000000"/>
              </a:solidFill>
              <a:latin typeface="Consolas"/>
              <a:ea typeface="Consolas"/>
              <a:cs typeface="Consolas"/>
              <a:sym typeface="Consolas"/>
            </a:endParaRPr>
          </a:p>
        </p:txBody>
      </p:sp>
      <p:sp>
        <p:nvSpPr>
          <p:cNvPr id="767" name="Google Shape;767;p27"/>
          <p:cNvSpPr/>
          <p:nvPr/>
        </p:nvSpPr>
        <p:spPr>
          <a:xfrm>
            <a:off x="4083840" y="3184920"/>
            <a:ext cx="2537280" cy="363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0" lang="es-ES" sz="1800" strike="noStrike">
                <a:solidFill>
                  <a:srgbClr val="000000"/>
                </a:solidFill>
                <a:latin typeface="Calibri"/>
                <a:ea typeface="Calibri"/>
                <a:cs typeface="Calibri"/>
                <a:sym typeface="Calibri"/>
              </a:rPr>
              <a:t>domain-specific language</a:t>
            </a:r>
            <a:endParaRPr b="0" sz="1800" strike="noStrike">
              <a:solidFill>
                <a:schemeClr val="dk1"/>
              </a:solidFill>
              <a:latin typeface="Arial"/>
              <a:ea typeface="Arial"/>
              <a:cs typeface="Arial"/>
              <a:sym typeface="Arial"/>
            </a:endParaRPr>
          </a:p>
        </p:txBody>
      </p:sp>
      <p:sp>
        <p:nvSpPr>
          <p:cNvPr id="768" name="Google Shape;768;p27"/>
          <p:cNvSpPr/>
          <p:nvPr/>
        </p:nvSpPr>
        <p:spPr>
          <a:xfrm>
            <a:off x="3348000" y="1989000"/>
            <a:ext cx="4801320" cy="6976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0" lang="es-ES" sz="1700" u="sng" strike="noStrike">
                <a:solidFill>
                  <a:schemeClr val="hlink"/>
                </a:solidFill>
                <a:latin typeface="Consolas"/>
                <a:ea typeface="Consolas"/>
                <a:cs typeface="Consolas"/>
                <a:sym typeface="Consolas"/>
                <a:hlinkClick r:id="rId5"/>
              </a:rPr>
              <a:t>https://www.nextflow.io/</a:t>
            </a:r>
            <a:endParaRPr b="0" sz="1700" strike="noStrike">
              <a:solidFill>
                <a:schemeClr val="dk1"/>
              </a:solidFill>
              <a:latin typeface="Arial"/>
              <a:ea typeface="Arial"/>
              <a:cs typeface="Arial"/>
              <a:sym typeface="Arial"/>
            </a:endParaRPr>
          </a:p>
        </p:txBody>
      </p:sp>
      <p:sp>
        <p:nvSpPr>
          <p:cNvPr id="769" name="Google Shape;769;p27"/>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a:p>
        </p:txBody>
      </p:sp>
      <p:sp>
        <p:nvSpPr>
          <p:cNvPr id="770" name="Google Shape;770;p27"/>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B8B8B"/>
              </a:buClr>
              <a:buSzPts val="900"/>
              <a:buFont typeface="Calibri"/>
              <a:buNone/>
            </a:pPr>
            <a:fld id="{00000000-1234-1234-1234-123412341234}" type="slidenum">
              <a:rPr lang="es-ES"/>
              <a:t>‹#›</a:t>
            </a:fld>
            <a:endParaRPr/>
          </a:p>
        </p:txBody>
      </p:sp>
      <p:sp>
        <p:nvSpPr>
          <p:cNvPr id="771" name="Google Shape;771;p27"/>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8B8B8B"/>
              </a:buClr>
              <a:buSzPts val="900"/>
              <a:buFont typeface="Calibri"/>
              <a:buNone/>
            </a:pPr>
            <a:r>
              <a:rPr lang="es-ES"/>
              <a:t>14/11/2024</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28"/>
          <p:cNvSpPr/>
          <p:nvPr/>
        </p:nvSpPr>
        <p:spPr>
          <a:xfrm>
            <a:off x="628560" y="700560"/>
            <a:ext cx="7886520" cy="865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s-ES" sz="2100" strike="noStrike">
                <a:solidFill>
                  <a:srgbClr val="000000"/>
                </a:solidFill>
                <a:latin typeface="Consolas"/>
                <a:ea typeface="Consolas"/>
                <a:cs typeface="Consolas"/>
                <a:sym typeface="Consolas"/>
              </a:rPr>
              <a:t>5. Nextflow</a:t>
            </a:r>
            <a:endParaRPr b="0" sz="2100" strike="noStrike">
              <a:solidFill>
                <a:schemeClr val="dk1"/>
              </a:solidFill>
              <a:latin typeface="Arial"/>
              <a:ea typeface="Arial"/>
              <a:cs typeface="Arial"/>
              <a:sym typeface="Arial"/>
            </a:endParaRPr>
          </a:p>
        </p:txBody>
      </p:sp>
      <p:sp>
        <p:nvSpPr>
          <p:cNvPr id="778" name="Google Shape;778;p28"/>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b="0" sz="900" strike="noStrike">
              <a:solidFill>
                <a:srgbClr val="8B8B8B"/>
              </a:solidFill>
              <a:latin typeface="Times New Roman"/>
              <a:ea typeface="Times New Roman"/>
              <a:cs typeface="Times New Roman"/>
              <a:sym typeface="Times New Roman"/>
            </a:endParaRPr>
          </a:p>
        </p:txBody>
      </p:sp>
      <p:pic>
        <p:nvPicPr>
          <p:cNvPr id="779" name="Google Shape;779;p28"/>
          <p:cNvPicPr preferRelativeResize="0"/>
          <p:nvPr/>
        </p:nvPicPr>
        <p:blipFill rotWithShape="1">
          <a:blip r:embed="rId3">
            <a:alphaModFix/>
          </a:blip>
          <a:srcRect b="0" l="0" r="0" t="0"/>
          <a:stretch/>
        </p:blipFill>
        <p:spPr>
          <a:xfrm>
            <a:off x="494280" y="3069000"/>
            <a:ext cx="2133360" cy="427320"/>
          </a:xfrm>
          <a:prstGeom prst="rect">
            <a:avLst/>
          </a:prstGeom>
          <a:noFill/>
          <a:ln>
            <a:noFill/>
          </a:ln>
        </p:spPr>
      </p:pic>
      <p:pic>
        <p:nvPicPr>
          <p:cNvPr id="780" name="Google Shape;780;p28"/>
          <p:cNvPicPr preferRelativeResize="0"/>
          <p:nvPr/>
        </p:nvPicPr>
        <p:blipFill rotWithShape="1">
          <a:blip r:embed="rId4">
            <a:alphaModFix/>
          </a:blip>
          <a:srcRect b="0" l="4134" r="0" t="0"/>
          <a:stretch/>
        </p:blipFill>
        <p:spPr>
          <a:xfrm>
            <a:off x="395640" y="1772640"/>
            <a:ext cx="2888280" cy="1305360"/>
          </a:xfrm>
          <a:prstGeom prst="rect">
            <a:avLst/>
          </a:prstGeom>
          <a:noFill/>
          <a:ln>
            <a:noFill/>
          </a:ln>
        </p:spPr>
      </p:pic>
      <p:pic>
        <p:nvPicPr>
          <p:cNvPr id="781" name="Google Shape;781;p28"/>
          <p:cNvPicPr preferRelativeResize="0"/>
          <p:nvPr/>
        </p:nvPicPr>
        <p:blipFill rotWithShape="1">
          <a:blip r:embed="rId5">
            <a:alphaModFix/>
          </a:blip>
          <a:srcRect b="93336" l="16176" r="67414" t="0"/>
          <a:stretch/>
        </p:blipFill>
        <p:spPr>
          <a:xfrm>
            <a:off x="4428000" y="2750040"/>
            <a:ext cx="1996200" cy="358560"/>
          </a:xfrm>
          <a:prstGeom prst="rect">
            <a:avLst/>
          </a:prstGeom>
          <a:noFill/>
          <a:ln>
            <a:noFill/>
          </a:ln>
        </p:spPr>
      </p:pic>
      <p:sp>
        <p:nvSpPr>
          <p:cNvPr id="782" name="Google Shape;782;p28"/>
          <p:cNvSpPr/>
          <p:nvPr/>
        </p:nvSpPr>
        <p:spPr>
          <a:xfrm>
            <a:off x="3348000" y="1989000"/>
            <a:ext cx="4801320" cy="6976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0" lang="es-ES" sz="1700" u="sng" strike="noStrike">
                <a:solidFill>
                  <a:schemeClr val="hlink"/>
                </a:solidFill>
                <a:latin typeface="Consolas"/>
                <a:ea typeface="Consolas"/>
                <a:cs typeface="Consolas"/>
                <a:sym typeface="Consolas"/>
                <a:hlinkClick r:id="rId6"/>
              </a:rPr>
              <a:t>https://www.nextflow.io/</a:t>
            </a:r>
            <a:endParaRPr b="0" sz="1700" strike="noStrike">
              <a:solidFill>
                <a:schemeClr val="dk1"/>
              </a:solidFill>
              <a:latin typeface="Arial"/>
              <a:ea typeface="Arial"/>
              <a:cs typeface="Arial"/>
              <a:sym typeface="Arial"/>
            </a:endParaRPr>
          </a:p>
        </p:txBody>
      </p:sp>
      <p:sp>
        <p:nvSpPr>
          <p:cNvPr id="783" name="Google Shape;783;p28"/>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a:p>
        </p:txBody>
      </p:sp>
      <p:sp>
        <p:nvSpPr>
          <p:cNvPr id="784" name="Google Shape;784;p28"/>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B8B8B"/>
              </a:buClr>
              <a:buSzPts val="900"/>
              <a:buFont typeface="Calibri"/>
              <a:buNone/>
            </a:pPr>
            <a:fld id="{00000000-1234-1234-1234-123412341234}" type="slidenum">
              <a:rPr b="0" lang="es-ES" sz="900" strike="noStrike">
                <a:solidFill>
                  <a:srgbClr val="8B8B8B"/>
                </a:solidFill>
                <a:latin typeface="Calibri"/>
                <a:ea typeface="Calibri"/>
                <a:cs typeface="Calibri"/>
                <a:sym typeface="Calibri"/>
              </a:rPr>
              <a:t>‹#›</a:t>
            </a:fld>
            <a:endParaRPr/>
          </a:p>
        </p:txBody>
      </p:sp>
      <p:sp>
        <p:nvSpPr>
          <p:cNvPr id="785" name="Google Shape;785;p28"/>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8B8B8B"/>
              </a:buClr>
              <a:buSzPts val="900"/>
              <a:buFont typeface="Calibri"/>
              <a:buNone/>
            </a:pPr>
            <a:r>
              <a:rPr lang="es-ES"/>
              <a:t>14/11/2024</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29"/>
          <p:cNvSpPr/>
          <p:nvPr/>
        </p:nvSpPr>
        <p:spPr>
          <a:xfrm>
            <a:off x="628560" y="700560"/>
            <a:ext cx="7886520" cy="865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s-ES" sz="2100" strike="noStrike">
                <a:solidFill>
                  <a:srgbClr val="000000"/>
                </a:solidFill>
                <a:latin typeface="Consolas"/>
                <a:ea typeface="Consolas"/>
                <a:cs typeface="Consolas"/>
                <a:sym typeface="Consolas"/>
              </a:rPr>
              <a:t>5. Nextflow</a:t>
            </a:r>
            <a:endParaRPr b="0" sz="2100" strike="noStrike">
              <a:solidFill>
                <a:schemeClr val="dk1"/>
              </a:solidFill>
              <a:latin typeface="Arial"/>
              <a:ea typeface="Arial"/>
              <a:cs typeface="Arial"/>
              <a:sym typeface="Arial"/>
            </a:endParaRPr>
          </a:p>
        </p:txBody>
      </p:sp>
      <p:sp>
        <p:nvSpPr>
          <p:cNvPr id="792" name="Google Shape;792;p29"/>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b="0" sz="900" strike="noStrike">
              <a:solidFill>
                <a:srgbClr val="8B8B8B"/>
              </a:solidFill>
              <a:latin typeface="Times New Roman"/>
              <a:ea typeface="Times New Roman"/>
              <a:cs typeface="Times New Roman"/>
              <a:sym typeface="Times New Roman"/>
            </a:endParaRPr>
          </a:p>
        </p:txBody>
      </p:sp>
      <p:pic>
        <p:nvPicPr>
          <p:cNvPr id="793" name="Google Shape;793;p29"/>
          <p:cNvPicPr preferRelativeResize="0"/>
          <p:nvPr/>
        </p:nvPicPr>
        <p:blipFill rotWithShape="1">
          <a:blip r:embed="rId3">
            <a:alphaModFix/>
          </a:blip>
          <a:srcRect b="0" l="0" r="0" t="0"/>
          <a:stretch/>
        </p:blipFill>
        <p:spPr>
          <a:xfrm>
            <a:off x="494280" y="3069000"/>
            <a:ext cx="2133360" cy="427320"/>
          </a:xfrm>
          <a:prstGeom prst="rect">
            <a:avLst/>
          </a:prstGeom>
          <a:noFill/>
          <a:ln>
            <a:noFill/>
          </a:ln>
        </p:spPr>
      </p:pic>
      <p:pic>
        <p:nvPicPr>
          <p:cNvPr id="794" name="Google Shape;794;p29"/>
          <p:cNvPicPr preferRelativeResize="0"/>
          <p:nvPr/>
        </p:nvPicPr>
        <p:blipFill rotWithShape="1">
          <a:blip r:embed="rId4">
            <a:alphaModFix/>
          </a:blip>
          <a:srcRect b="0" l="4134" r="0" t="0"/>
          <a:stretch/>
        </p:blipFill>
        <p:spPr>
          <a:xfrm>
            <a:off x="395640" y="1772640"/>
            <a:ext cx="2888280" cy="1305360"/>
          </a:xfrm>
          <a:prstGeom prst="rect">
            <a:avLst/>
          </a:prstGeom>
          <a:noFill/>
          <a:ln>
            <a:noFill/>
          </a:ln>
        </p:spPr>
      </p:pic>
      <p:pic>
        <p:nvPicPr>
          <p:cNvPr id="795" name="Google Shape;795;p29"/>
          <p:cNvPicPr preferRelativeResize="0"/>
          <p:nvPr/>
        </p:nvPicPr>
        <p:blipFill rotWithShape="1">
          <a:blip r:embed="rId5">
            <a:alphaModFix/>
          </a:blip>
          <a:srcRect b="93336" l="16176" r="67414" t="0"/>
          <a:stretch/>
        </p:blipFill>
        <p:spPr>
          <a:xfrm>
            <a:off x="4428000" y="2750040"/>
            <a:ext cx="1996200" cy="358560"/>
          </a:xfrm>
          <a:prstGeom prst="rect">
            <a:avLst/>
          </a:prstGeom>
          <a:noFill/>
          <a:ln>
            <a:noFill/>
          </a:ln>
        </p:spPr>
      </p:pic>
      <p:pic>
        <p:nvPicPr>
          <p:cNvPr id="796" name="Google Shape;796;p29"/>
          <p:cNvPicPr preferRelativeResize="0"/>
          <p:nvPr/>
        </p:nvPicPr>
        <p:blipFill rotWithShape="1">
          <a:blip r:embed="rId5">
            <a:alphaModFix/>
          </a:blip>
          <a:srcRect b="58783" l="19421" r="70808" t="31898"/>
          <a:stretch/>
        </p:blipFill>
        <p:spPr>
          <a:xfrm>
            <a:off x="4744440" y="3108960"/>
            <a:ext cx="1195560" cy="505080"/>
          </a:xfrm>
          <a:prstGeom prst="rect">
            <a:avLst/>
          </a:prstGeom>
          <a:noFill/>
          <a:ln>
            <a:noFill/>
          </a:ln>
        </p:spPr>
      </p:pic>
      <p:sp>
        <p:nvSpPr>
          <p:cNvPr id="797" name="Google Shape;797;p29"/>
          <p:cNvSpPr/>
          <p:nvPr/>
        </p:nvSpPr>
        <p:spPr>
          <a:xfrm>
            <a:off x="3348000" y="1989000"/>
            <a:ext cx="4801320" cy="6976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0" lang="es-ES" sz="1700" u="sng" strike="noStrike">
                <a:solidFill>
                  <a:schemeClr val="hlink"/>
                </a:solidFill>
                <a:latin typeface="Consolas"/>
                <a:ea typeface="Consolas"/>
                <a:cs typeface="Consolas"/>
                <a:sym typeface="Consolas"/>
                <a:hlinkClick r:id="rId6"/>
              </a:rPr>
              <a:t>https://www.nextflow.io/</a:t>
            </a:r>
            <a:endParaRPr b="0" sz="1700" strike="noStrike">
              <a:solidFill>
                <a:schemeClr val="dk1"/>
              </a:solidFill>
              <a:latin typeface="Arial"/>
              <a:ea typeface="Arial"/>
              <a:cs typeface="Arial"/>
              <a:sym typeface="Arial"/>
            </a:endParaRPr>
          </a:p>
        </p:txBody>
      </p:sp>
      <p:sp>
        <p:nvSpPr>
          <p:cNvPr id="798" name="Google Shape;798;p29"/>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a:p>
        </p:txBody>
      </p:sp>
      <p:sp>
        <p:nvSpPr>
          <p:cNvPr id="799" name="Google Shape;799;p29"/>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B8B8B"/>
              </a:buClr>
              <a:buSzPts val="900"/>
              <a:buFont typeface="Calibri"/>
              <a:buNone/>
            </a:pPr>
            <a:fld id="{00000000-1234-1234-1234-123412341234}" type="slidenum">
              <a:rPr b="0" lang="es-ES" sz="900" strike="noStrike">
                <a:solidFill>
                  <a:srgbClr val="8B8B8B"/>
                </a:solidFill>
                <a:latin typeface="Calibri"/>
                <a:ea typeface="Calibri"/>
                <a:cs typeface="Calibri"/>
                <a:sym typeface="Calibri"/>
              </a:rPr>
              <a:t>‹#›</a:t>
            </a:fld>
            <a:endParaRPr/>
          </a:p>
        </p:txBody>
      </p:sp>
      <p:sp>
        <p:nvSpPr>
          <p:cNvPr id="800" name="Google Shape;800;p29"/>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8B8B8B"/>
              </a:buClr>
              <a:buSzPts val="900"/>
              <a:buFont typeface="Calibri"/>
              <a:buNone/>
            </a:pPr>
            <a:r>
              <a:rPr lang="es-ES"/>
              <a:t>14/11/2024</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
          <p:cNvSpPr/>
          <p:nvPr/>
        </p:nvSpPr>
        <p:spPr>
          <a:xfrm>
            <a:off x="628560" y="700560"/>
            <a:ext cx="7886520" cy="865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s-ES" sz="2100" u="none" cap="none" strike="noStrike">
                <a:solidFill>
                  <a:srgbClr val="000000"/>
                </a:solidFill>
                <a:latin typeface="Consolas"/>
                <a:ea typeface="Consolas"/>
                <a:cs typeface="Consolas"/>
                <a:sym typeface="Consolas"/>
              </a:rPr>
              <a:t>1. Background</a:t>
            </a:r>
            <a:endParaRPr b="0" i="0" sz="2100" u="none" cap="none" strike="noStrike">
              <a:solidFill>
                <a:schemeClr val="dk1"/>
              </a:solidFill>
              <a:latin typeface="Arial"/>
              <a:ea typeface="Arial"/>
              <a:cs typeface="Arial"/>
              <a:sym typeface="Arial"/>
            </a:endParaRPr>
          </a:p>
        </p:txBody>
      </p:sp>
      <p:sp>
        <p:nvSpPr>
          <p:cNvPr id="321" name="Google Shape;321;p3"/>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B8B8B"/>
              </a:buClr>
              <a:buSzPts val="900"/>
              <a:buFont typeface="Calibri"/>
              <a:buNone/>
            </a:pPr>
            <a:r>
              <a:rPr b="0" i="0" lang="es-ES" sz="900" u="none" cap="none" strike="noStrike">
                <a:solidFill>
                  <a:srgbClr val="8B8B8B"/>
                </a:solidFill>
                <a:latin typeface="Calibri"/>
                <a:ea typeface="Calibri"/>
                <a:cs typeface="Calibri"/>
                <a:sym typeface="Calibri"/>
              </a:rPr>
              <a:t>Análisis de Genomas Virales a través de la plataforma Galaxy</a:t>
            </a:r>
            <a:endParaRPr b="0" i="0" sz="900" u="none" cap="none" strike="noStrike">
              <a:solidFill>
                <a:srgbClr val="8B8B8B"/>
              </a:solidFill>
              <a:latin typeface="Times New Roman"/>
              <a:ea typeface="Times New Roman"/>
              <a:cs typeface="Times New Roman"/>
              <a:sym typeface="Times New Roman"/>
            </a:endParaRPr>
          </a:p>
        </p:txBody>
      </p:sp>
      <p:pic>
        <p:nvPicPr>
          <p:cNvPr id="322" name="Google Shape;322;p3"/>
          <p:cNvPicPr preferRelativeResize="0"/>
          <p:nvPr/>
        </p:nvPicPr>
        <p:blipFill rotWithShape="1">
          <a:blip r:embed="rId3">
            <a:alphaModFix/>
          </a:blip>
          <a:srcRect b="0" l="21336" r="19612" t="0"/>
          <a:stretch/>
        </p:blipFill>
        <p:spPr>
          <a:xfrm>
            <a:off x="731520" y="3423240"/>
            <a:ext cx="1150560" cy="920520"/>
          </a:xfrm>
          <a:prstGeom prst="rect">
            <a:avLst/>
          </a:prstGeom>
          <a:noFill/>
          <a:ln>
            <a:noFill/>
          </a:ln>
        </p:spPr>
      </p:pic>
      <p:sp>
        <p:nvSpPr>
          <p:cNvPr id="323" name="Google Shape;323;p3"/>
          <p:cNvSpPr/>
          <p:nvPr/>
        </p:nvSpPr>
        <p:spPr>
          <a:xfrm>
            <a:off x="731520" y="4420440"/>
            <a:ext cx="1150920" cy="222480"/>
          </a:xfrm>
          <a:prstGeom prst="rect">
            <a:avLst/>
          </a:prstGeom>
          <a:noFill/>
          <a:ln>
            <a:noFill/>
          </a:ln>
        </p:spPr>
        <p:txBody>
          <a:bodyPr anchorCtr="0" anchor="ctr" bIns="182875" lIns="91425" spcFirstLastPara="1" rIns="91425" wrap="square" tIns="182875">
            <a:noAutofit/>
          </a:bodyPr>
          <a:lstStyle/>
          <a:p>
            <a:pPr indent="0" lvl="0" marL="0" marR="0" rtl="0" algn="ctr">
              <a:lnSpc>
                <a:spcPct val="100000"/>
              </a:lnSpc>
              <a:spcBef>
                <a:spcPts val="0"/>
              </a:spcBef>
              <a:spcAft>
                <a:spcPts val="0"/>
              </a:spcAft>
              <a:buNone/>
            </a:pPr>
            <a:r>
              <a:rPr b="0" i="0" lang="es-ES" sz="1000" u="none" cap="none" strike="noStrike">
                <a:solidFill>
                  <a:srgbClr val="000000"/>
                </a:solidFill>
                <a:latin typeface="Consolas"/>
                <a:ea typeface="Consolas"/>
                <a:cs typeface="Consolas"/>
                <a:sym typeface="Consolas"/>
              </a:rPr>
              <a:t>December 2019</a:t>
            </a:r>
            <a:endParaRPr b="0" i="0" sz="1000" u="none" cap="none" strike="noStrike">
              <a:solidFill>
                <a:schemeClr val="dk1"/>
              </a:solidFill>
              <a:latin typeface="Arial"/>
              <a:ea typeface="Arial"/>
              <a:cs typeface="Arial"/>
              <a:sym typeface="Arial"/>
            </a:endParaRPr>
          </a:p>
        </p:txBody>
      </p:sp>
      <p:sp>
        <p:nvSpPr>
          <p:cNvPr id="324" name="Google Shape;324;p3"/>
          <p:cNvSpPr/>
          <p:nvPr/>
        </p:nvSpPr>
        <p:spPr>
          <a:xfrm>
            <a:off x="611640" y="4614840"/>
            <a:ext cx="1390680" cy="4701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s-ES" sz="1600" u="none" cap="none" strike="noStrike">
                <a:solidFill>
                  <a:srgbClr val="000000"/>
                </a:solidFill>
                <a:latin typeface="Consolas"/>
                <a:ea typeface="Consolas"/>
                <a:cs typeface="Consolas"/>
                <a:sym typeface="Consolas"/>
              </a:rPr>
              <a:t>SARS-Cov-2</a:t>
            </a:r>
            <a:endParaRPr b="0" i="0" sz="1600" u="none" cap="none" strike="noStrike">
              <a:solidFill>
                <a:schemeClr val="dk1"/>
              </a:solidFill>
              <a:latin typeface="Arial"/>
              <a:ea typeface="Arial"/>
              <a:cs typeface="Arial"/>
              <a:sym typeface="Arial"/>
            </a:endParaRPr>
          </a:p>
        </p:txBody>
      </p:sp>
      <p:pic>
        <p:nvPicPr>
          <p:cNvPr id="325" name="Google Shape;325;p3"/>
          <p:cNvPicPr preferRelativeResize="0"/>
          <p:nvPr/>
        </p:nvPicPr>
        <p:blipFill rotWithShape="1">
          <a:blip r:embed="rId4">
            <a:alphaModFix/>
          </a:blip>
          <a:srcRect b="11002" l="67169" r="0" t="21225"/>
          <a:stretch/>
        </p:blipFill>
        <p:spPr>
          <a:xfrm>
            <a:off x="2636640" y="3804120"/>
            <a:ext cx="892080" cy="920520"/>
          </a:xfrm>
          <a:prstGeom prst="rect">
            <a:avLst/>
          </a:prstGeom>
          <a:noFill/>
          <a:ln>
            <a:noFill/>
          </a:ln>
        </p:spPr>
      </p:pic>
      <p:sp>
        <p:nvSpPr>
          <p:cNvPr id="326" name="Google Shape;326;p3"/>
          <p:cNvSpPr/>
          <p:nvPr/>
        </p:nvSpPr>
        <p:spPr>
          <a:xfrm>
            <a:off x="2596320" y="4862160"/>
            <a:ext cx="972720" cy="222480"/>
          </a:xfrm>
          <a:prstGeom prst="rect">
            <a:avLst/>
          </a:prstGeom>
          <a:noFill/>
          <a:ln>
            <a:noFill/>
          </a:ln>
        </p:spPr>
        <p:txBody>
          <a:bodyPr anchorCtr="0" anchor="ctr" bIns="182875" lIns="91425" spcFirstLastPara="1" rIns="91425" wrap="square" tIns="182875">
            <a:noAutofit/>
          </a:bodyPr>
          <a:lstStyle/>
          <a:p>
            <a:pPr indent="0" lvl="0" marL="0" marR="0" rtl="0" algn="ctr">
              <a:lnSpc>
                <a:spcPct val="100000"/>
              </a:lnSpc>
              <a:spcBef>
                <a:spcPts val="0"/>
              </a:spcBef>
              <a:spcAft>
                <a:spcPts val="0"/>
              </a:spcAft>
              <a:buNone/>
            </a:pPr>
            <a:r>
              <a:rPr b="0" i="0" lang="es-ES" sz="1000" u="none" cap="none" strike="noStrike">
                <a:solidFill>
                  <a:srgbClr val="000000"/>
                </a:solidFill>
                <a:latin typeface="Consolas"/>
                <a:ea typeface="Consolas"/>
                <a:cs typeface="Consolas"/>
                <a:sym typeface="Consolas"/>
              </a:rPr>
              <a:t>Detection: RT-PCR</a:t>
            </a:r>
            <a:endParaRPr b="0" i="0" sz="1000" u="none" cap="none" strike="noStrike">
              <a:solidFill>
                <a:schemeClr val="dk1"/>
              </a:solidFill>
              <a:latin typeface="Arial"/>
              <a:ea typeface="Arial"/>
              <a:cs typeface="Arial"/>
              <a:sym typeface="Arial"/>
            </a:endParaRPr>
          </a:p>
        </p:txBody>
      </p:sp>
      <p:cxnSp>
        <p:nvCxnSpPr>
          <p:cNvPr id="327" name="Google Shape;327;p3"/>
          <p:cNvCxnSpPr>
            <a:stCxn id="325" idx="1"/>
            <a:endCxn id="322" idx="3"/>
          </p:cNvCxnSpPr>
          <p:nvPr/>
        </p:nvCxnSpPr>
        <p:spPr>
          <a:xfrm rot="10800000">
            <a:off x="1882140" y="3883380"/>
            <a:ext cx="754500" cy="381000"/>
          </a:xfrm>
          <a:prstGeom prst="straightConnector1">
            <a:avLst/>
          </a:prstGeom>
          <a:noFill/>
          <a:ln cap="flat" cmpd="sng" w="9525">
            <a:solidFill>
              <a:srgbClr val="44546A"/>
            </a:solidFill>
            <a:prstDash val="solid"/>
            <a:round/>
            <a:headEnd len="sm" w="sm" type="none"/>
            <a:tailEnd len="med" w="med" type="triangle"/>
          </a:ln>
        </p:spPr>
      </p:cxnSp>
      <p:pic>
        <p:nvPicPr>
          <p:cNvPr id="328" name="Google Shape;328;p3"/>
          <p:cNvPicPr preferRelativeResize="0"/>
          <p:nvPr/>
        </p:nvPicPr>
        <p:blipFill rotWithShape="1">
          <a:blip r:embed="rId5">
            <a:alphaModFix/>
          </a:blip>
          <a:srcRect b="0" l="22846" r="22278" t="0"/>
          <a:stretch/>
        </p:blipFill>
        <p:spPr>
          <a:xfrm>
            <a:off x="3358440" y="2746080"/>
            <a:ext cx="972720" cy="920520"/>
          </a:xfrm>
          <a:prstGeom prst="rect">
            <a:avLst/>
          </a:prstGeom>
          <a:noFill/>
          <a:ln>
            <a:noFill/>
          </a:ln>
        </p:spPr>
      </p:pic>
      <p:cxnSp>
        <p:nvCxnSpPr>
          <p:cNvPr id="329" name="Google Shape;329;p3"/>
          <p:cNvCxnSpPr>
            <a:endCxn id="322" idx="3"/>
          </p:cNvCxnSpPr>
          <p:nvPr/>
        </p:nvCxnSpPr>
        <p:spPr>
          <a:xfrm flipH="1">
            <a:off x="1882080" y="3187200"/>
            <a:ext cx="401400" cy="696300"/>
          </a:xfrm>
          <a:prstGeom prst="straightConnector1">
            <a:avLst/>
          </a:prstGeom>
          <a:noFill/>
          <a:ln cap="flat" cmpd="sng" w="9525">
            <a:solidFill>
              <a:srgbClr val="44546A"/>
            </a:solidFill>
            <a:prstDash val="solid"/>
            <a:round/>
            <a:headEnd len="sm" w="sm" type="none"/>
            <a:tailEnd len="med" w="med" type="triangle"/>
          </a:ln>
        </p:spPr>
      </p:cxnSp>
      <p:sp>
        <p:nvSpPr>
          <p:cNvPr id="330" name="Google Shape;330;p3"/>
          <p:cNvSpPr/>
          <p:nvPr/>
        </p:nvSpPr>
        <p:spPr>
          <a:xfrm>
            <a:off x="2595600" y="2273040"/>
            <a:ext cx="1446480" cy="322200"/>
          </a:xfrm>
          <a:prstGeom prst="rect">
            <a:avLst/>
          </a:prstGeom>
          <a:noFill/>
          <a:ln>
            <a:noFill/>
          </a:ln>
        </p:spPr>
        <p:txBody>
          <a:bodyPr anchorCtr="0" anchor="ctr" bIns="182875" lIns="91425" spcFirstLastPara="1" rIns="91425" wrap="square" tIns="182875">
            <a:noAutofit/>
          </a:bodyPr>
          <a:lstStyle/>
          <a:p>
            <a:pPr indent="0" lvl="0" marL="0" marR="0" rtl="0" algn="ctr">
              <a:lnSpc>
                <a:spcPct val="100000"/>
              </a:lnSpc>
              <a:spcBef>
                <a:spcPts val="0"/>
              </a:spcBef>
              <a:spcAft>
                <a:spcPts val="0"/>
              </a:spcAft>
              <a:buNone/>
            </a:pPr>
            <a:r>
              <a:rPr b="0" i="0" lang="es-ES" sz="1000" u="none" cap="none" strike="noStrike">
                <a:solidFill>
                  <a:srgbClr val="000000"/>
                </a:solidFill>
                <a:latin typeface="Consolas"/>
                <a:ea typeface="Consolas"/>
                <a:cs typeface="Consolas"/>
                <a:sym typeface="Consolas"/>
              </a:rPr>
              <a:t>Surveillance: Genome Sequencing</a:t>
            </a:r>
            <a:endParaRPr b="0" i="0" sz="1000" u="none" cap="none" strike="noStrike">
              <a:solidFill>
                <a:schemeClr val="dk1"/>
              </a:solidFill>
              <a:latin typeface="Arial"/>
              <a:ea typeface="Arial"/>
              <a:cs typeface="Arial"/>
              <a:sym typeface="Arial"/>
            </a:endParaRPr>
          </a:p>
        </p:txBody>
      </p:sp>
      <p:sp>
        <p:nvSpPr>
          <p:cNvPr id="331" name="Google Shape;331;p3"/>
          <p:cNvSpPr/>
          <p:nvPr/>
        </p:nvSpPr>
        <p:spPr>
          <a:xfrm>
            <a:off x="5405400" y="1700640"/>
            <a:ext cx="3342960" cy="67248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s-ES" sz="1800" u="none" cap="none" strike="noStrike">
                <a:solidFill>
                  <a:srgbClr val="000000"/>
                </a:solidFill>
                <a:latin typeface="Consolas"/>
                <a:ea typeface="Consolas"/>
                <a:cs typeface="Consolas"/>
                <a:sym typeface="Consolas"/>
              </a:rPr>
              <a:t>RT-PCR Primer &amp; Probe efficiency</a:t>
            </a:r>
            <a:endParaRPr b="0" i="0" sz="1800" u="none" cap="none" strike="noStrike">
              <a:solidFill>
                <a:schemeClr val="dk1"/>
              </a:solidFill>
              <a:latin typeface="Arial"/>
              <a:ea typeface="Arial"/>
              <a:cs typeface="Arial"/>
              <a:sym typeface="Arial"/>
            </a:endParaRPr>
          </a:p>
        </p:txBody>
      </p:sp>
      <p:cxnSp>
        <p:nvCxnSpPr>
          <p:cNvPr id="332" name="Google Shape;332;p3"/>
          <p:cNvCxnSpPr>
            <a:stCxn id="331" idx="1"/>
            <a:endCxn id="328" idx="3"/>
          </p:cNvCxnSpPr>
          <p:nvPr/>
        </p:nvCxnSpPr>
        <p:spPr>
          <a:xfrm flipH="1">
            <a:off x="4331100" y="2036880"/>
            <a:ext cx="1074300" cy="1169400"/>
          </a:xfrm>
          <a:prstGeom prst="straightConnector1">
            <a:avLst/>
          </a:prstGeom>
          <a:noFill/>
          <a:ln cap="flat" cmpd="sng" w="9525">
            <a:solidFill>
              <a:srgbClr val="44546A"/>
            </a:solidFill>
            <a:prstDash val="solid"/>
            <a:round/>
            <a:headEnd len="sm" w="sm" type="none"/>
            <a:tailEnd len="med" w="med" type="triangle"/>
          </a:ln>
        </p:spPr>
      </p:cxnSp>
      <p:sp>
        <p:nvSpPr>
          <p:cNvPr id="333" name="Google Shape;333;p3"/>
          <p:cNvSpPr/>
          <p:nvPr/>
        </p:nvSpPr>
        <p:spPr>
          <a:xfrm>
            <a:off x="5441040" y="2474280"/>
            <a:ext cx="2839320" cy="52236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s-ES" sz="1800" u="none" cap="none" strike="noStrike">
                <a:solidFill>
                  <a:srgbClr val="000000"/>
                </a:solidFill>
                <a:latin typeface="Consolas"/>
                <a:ea typeface="Consolas"/>
                <a:cs typeface="Consolas"/>
                <a:sym typeface="Consolas"/>
              </a:rPr>
              <a:t>Viral variability behaviour</a:t>
            </a:r>
            <a:endParaRPr b="0" i="0" sz="1800" u="none" cap="none" strike="noStrike">
              <a:solidFill>
                <a:schemeClr val="dk1"/>
              </a:solidFill>
              <a:latin typeface="Arial"/>
              <a:ea typeface="Arial"/>
              <a:cs typeface="Arial"/>
              <a:sym typeface="Arial"/>
            </a:endParaRPr>
          </a:p>
        </p:txBody>
      </p:sp>
      <p:cxnSp>
        <p:nvCxnSpPr>
          <p:cNvPr id="334" name="Google Shape;334;p3"/>
          <p:cNvCxnSpPr>
            <a:stCxn id="333" idx="1"/>
            <a:endCxn id="328" idx="3"/>
          </p:cNvCxnSpPr>
          <p:nvPr/>
        </p:nvCxnSpPr>
        <p:spPr>
          <a:xfrm flipH="1">
            <a:off x="4331040" y="2735460"/>
            <a:ext cx="1110000" cy="471000"/>
          </a:xfrm>
          <a:prstGeom prst="straightConnector1">
            <a:avLst/>
          </a:prstGeom>
          <a:noFill/>
          <a:ln cap="flat" cmpd="sng" w="9525">
            <a:solidFill>
              <a:srgbClr val="44546A"/>
            </a:solidFill>
            <a:prstDash val="solid"/>
            <a:round/>
            <a:headEnd len="sm" w="sm" type="none"/>
            <a:tailEnd len="med" w="med" type="triangle"/>
          </a:ln>
        </p:spPr>
      </p:cxnSp>
      <p:sp>
        <p:nvSpPr>
          <p:cNvPr id="335" name="Google Shape;335;p3"/>
          <p:cNvSpPr/>
          <p:nvPr/>
        </p:nvSpPr>
        <p:spPr>
          <a:xfrm>
            <a:off x="5405040" y="3069000"/>
            <a:ext cx="3514320" cy="550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s-ES" sz="1800" u="none" cap="none" strike="noStrike">
                <a:solidFill>
                  <a:srgbClr val="000000"/>
                </a:solidFill>
                <a:latin typeface="Consolas"/>
                <a:ea typeface="Consolas"/>
                <a:cs typeface="Consolas"/>
                <a:sym typeface="Consolas"/>
              </a:rPr>
              <a:t>Correlate viral lineage &amp; severity</a:t>
            </a:r>
            <a:endParaRPr b="0" i="0" sz="1800" u="none" cap="none" strike="noStrike">
              <a:solidFill>
                <a:schemeClr val="dk1"/>
              </a:solidFill>
              <a:latin typeface="Arial"/>
              <a:ea typeface="Arial"/>
              <a:cs typeface="Arial"/>
              <a:sym typeface="Arial"/>
            </a:endParaRPr>
          </a:p>
        </p:txBody>
      </p:sp>
      <p:cxnSp>
        <p:nvCxnSpPr>
          <p:cNvPr id="336" name="Google Shape;336;p3"/>
          <p:cNvCxnSpPr>
            <a:stCxn id="335" idx="1"/>
            <a:endCxn id="328" idx="3"/>
          </p:cNvCxnSpPr>
          <p:nvPr/>
        </p:nvCxnSpPr>
        <p:spPr>
          <a:xfrm rot="10800000">
            <a:off x="4331040" y="3206400"/>
            <a:ext cx="1074000" cy="138000"/>
          </a:xfrm>
          <a:prstGeom prst="straightConnector1">
            <a:avLst/>
          </a:prstGeom>
          <a:noFill/>
          <a:ln cap="flat" cmpd="sng" w="9525">
            <a:solidFill>
              <a:srgbClr val="44546A"/>
            </a:solidFill>
            <a:prstDash val="solid"/>
            <a:round/>
            <a:headEnd len="sm" w="sm" type="none"/>
            <a:tailEnd len="med" w="med" type="triangle"/>
          </a:ln>
        </p:spPr>
      </p:cxnSp>
      <p:sp>
        <p:nvSpPr>
          <p:cNvPr id="337" name="Google Shape;337;p3"/>
          <p:cNvSpPr/>
          <p:nvPr/>
        </p:nvSpPr>
        <p:spPr>
          <a:xfrm>
            <a:off x="5405040" y="3789000"/>
            <a:ext cx="3514320" cy="52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s-ES" sz="1800" u="none" cap="none" strike="noStrike">
                <a:solidFill>
                  <a:srgbClr val="000000"/>
                </a:solidFill>
                <a:latin typeface="Consolas"/>
                <a:ea typeface="Consolas"/>
                <a:cs typeface="Consolas"/>
                <a:sym typeface="Consolas"/>
              </a:rPr>
              <a:t>Vaccine development and </a:t>
            </a:r>
            <a:r>
              <a:rPr b="0" i="0" lang="es-ES" sz="1800" u="none" cap="none" strike="noStrike">
                <a:solidFill>
                  <a:schemeClr val="dk1"/>
                </a:solidFill>
                <a:latin typeface="Consolas"/>
                <a:ea typeface="Consolas"/>
                <a:cs typeface="Consolas"/>
                <a:sym typeface="Consolas"/>
              </a:rPr>
              <a:t>efficiency surveillance</a:t>
            </a:r>
            <a:endParaRPr b="0" i="0" sz="1800" u="none" cap="none" strike="noStrike">
              <a:solidFill>
                <a:schemeClr val="dk1"/>
              </a:solidFill>
              <a:latin typeface="Arial"/>
              <a:ea typeface="Arial"/>
              <a:cs typeface="Arial"/>
              <a:sym typeface="Arial"/>
            </a:endParaRPr>
          </a:p>
        </p:txBody>
      </p:sp>
      <p:cxnSp>
        <p:nvCxnSpPr>
          <p:cNvPr id="338" name="Google Shape;338;p3"/>
          <p:cNvCxnSpPr>
            <a:stCxn id="337" idx="1"/>
            <a:endCxn id="328" idx="3"/>
          </p:cNvCxnSpPr>
          <p:nvPr/>
        </p:nvCxnSpPr>
        <p:spPr>
          <a:xfrm rot="10800000">
            <a:off x="4331040" y="3206400"/>
            <a:ext cx="1074000" cy="842700"/>
          </a:xfrm>
          <a:prstGeom prst="straightConnector1">
            <a:avLst/>
          </a:prstGeom>
          <a:noFill/>
          <a:ln cap="flat" cmpd="sng" w="9525">
            <a:solidFill>
              <a:srgbClr val="44546A"/>
            </a:solidFill>
            <a:prstDash val="solid"/>
            <a:round/>
            <a:headEnd len="sm" w="sm" type="none"/>
            <a:tailEnd len="med" w="med" type="triangle"/>
          </a:ln>
        </p:spPr>
      </p:cxnSp>
      <p:sp>
        <p:nvSpPr>
          <p:cNvPr id="339" name="Google Shape;339;p3"/>
          <p:cNvSpPr/>
          <p:nvPr/>
        </p:nvSpPr>
        <p:spPr>
          <a:xfrm>
            <a:off x="5441040" y="4408920"/>
            <a:ext cx="4157280" cy="60408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s-ES" sz="1800" u="none" cap="none" strike="noStrike">
                <a:solidFill>
                  <a:srgbClr val="000000"/>
                </a:solidFill>
                <a:latin typeface="Consolas"/>
                <a:ea typeface="Consolas"/>
                <a:cs typeface="Consolas"/>
                <a:sym typeface="Consolas"/>
              </a:rPr>
              <a:t>Future established disease control (flu)</a:t>
            </a:r>
            <a:endParaRPr b="0" i="0" sz="1800" u="none" cap="none" strike="noStrike">
              <a:solidFill>
                <a:schemeClr val="dk1"/>
              </a:solidFill>
              <a:latin typeface="Arial"/>
              <a:ea typeface="Arial"/>
              <a:cs typeface="Arial"/>
              <a:sym typeface="Arial"/>
            </a:endParaRPr>
          </a:p>
        </p:txBody>
      </p:sp>
      <p:cxnSp>
        <p:nvCxnSpPr>
          <p:cNvPr id="340" name="Google Shape;340;p3"/>
          <p:cNvCxnSpPr>
            <a:stCxn id="339" idx="1"/>
            <a:endCxn id="328" idx="3"/>
          </p:cNvCxnSpPr>
          <p:nvPr/>
        </p:nvCxnSpPr>
        <p:spPr>
          <a:xfrm rot="10800000">
            <a:off x="4331040" y="3206460"/>
            <a:ext cx="1110000" cy="1504500"/>
          </a:xfrm>
          <a:prstGeom prst="straightConnector1">
            <a:avLst/>
          </a:prstGeom>
          <a:noFill/>
          <a:ln cap="flat" cmpd="sng" w="9525">
            <a:solidFill>
              <a:srgbClr val="44546A"/>
            </a:solidFill>
            <a:prstDash val="solid"/>
            <a:round/>
            <a:headEnd len="sm" w="sm" type="none"/>
            <a:tailEnd len="med" w="med" type="triangle"/>
          </a:ln>
        </p:spPr>
      </p:cxnSp>
      <p:sp>
        <p:nvSpPr>
          <p:cNvPr id="341" name="Google Shape;341;p3"/>
          <p:cNvSpPr/>
          <p:nvPr/>
        </p:nvSpPr>
        <p:spPr>
          <a:xfrm>
            <a:off x="5441040" y="5013000"/>
            <a:ext cx="2978640" cy="59112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s-ES" sz="1800" u="none" cap="none" strike="noStrike">
                <a:solidFill>
                  <a:srgbClr val="000000"/>
                </a:solidFill>
                <a:latin typeface="Consolas"/>
                <a:ea typeface="Consolas"/>
                <a:cs typeface="Consolas"/>
                <a:sym typeface="Consolas"/>
              </a:rPr>
              <a:t>Coordinated &amp; rapid response</a:t>
            </a:r>
            <a:endParaRPr b="0" i="0" sz="1800" u="none" cap="none" strike="noStrike">
              <a:solidFill>
                <a:schemeClr val="dk1"/>
              </a:solidFill>
              <a:latin typeface="Arial"/>
              <a:ea typeface="Arial"/>
              <a:cs typeface="Arial"/>
              <a:sym typeface="Arial"/>
            </a:endParaRPr>
          </a:p>
        </p:txBody>
      </p:sp>
      <p:cxnSp>
        <p:nvCxnSpPr>
          <p:cNvPr id="342" name="Google Shape;342;p3"/>
          <p:cNvCxnSpPr>
            <a:stCxn id="341" idx="1"/>
            <a:endCxn id="328" idx="3"/>
          </p:cNvCxnSpPr>
          <p:nvPr/>
        </p:nvCxnSpPr>
        <p:spPr>
          <a:xfrm rot="10800000">
            <a:off x="4331040" y="3206460"/>
            <a:ext cx="1110000" cy="2102100"/>
          </a:xfrm>
          <a:prstGeom prst="straightConnector1">
            <a:avLst/>
          </a:prstGeom>
          <a:noFill/>
          <a:ln cap="flat" cmpd="sng" w="9525">
            <a:solidFill>
              <a:srgbClr val="44546A"/>
            </a:solidFill>
            <a:prstDash val="solid"/>
            <a:round/>
            <a:headEnd len="sm" w="sm" type="none"/>
            <a:tailEnd len="med" w="med" type="triangle"/>
          </a:ln>
        </p:spPr>
      </p:cxnSp>
      <p:sp>
        <p:nvSpPr>
          <p:cNvPr id="343" name="Google Shape;343;p3"/>
          <p:cNvSpPr/>
          <p:nvPr/>
        </p:nvSpPr>
        <p:spPr>
          <a:xfrm>
            <a:off x="5441040" y="5675760"/>
            <a:ext cx="3293640" cy="59112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s-ES" sz="1800" u="none" cap="none" strike="noStrike">
                <a:solidFill>
                  <a:srgbClr val="000000"/>
                </a:solidFill>
                <a:latin typeface="Consolas"/>
                <a:ea typeface="Consolas"/>
                <a:cs typeface="Consolas"/>
                <a:sym typeface="Consolas"/>
              </a:rPr>
              <a:t>Understand immune response to infection</a:t>
            </a:r>
            <a:endParaRPr b="0" i="0" sz="1800" u="none" cap="none" strike="noStrike">
              <a:solidFill>
                <a:schemeClr val="dk1"/>
              </a:solidFill>
              <a:latin typeface="Arial"/>
              <a:ea typeface="Arial"/>
              <a:cs typeface="Arial"/>
              <a:sym typeface="Arial"/>
            </a:endParaRPr>
          </a:p>
        </p:txBody>
      </p:sp>
      <p:cxnSp>
        <p:nvCxnSpPr>
          <p:cNvPr id="344" name="Google Shape;344;p3"/>
          <p:cNvCxnSpPr>
            <a:stCxn id="343" idx="1"/>
            <a:endCxn id="328" idx="3"/>
          </p:cNvCxnSpPr>
          <p:nvPr/>
        </p:nvCxnSpPr>
        <p:spPr>
          <a:xfrm rot="10800000">
            <a:off x="4331040" y="3206220"/>
            <a:ext cx="1110000" cy="2765100"/>
          </a:xfrm>
          <a:prstGeom prst="straightConnector1">
            <a:avLst/>
          </a:prstGeom>
          <a:noFill/>
          <a:ln cap="flat" cmpd="sng" w="9525">
            <a:solidFill>
              <a:srgbClr val="44546A"/>
            </a:solidFill>
            <a:prstDash val="solid"/>
            <a:round/>
            <a:headEnd len="sm" w="sm" type="none"/>
            <a:tailEnd len="med" w="med" type="triangle"/>
          </a:ln>
        </p:spPr>
      </p:cxnSp>
      <p:pic>
        <p:nvPicPr>
          <p:cNvPr id="345" name="Google Shape;345;p3"/>
          <p:cNvPicPr preferRelativeResize="0"/>
          <p:nvPr/>
        </p:nvPicPr>
        <p:blipFill rotWithShape="1">
          <a:blip r:embed="rId6">
            <a:alphaModFix/>
          </a:blip>
          <a:srcRect b="0" l="0" r="0" t="0"/>
          <a:stretch/>
        </p:blipFill>
        <p:spPr>
          <a:xfrm>
            <a:off x="2283120" y="2768400"/>
            <a:ext cx="895320" cy="838080"/>
          </a:xfrm>
          <a:prstGeom prst="rect">
            <a:avLst/>
          </a:prstGeom>
          <a:noFill/>
          <a:ln>
            <a:noFill/>
          </a:ln>
        </p:spPr>
      </p:pic>
      <p:sp>
        <p:nvSpPr>
          <p:cNvPr id="346" name="Google Shape;346;p3"/>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a:p>
        </p:txBody>
      </p:sp>
      <p:sp>
        <p:nvSpPr>
          <p:cNvPr id="347" name="Google Shape;347;p3"/>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B8B8B"/>
              </a:buClr>
              <a:buSzPts val="900"/>
              <a:buFont typeface="Calibri"/>
              <a:buNone/>
            </a:pPr>
            <a:fld id="{00000000-1234-1234-1234-123412341234}" type="slidenum">
              <a:rPr b="0" lang="es-ES" sz="900" strike="noStrike">
                <a:solidFill>
                  <a:srgbClr val="8B8B8B"/>
                </a:solidFill>
                <a:latin typeface="Calibri"/>
                <a:ea typeface="Calibri"/>
                <a:cs typeface="Calibri"/>
                <a:sym typeface="Calibri"/>
              </a:rPr>
              <a:t>‹#›</a:t>
            </a:fld>
            <a:endParaRPr/>
          </a:p>
        </p:txBody>
      </p:sp>
      <p:sp>
        <p:nvSpPr>
          <p:cNvPr id="348" name="Google Shape;348;p3"/>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8B8B8B"/>
              </a:buClr>
              <a:buSzPts val="900"/>
              <a:buFont typeface="Calibri"/>
              <a:buNone/>
            </a:pPr>
            <a:r>
              <a:rPr lang="es-ES"/>
              <a:t>14/11/2024</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30"/>
          <p:cNvSpPr/>
          <p:nvPr/>
        </p:nvSpPr>
        <p:spPr>
          <a:xfrm>
            <a:off x="628560" y="700560"/>
            <a:ext cx="7886520" cy="865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s-ES" sz="2100" strike="noStrike">
                <a:solidFill>
                  <a:srgbClr val="000000"/>
                </a:solidFill>
                <a:latin typeface="Consolas"/>
                <a:ea typeface="Consolas"/>
                <a:cs typeface="Consolas"/>
                <a:sym typeface="Consolas"/>
              </a:rPr>
              <a:t>5. Nextflow</a:t>
            </a:r>
            <a:endParaRPr b="0" sz="2100" strike="noStrike">
              <a:solidFill>
                <a:schemeClr val="dk1"/>
              </a:solidFill>
              <a:latin typeface="Arial"/>
              <a:ea typeface="Arial"/>
              <a:cs typeface="Arial"/>
              <a:sym typeface="Arial"/>
            </a:endParaRPr>
          </a:p>
        </p:txBody>
      </p:sp>
      <p:sp>
        <p:nvSpPr>
          <p:cNvPr id="807" name="Google Shape;807;p30"/>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b="0" sz="900" strike="noStrike">
              <a:solidFill>
                <a:srgbClr val="8B8B8B"/>
              </a:solidFill>
              <a:latin typeface="Times New Roman"/>
              <a:ea typeface="Times New Roman"/>
              <a:cs typeface="Times New Roman"/>
              <a:sym typeface="Times New Roman"/>
            </a:endParaRPr>
          </a:p>
        </p:txBody>
      </p:sp>
      <p:pic>
        <p:nvPicPr>
          <p:cNvPr id="808" name="Google Shape;808;p30"/>
          <p:cNvPicPr preferRelativeResize="0"/>
          <p:nvPr/>
        </p:nvPicPr>
        <p:blipFill rotWithShape="1">
          <a:blip r:embed="rId3">
            <a:alphaModFix/>
          </a:blip>
          <a:srcRect b="0" l="0" r="0" t="0"/>
          <a:stretch/>
        </p:blipFill>
        <p:spPr>
          <a:xfrm>
            <a:off x="494280" y="3069000"/>
            <a:ext cx="2133360" cy="427320"/>
          </a:xfrm>
          <a:prstGeom prst="rect">
            <a:avLst/>
          </a:prstGeom>
          <a:noFill/>
          <a:ln>
            <a:noFill/>
          </a:ln>
        </p:spPr>
      </p:pic>
      <p:pic>
        <p:nvPicPr>
          <p:cNvPr id="809" name="Google Shape;809;p30"/>
          <p:cNvPicPr preferRelativeResize="0"/>
          <p:nvPr/>
        </p:nvPicPr>
        <p:blipFill rotWithShape="1">
          <a:blip r:embed="rId4">
            <a:alphaModFix/>
          </a:blip>
          <a:srcRect b="0" l="4134" r="0" t="0"/>
          <a:stretch/>
        </p:blipFill>
        <p:spPr>
          <a:xfrm>
            <a:off x="395640" y="1772640"/>
            <a:ext cx="2888280" cy="1305360"/>
          </a:xfrm>
          <a:prstGeom prst="rect">
            <a:avLst/>
          </a:prstGeom>
          <a:noFill/>
          <a:ln>
            <a:noFill/>
          </a:ln>
        </p:spPr>
      </p:pic>
      <p:pic>
        <p:nvPicPr>
          <p:cNvPr id="810" name="Google Shape;810;p30"/>
          <p:cNvPicPr preferRelativeResize="0"/>
          <p:nvPr/>
        </p:nvPicPr>
        <p:blipFill rotWithShape="1">
          <a:blip r:embed="rId5">
            <a:alphaModFix/>
          </a:blip>
          <a:srcRect b="93336" l="16176" r="67414" t="0"/>
          <a:stretch/>
        </p:blipFill>
        <p:spPr>
          <a:xfrm>
            <a:off x="4428000" y="2750040"/>
            <a:ext cx="1996200" cy="358560"/>
          </a:xfrm>
          <a:prstGeom prst="rect">
            <a:avLst/>
          </a:prstGeom>
          <a:noFill/>
          <a:ln>
            <a:noFill/>
          </a:ln>
        </p:spPr>
      </p:pic>
      <p:pic>
        <p:nvPicPr>
          <p:cNvPr id="811" name="Google Shape;811;p30"/>
          <p:cNvPicPr preferRelativeResize="0"/>
          <p:nvPr/>
        </p:nvPicPr>
        <p:blipFill rotWithShape="1">
          <a:blip r:embed="rId5">
            <a:alphaModFix/>
          </a:blip>
          <a:srcRect b="58783" l="19421" r="70808" t="31898"/>
          <a:stretch/>
        </p:blipFill>
        <p:spPr>
          <a:xfrm>
            <a:off x="4744440" y="3108960"/>
            <a:ext cx="1195560" cy="505080"/>
          </a:xfrm>
          <a:prstGeom prst="rect">
            <a:avLst/>
          </a:prstGeom>
          <a:noFill/>
          <a:ln>
            <a:noFill/>
          </a:ln>
        </p:spPr>
      </p:pic>
      <p:pic>
        <p:nvPicPr>
          <p:cNvPr id="812" name="Google Shape;812;p30"/>
          <p:cNvPicPr preferRelativeResize="0"/>
          <p:nvPr/>
        </p:nvPicPr>
        <p:blipFill rotWithShape="1">
          <a:blip r:embed="rId5">
            <a:alphaModFix/>
          </a:blip>
          <a:srcRect b="23303" l="12130" r="62641" t="70072"/>
          <a:stretch/>
        </p:blipFill>
        <p:spPr>
          <a:xfrm>
            <a:off x="3883320" y="3524760"/>
            <a:ext cx="3085920" cy="358560"/>
          </a:xfrm>
          <a:prstGeom prst="rect">
            <a:avLst/>
          </a:prstGeom>
          <a:noFill/>
          <a:ln>
            <a:noFill/>
          </a:ln>
        </p:spPr>
      </p:pic>
      <p:sp>
        <p:nvSpPr>
          <p:cNvPr id="813" name="Google Shape;813;p30"/>
          <p:cNvSpPr/>
          <p:nvPr/>
        </p:nvSpPr>
        <p:spPr>
          <a:xfrm>
            <a:off x="3348000" y="1989000"/>
            <a:ext cx="4801320" cy="6976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0" lang="es-ES" sz="1700" u="sng" strike="noStrike">
                <a:solidFill>
                  <a:schemeClr val="hlink"/>
                </a:solidFill>
                <a:latin typeface="Consolas"/>
                <a:ea typeface="Consolas"/>
                <a:cs typeface="Consolas"/>
                <a:sym typeface="Consolas"/>
                <a:hlinkClick r:id="rId6"/>
              </a:rPr>
              <a:t>https://www.nextflow.io/</a:t>
            </a:r>
            <a:endParaRPr b="0" sz="1700" strike="noStrike">
              <a:solidFill>
                <a:schemeClr val="dk1"/>
              </a:solidFill>
              <a:latin typeface="Arial"/>
              <a:ea typeface="Arial"/>
              <a:cs typeface="Arial"/>
              <a:sym typeface="Arial"/>
            </a:endParaRPr>
          </a:p>
        </p:txBody>
      </p:sp>
      <p:sp>
        <p:nvSpPr>
          <p:cNvPr id="814" name="Google Shape;814;p30"/>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a:p>
        </p:txBody>
      </p:sp>
      <p:sp>
        <p:nvSpPr>
          <p:cNvPr id="815" name="Google Shape;815;p30"/>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B8B8B"/>
              </a:buClr>
              <a:buSzPts val="900"/>
              <a:buFont typeface="Calibri"/>
              <a:buNone/>
            </a:pPr>
            <a:fld id="{00000000-1234-1234-1234-123412341234}" type="slidenum">
              <a:rPr b="0" lang="es-ES" sz="900" strike="noStrike">
                <a:solidFill>
                  <a:srgbClr val="8B8B8B"/>
                </a:solidFill>
                <a:latin typeface="Calibri"/>
                <a:ea typeface="Calibri"/>
                <a:cs typeface="Calibri"/>
                <a:sym typeface="Calibri"/>
              </a:rPr>
              <a:t>‹#›</a:t>
            </a:fld>
            <a:endParaRPr/>
          </a:p>
        </p:txBody>
      </p:sp>
      <p:sp>
        <p:nvSpPr>
          <p:cNvPr id="816" name="Google Shape;816;p30"/>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8B8B8B"/>
              </a:buClr>
              <a:buSzPts val="900"/>
              <a:buFont typeface="Calibri"/>
              <a:buNone/>
            </a:pPr>
            <a:r>
              <a:rPr lang="es-ES"/>
              <a:t>14/11/2024</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31"/>
          <p:cNvSpPr/>
          <p:nvPr/>
        </p:nvSpPr>
        <p:spPr>
          <a:xfrm>
            <a:off x="628560" y="700560"/>
            <a:ext cx="7886520" cy="865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s-ES" sz="2100" strike="noStrike">
                <a:solidFill>
                  <a:srgbClr val="000000"/>
                </a:solidFill>
                <a:latin typeface="Consolas"/>
                <a:ea typeface="Consolas"/>
                <a:cs typeface="Consolas"/>
                <a:sym typeface="Consolas"/>
              </a:rPr>
              <a:t>5. Nextflow</a:t>
            </a:r>
            <a:endParaRPr b="0" sz="2100" strike="noStrike">
              <a:solidFill>
                <a:schemeClr val="dk1"/>
              </a:solidFill>
              <a:latin typeface="Arial"/>
              <a:ea typeface="Arial"/>
              <a:cs typeface="Arial"/>
              <a:sym typeface="Arial"/>
            </a:endParaRPr>
          </a:p>
        </p:txBody>
      </p:sp>
      <p:sp>
        <p:nvSpPr>
          <p:cNvPr id="823" name="Google Shape;823;p31"/>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b="0" sz="900" strike="noStrike">
              <a:solidFill>
                <a:srgbClr val="8B8B8B"/>
              </a:solidFill>
              <a:latin typeface="Times New Roman"/>
              <a:ea typeface="Times New Roman"/>
              <a:cs typeface="Times New Roman"/>
              <a:sym typeface="Times New Roman"/>
            </a:endParaRPr>
          </a:p>
        </p:txBody>
      </p:sp>
      <p:pic>
        <p:nvPicPr>
          <p:cNvPr id="824" name="Google Shape;824;p31"/>
          <p:cNvPicPr preferRelativeResize="0"/>
          <p:nvPr/>
        </p:nvPicPr>
        <p:blipFill rotWithShape="1">
          <a:blip r:embed="rId3">
            <a:alphaModFix/>
          </a:blip>
          <a:srcRect b="0" l="0" r="0" t="0"/>
          <a:stretch/>
        </p:blipFill>
        <p:spPr>
          <a:xfrm>
            <a:off x="494280" y="3069000"/>
            <a:ext cx="2133360" cy="427320"/>
          </a:xfrm>
          <a:prstGeom prst="rect">
            <a:avLst/>
          </a:prstGeom>
          <a:noFill/>
          <a:ln>
            <a:noFill/>
          </a:ln>
        </p:spPr>
      </p:pic>
      <p:pic>
        <p:nvPicPr>
          <p:cNvPr id="825" name="Google Shape;825;p31"/>
          <p:cNvPicPr preferRelativeResize="0"/>
          <p:nvPr/>
        </p:nvPicPr>
        <p:blipFill rotWithShape="1">
          <a:blip r:embed="rId4">
            <a:alphaModFix/>
          </a:blip>
          <a:srcRect b="0" l="4134" r="0" t="0"/>
          <a:stretch/>
        </p:blipFill>
        <p:spPr>
          <a:xfrm>
            <a:off x="395640" y="1772640"/>
            <a:ext cx="2888280" cy="1305360"/>
          </a:xfrm>
          <a:prstGeom prst="rect">
            <a:avLst/>
          </a:prstGeom>
          <a:noFill/>
          <a:ln>
            <a:noFill/>
          </a:ln>
        </p:spPr>
      </p:pic>
      <p:pic>
        <p:nvPicPr>
          <p:cNvPr id="826" name="Google Shape;826;p31"/>
          <p:cNvPicPr preferRelativeResize="0"/>
          <p:nvPr/>
        </p:nvPicPr>
        <p:blipFill rotWithShape="1">
          <a:blip r:embed="rId5">
            <a:alphaModFix/>
          </a:blip>
          <a:srcRect b="93336" l="16176" r="67414" t="0"/>
          <a:stretch/>
        </p:blipFill>
        <p:spPr>
          <a:xfrm>
            <a:off x="4428000" y="2750040"/>
            <a:ext cx="1996200" cy="358560"/>
          </a:xfrm>
          <a:prstGeom prst="rect">
            <a:avLst/>
          </a:prstGeom>
          <a:noFill/>
          <a:ln>
            <a:noFill/>
          </a:ln>
        </p:spPr>
      </p:pic>
      <p:pic>
        <p:nvPicPr>
          <p:cNvPr id="827" name="Google Shape;827;p31"/>
          <p:cNvPicPr preferRelativeResize="0"/>
          <p:nvPr/>
        </p:nvPicPr>
        <p:blipFill rotWithShape="1">
          <a:blip r:embed="rId5">
            <a:alphaModFix/>
          </a:blip>
          <a:srcRect b="58783" l="19421" r="70808" t="31898"/>
          <a:stretch/>
        </p:blipFill>
        <p:spPr>
          <a:xfrm>
            <a:off x="4744440" y="3108960"/>
            <a:ext cx="1195560" cy="505080"/>
          </a:xfrm>
          <a:prstGeom prst="rect">
            <a:avLst/>
          </a:prstGeom>
          <a:noFill/>
          <a:ln>
            <a:noFill/>
          </a:ln>
        </p:spPr>
      </p:pic>
      <p:pic>
        <p:nvPicPr>
          <p:cNvPr id="828" name="Google Shape;828;p31"/>
          <p:cNvPicPr preferRelativeResize="0"/>
          <p:nvPr/>
        </p:nvPicPr>
        <p:blipFill rotWithShape="1">
          <a:blip r:embed="rId5">
            <a:alphaModFix/>
          </a:blip>
          <a:srcRect b="23303" l="12130" r="62641" t="70072"/>
          <a:stretch/>
        </p:blipFill>
        <p:spPr>
          <a:xfrm>
            <a:off x="3883320" y="3524760"/>
            <a:ext cx="3085920" cy="358560"/>
          </a:xfrm>
          <a:prstGeom prst="rect">
            <a:avLst/>
          </a:prstGeom>
          <a:noFill/>
          <a:ln>
            <a:noFill/>
          </a:ln>
        </p:spPr>
      </p:pic>
      <p:pic>
        <p:nvPicPr>
          <p:cNvPr id="829" name="Google Shape;829;p31"/>
          <p:cNvPicPr preferRelativeResize="0"/>
          <p:nvPr/>
        </p:nvPicPr>
        <p:blipFill rotWithShape="1">
          <a:blip r:embed="rId5">
            <a:alphaModFix/>
          </a:blip>
          <a:srcRect b="93714" l="66823" r="16855" t="-338"/>
          <a:stretch/>
        </p:blipFill>
        <p:spPr>
          <a:xfrm>
            <a:off x="4343760" y="3883680"/>
            <a:ext cx="1996200" cy="358560"/>
          </a:xfrm>
          <a:prstGeom prst="rect">
            <a:avLst/>
          </a:prstGeom>
          <a:noFill/>
          <a:ln>
            <a:noFill/>
          </a:ln>
        </p:spPr>
      </p:pic>
      <p:pic>
        <p:nvPicPr>
          <p:cNvPr id="830" name="Google Shape;830;p31"/>
          <p:cNvPicPr preferRelativeResize="0"/>
          <p:nvPr/>
        </p:nvPicPr>
        <p:blipFill rotWithShape="1">
          <a:blip r:embed="rId6">
            <a:alphaModFix/>
          </a:blip>
          <a:srcRect b="0" l="0" r="0" t="0"/>
          <a:stretch/>
        </p:blipFill>
        <p:spPr>
          <a:xfrm>
            <a:off x="0" y="4242960"/>
            <a:ext cx="1259280" cy="704880"/>
          </a:xfrm>
          <a:prstGeom prst="rect">
            <a:avLst/>
          </a:prstGeom>
          <a:noFill/>
          <a:ln>
            <a:noFill/>
          </a:ln>
        </p:spPr>
      </p:pic>
      <p:pic>
        <p:nvPicPr>
          <p:cNvPr id="831" name="Google Shape;831;p31"/>
          <p:cNvPicPr preferRelativeResize="0"/>
          <p:nvPr/>
        </p:nvPicPr>
        <p:blipFill rotWithShape="1">
          <a:blip r:embed="rId7">
            <a:alphaModFix/>
          </a:blip>
          <a:srcRect b="0" l="0" r="0" t="0"/>
          <a:stretch/>
        </p:blipFill>
        <p:spPr>
          <a:xfrm>
            <a:off x="1425240" y="4134960"/>
            <a:ext cx="812880" cy="812880"/>
          </a:xfrm>
          <a:prstGeom prst="rect">
            <a:avLst/>
          </a:prstGeom>
          <a:noFill/>
          <a:ln>
            <a:noFill/>
          </a:ln>
        </p:spPr>
      </p:pic>
      <p:pic>
        <p:nvPicPr>
          <p:cNvPr id="832" name="Google Shape;832;p31"/>
          <p:cNvPicPr preferRelativeResize="0"/>
          <p:nvPr/>
        </p:nvPicPr>
        <p:blipFill rotWithShape="1">
          <a:blip r:embed="rId8">
            <a:alphaModFix/>
          </a:blip>
          <a:srcRect b="0" l="0" r="0" t="0"/>
          <a:stretch/>
        </p:blipFill>
        <p:spPr>
          <a:xfrm>
            <a:off x="2623680" y="4188960"/>
            <a:ext cx="812880" cy="812880"/>
          </a:xfrm>
          <a:prstGeom prst="rect">
            <a:avLst/>
          </a:prstGeom>
          <a:noFill/>
          <a:ln>
            <a:noFill/>
          </a:ln>
        </p:spPr>
      </p:pic>
      <p:sp>
        <p:nvSpPr>
          <p:cNvPr id="833" name="Google Shape;833;p31"/>
          <p:cNvSpPr/>
          <p:nvPr/>
        </p:nvSpPr>
        <p:spPr>
          <a:xfrm>
            <a:off x="3348000" y="1989000"/>
            <a:ext cx="4801320" cy="6976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0" lang="es-ES" sz="1700" u="sng" strike="noStrike">
                <a:solidFill>
                  <a:schemeClr val="hlink"/>
                </a:solidFill>
                <a:latin typeface="Consolas"/>
                <a:ea typeface="Consolas"/>
                <a:cs typeface="Consolas"/>
                <a:sym typeface="Consolas"/>
                <a:hlinkClick r:id="rId9"/>
              </a:rPr>
              <a:t>https://www.nextflow.io/</a:t>
            </a:r>
            <a:endParaRPr b="0" sz="1700" strike="noStrike">
              <a:solidFill>
                <a:schemeClr val="dk1"/>
              </a:solidFill>
              <a:latin typeface="Arial"/>
              <a:ea typeface="Arial"/>
              <a:cs typeface="Arial"/>
              <a:sym typeface="Arial"/>
            </a:endParaRPr>
          </a:p>
        </p:txBody>
      </p:sp>
      <p:sp>
        <p:nvSpPr>
          <p:cNvPr id="834" name="Google Shape;834;p31"/>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a:p>
        </p:txBody>
      </p:sp>
      <p:sp>
        <p:nvSpPr>
          <p:cNvPr id="835" name="Google Shape;835;p31"/>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B8B8B"/>
              </a:buClr>
              <a:buSzPts val="900"/>
              <a:buFont typeface="Calibri"/>
              <a:buNone/>
            </a:pPr>
            <a:fld id="{00000000-1234-1234-1234-123412341234}" type="slidenum">
              <a:rPr b="0" lang="es-ES" sz="900" strike="noStrike">
                <a:solidFill>
                  <a:srgbClr val="8B8B8B"/>
                </a:solidFill>
                <a:latin typeface="Calibri"/>
                <a:ea typeface="Calibri"/>
                <a:cs typeface="Calibri"/>
                <a:sym typeface="Calibri"/>
              </a:rPr>
              <a:t>‹#›</a:t>
            </a:fld>
            <a:endParaRPr/>
          </a:p>
        </p:txBody>
      </p:sp>
      <p:sp>
        <p:nvSpPr>
          <p:cNvPr id="836" name="Google Shape;836;p31"/>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8B8B8B"/>
              </a:buClr>
              <a:buSzPts val="900"/>
              <a:buFont typeface="Calibri"/>
              <a:buNone/>
            </a:pPr>
            <a:r>
              <a:rPr lang="es-ES"/>
              <a:t>14/11/2024</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32"/>
          <p:cNvSpPr/>
          <p:nvPr/>
        </p:nvSpPr>
        <p:spPr>
          <a:xfrm>
            <a:off x="628560" y="700560"/>
            <a:ext cx="7886520" cy="865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s-ES" sz="2100" strike="noStrike">
                <a:solidFill>
                  <a:srgbClr val="000000"/>
                </a:solidFill>
                <a:latin typeface="Consolas"/>
                <a:ea typeface="Consolas"/>
                <a:cs typeface="Consolas"/>
                <a:sym typeface="Consolas"/>
              </a:rPr>
              <a:t>5. Nextflow</a:t>
            </a:r>
            <a:endParaRPr b="0" sz="2100" strike="noStrike">
              <a:solidFill>
                <a:schemeClr val="dk1"/>
              </a:solidFill>
              <a:latin typeface="Arial"/>
              <a:ea typeface="Arial"/>
              <a:cs typeface="Arial"/>
              <a:sym typeface="Arial"/>
            </a:endParaRPr>
          </a:p>
        </p:txBody>
      </p:sp>
      <p:sp>
        <p:nvSpPr>
          <p:cNvPr id="843" name="Google Shape;843;p32"/>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b="0" sz="900" strike="noStrike">
              <a:solidFill>
                <a:srgbClr val="8B8B8B"/>
              </a:solidFill>
              <a:latin typeface="Times New Roman"/>
              <a:ea typeface="Times New Roman"/>
              <a:cs typeface="Times New Roman"/>
              <a:sym typeface="Times New Roman"/>
            </a:endParaRPr>
          </a:p>
        </p:txBody>
      </p:sp>
      <p:pic>
        <p:nvPicPr>
          <p:cNvPr id="844" name="Google Shape;844;p32"/>
          <p:cNvPicPr preferRelativeResize="0"/>
          <p:nvPr/>
        </p:nvPicPr>
        <p:blipFill rotWithShape="1">
          <a:blip r:embed="rId3">
            <a:alphaModFix/>
          </a:blip>
          <a:srcRect b="0" l="0" r="0" t="0"/>
          <a:stretch/>
        </p:blipFill>
        <p:spPr>
          <a:xfrm>
            <a:off x="494280" y="3069000"/>
            <a:ext cx="2133360" cy="427320"/>
          </a:xfrm>
          <a:prstGeom prst="rect">
            <a:avLst/>
          </a:prstGeom>
          <a:noFill/>
          <a:ln>
            <a:noFill/>
          </a:ln>
        </p:spPr>
      </p:pic>
      <p:pic>
        <p:nvPicPr>
          <p:cNvPr id="845" name="Google Shape;845;p32"/>
          <p:cNvPicPr preferRelativeResize="0"/>
          <p:nvPr/>
        </p:nvPicPr>
        <p:blipFill rotWithShape="1">
          <a:blip r:embed="rId4">
            <a:alphaModFix/>
          </a:blip>
          <a:srcRect b="0" l="4134" r="0" t="0"/>
          <a:stretch/>
        </p:blipFill>
        <p:spPr>
          <a:xfrm>
            <a:off x="395640" y="1772640"/>
            <a:ext cx="2888280" cy="1305360"/>
          </a:xfrm>
          <a:prstGeom prst="rect">
            <a:avLst/>
          </a:prstGeom>
          <a:noFill/>
          <a:ln>
            <a:noFill/>
          </a:ln>
        </p:spPr>
      </p:pic>
      <p:pic>
        <p:nvPicPr>
          <p:cNvPr id="846" name="Google Shape;846;p32"/>
          <p:cNvPicPr preferRelativeResize="0"/>
          <p:nvPr/>
        </p:nvPicPr>
        <p:blipFill rotWithShape="1">
          <a:blip r:embed="rId5">
            <a:alphaModFix/>
          </a:blip>
          <a:srcRect b="93336" l="16176" r="67414" t="0"/>
          <a:stretch/>
        </p:blipFill>
        <p:spPr>
          <a:xfrm>
            <a:off x="4428000" y="2750040"/>
            <a:ext cx="1996200" cy="358560"/>
          </a:xfrm>
          <a:prstGeom prst="rect">
            <a:avLst/>
          </a:prstGeom>
          <a:noFill/>
          <a:ln>
            <a:noFill/>
          </a:ln>
        </p:spPr>
      </p:pic>
      <p:pic>
        <p:nvPicPr>
          <p:cNvPr id="847" name="Google Shape;847;p32"/>
          <p:cNvPicPr preferRelativeResize="0"/>
          <p:nvPr/>
        </p:nvPicPr>
        <p:blipFill rotWithShape="1">
          <a:blip r:embed="rId5">
            <a:alphaModFix/>
          </a:blip>
          <a:srcRect b="58783" l="19421" r="70808" t="31898"/>
          <a:stretch/>
        </p:blipFill>
        <p:spPr>
          <a:xfrm>
            <a:off x="4744440" y="3108960"/>
            <a:ext cx="1195560" cy="505080"/>
          </a:xfrm>
          <a:prstGeom prst="rect">
            <a:avLst/>
          </a:prstGeom>
          <a:noFill/>
          <a:ln>
            <a:noFill/>
          </a:ln>
        </p:spPr>
      </p:pic>
      <p:pic>
        <p:nvPicPr>
          <p:cNvPr id="848" name="Google Shape;848;p32"/>
          <p:cNvPicPr preferRelativeResize="0"/>
          <p:nvPr/>
        </p:nvPicPr>
        <p:blipFill rotWithShape="1">
          <a:blip r:embed="rId5">
            <a:alphaModFix/>
          </a:blip>
          <a:srcRect b="23303" l="12130" r="62641" t="70072"/>
          <a:stretch/>
        </p:blipFill>
        <p:spPr>
          <a:xfrm>
            <a:off x="3883320" y="3524760"/>
            <a:ext cx="3085920" cy="358560"/>
          </a:xfrm>
          <a:prstGeom prst="rect">
            <a:avLst/>
          </a:prstGeom>
          <a:noFill/>
          <a:ln>
            <a:noFill/>
          </a:ln>
        </p:spPr>
      </p:pic>
      <p:pic>
        <p:nvPicPr>
          <p:cNvPr id="849" name="Google Shape;849;p32"/>
          <p:cNvPicPr preferRelativeResize="0"/>
          <p:nvPr/>
        </p:nvPicPr>
        <p:blipFill rotWithShape="1">
          <a:blip r:embed="rId5">
            <a:alphaModFix/>
          </a:blip>
          <a:srcRect b="93714" l="66823" r="16855" t="-338"/>
          <a:stretch/>
        </p:blipFill>
        <p:spPr>
          <a:xfrm>
            <a:off x="4343760" y="3883680"/>
            <a:ext cx="1996200" cy="358560"/>
          </a:xfrm>
          <a:prstGeom prst="rect">
            <a:avLst/>
          </a:prstGeom>
          <a:noFill/>
          <a:ln>
            <a:noFill/>
          </a:ln>
        </p:spPr>
      </p:pic>
      <p:pic>
        <p:nvPicPr>
          <p:cNvPr id="850" name="Google Shape;850;p32"/>
          <p:cNvPicPr preferRelativeResize="0"/>
          <p:nvPr/>
        </p:nvPicPr>
        <p:blipFill rotWithShape="1">
          <a:blip r:embed="rId5">
            <a:alphaModFix/>
          </a:blip>
          <a:srcRect b="60781" l="66044" r="15115" t="32594"/>
          <a:stretch/>
        </p:blipFill>
        <p:spPr>
          <a:xfrm>
            <a:off x="4343760" y="4318920"/>
            <a:ext cx="2304720" cy="358560"/>
          </a:xfrm>
          <a:prstGeom prst="rect">
            <a:avLst/>
          </a:prstGeom>
          <a:noFill/>
          <a:ln>
            <a:noFill/>
          </a:ln>
        </p:spPr>
      </p:pic>
      <p:sp>
        <p:nvSpPr>
          <p:cNvPr id="851" name="Google Shape;851;p32"/>
          <p:cNvSpPr/>
          <p:nvPr/>
        </p:nvSpPr>
        <p:spPr>
          <a:xfrm>
            <a:off x="3348000" y="1989000"/>
            <a:ext cx="4801320" cy="6976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0" lang="es-ES" sz="1700" u="sng" strike="noStrike">
                <a:solidFill>
                  <a:schemeClr val="hlink"/>
                </a:solidFill>
                <a:latin typeface="Consolas"/>
                <a:ea typeface="Consolas"/>
                <a:cs typeface="Consolas"/>
                <a:sym typeface="Consolas"/>
                <a:hlinkClick r:id="rId6"/>
              </a:rPr>
              <a:t>https://www.nextflow.io/</a:t>
            </a:r>
            <a:endParaRPr b="0" sz="1700" strike="noStrike">
              <a:solidFill>
                <a:schemeClr val="dk1"/>
              </a:solidFill>
              <a:latin typeface="Arial"/>
              <a:ea typeface="Arial"/>
              <a:cs typeface="Arial"/>
              <a:sym typeface="Arial"/>
            </a:endParaRPr>
          </a:p>
        </p:txBody>
      </p:sp>
      <p:sp>
        <p:nvSpPr>
          <p:cNvPr id="852" name="Google Shape;852;p32"/>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a:p>
        </p:txBody>
      </p:sp>
      <p:sp>
        <p:nvSpPr>
          <p:cNvPr id="853" name="Google Shape;853;p32"/>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B8B8B"/>
              </a:buClr>
              <a:buSzPts val="900"/>
              <a:buFont typeface="Calibri"/>
              <a:buNone/>
            </a:pPr>
            <a:fld id="{00000000-1234-1234-1234-123412341234}" type="slidenum">
              <a:rPr b="0" lang="es-ES" sz="900" strike="noStrike">
                <a:solidFill>
                  <a:srgbClr val="8B8B8B"/>
                </a:solidFill>
                <a:latin typeface="Calibri"/>
                <a:ea typeface="Calibri"/>
                <a:cs typeface="Calibri"/>
                <a:sym typeface="Calibri"/>
              </a:rPr>
              <a:t>‹#›</a:t>
            </a:fld>
            <a:endParaRPr/>
          </a:p>
        </p:txBody>
      </p:sp>
      <p:sp>
        <p:nvSpPr>
          <p:cNvPr id="854" name="Google Shape;854;p32"/>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8B8B8B"/>
              </a:buClr>
              <a:buSzPts val="900"/>
              <a:buFont typeface="Calibri"/>
              <a:buNone/>
            </a:pPr>
            <a:r>
              <a:rPr lang="es-ES"/>
              <a:t>14/11/2024</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33"/>
          <p:cNvSpPr/>
          <p:nvPr/>
        </p:nvSpPr>
        <p:spPr>
          <a:xfrm>
            <a:off x="628560" y="700560"/>
            <a:ext cx="7886520" cy="865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s-ES" sz="2100" strike="noStrike">
                <a:solidFill>
                  <a:srgbClr val="000000"/>
                </a:solidFill>
                <a:latin typeface="Consolas"/>
                <a:ea typeface="Consolas"/>
                <a:cs typeface="Consolas"/>
                <a:sym typeface="Consolas"/>
              </a:rPr>
              <a:t>5. Nextflow</a:t>
            </a:r>
            <a:endParaRPr b="0" sz="2100" strike="noStrike">
              <a:solidFill>
                <a:schemeClr val="dk1"/>
              </a:solidFill>
              <a:latin typeface="Arial"/>
              <a:ea typeface="Arial"/>
              <a:cs typeface="Arial"/>
              <a:sym typeface="Arial"/>
            </a:endParaRPr>
          </a:p>
        </p:txBody>
      </p:sp>
      <p:sp>
        <p:nvSpPr>
          <p:cNvPr id="861" name="Google Shape;861;p33"/>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b="0" sz="900" strike="noStrike">
              <a:solidFill>
                <a:srgbClr val="8B8B8B"/>
              </a:solidFill>
              <a:latin typeface="Times New Roman"/>
              <a:ea typeface="Times New Roman"/>
              <a:cs typeface="Times New Roman"/>
              <a:sym typeface="Times New Roman"/>
            </a:endParaRPr>
          </a:p>
        </p:txBody>
      </p:sp>
      <p:pic>
        <p:nvPicPr>
          <p:cNvPr id="862" name="Google Shape;862;p33"/>
          <p:cNvPicPr preferRelativeResize="0"/>
          <p:nvPr/>
        </p:nvPicPr>
        <p:blipFill rotWithShape="1">
          <a:blip r:embed="rId3">
            <a:alphaModFix/>
          </a:blip>
          <a:srcRect b="0" l="0" r="0" t="0"/>
          <a:stretch/>
        </p:blipFill>
        <p:spPr>
          <a:xfrm>
            <a:off x="494280" y="3069000"/>
            <a:ext cx="2133360" cy="427320"/>
          </a:xfrm>
          <a:prstGeom prst="rect">
            <a:avLst/>
          </a:prstGeom>
          <a:noFill/>
          <a:ln>
            <a:noFill/>
          </a:ln>
        </p:spPr>
      </p:pic>
      <p:pic>
        <p:nvPicPr>
          <p:cNvPr id="863" name="Google Shape;863;p33"/>
          <p:cNvPicPr preferRelativeResize="0"/>
          <p:nvPr/>
        </p:nvPicPr>
        <p:blipFill rotWithShape="1">
          <a:blip r:embed="rId4">
            <a:alphaModFix/>
          </a:blip>
          <a:srcRect b="0" l="4134" r="0" t="0"/>
          <a:stretch/>
        </p:blipFill>
        <p:spPr>
          <a:xfrm>
            <a:off x="395640" y="1772640"/>
            <a:ext cx="2888280" cy="1305360"/>
          </a:xfrm>
          <a:prstGeom prst="rect">
            <a:avLst/>
          </a:prstGeom>
          <a:noFill/>
          <a:ln>
            <a:noFill/>
          </a:ln>
        </p:spPr>
      </p:pic>
      <p:pic>
        <p:nvPicPr>
          <p:cNvPr id="864" name="Google Shape;864;p33"/>
          <p:cNvPicPr preferRelativeResize="0"/>
          <p:nvPr/>
        </p:nvPicPr>
        <p:blipFill rotWithShape="1">
          <a:blip r:embed="rId5">
            <a:alphaModFix/>
          </a:blip>
          <a:srcRect b="93336" l="16176" r="67414" t="0"/>
          <a:stretch/>
        </p:blipFill>
        <p:spPr>
          <a:xfrm>
            <a:off x="4428000" y="2750040"/>
            <a:ext cx="1996200" cy="358560"/>
          </a:xfrm>
          <a:prstGeom prst="rect">
            <a:avLst/>
          </a:prstGeom>
          <a:noFill/>
          <a:ln>
            <a:noFill/>
          </a:ln>
        </p:spPr>
      </p:pic>
      <p:pic>
        <p:nvPicPr>
          <p:cNvPr id="865" name="Google Shape;865;p33"/>
          <p:cNvPicPr preferRelativeResize="0"/>
          <p:nvPr/>
        </p:nvPicPr>
        <p:blipFill rotWithShape="1">
          <a:blip r:embed="rId5">
            <a:alphaModFix/>
          </a:blip>
          <a:srcRect b="58783" l="19421" r="70808" t="31898"/>
          <a:stretch/>
        </p:blipFill>
        <p:spPr>
          <a:xfrm>
            <a:off x="4744440" y="3108960"/>
            <a:ext cx="1195560" cy="505080"/>
          </a:xfrm>
          <a:prstGeom prst="rect">
            <a:avLst/>
          </a:prstGeom>
          <a:noFill/>
          <a:ln>
            <a:noFill/>
          </a:ln>
        </p:spPr>
      </p:pic>
      <p:pic>
        <p:nvPicPr>
          <p:cNvPr id="866" name="Google Shape;866;p33"/>
          <p:cNvPicPr preferRelativeResize="0"/>
          <p:nvPr/>
        </p:nvPicPr>
        <p:blipFill rotWithShape="1">
          <a:blip r:embed="rId5">
            <a:alphaModFix/>
          </a:blip>
          <a:srcRect b="23303" l="12130" r="62641" t="70072"/>
          <a:stretch/>
        </p:blipFill>
        <p:spPr>
          <a:xfrm>
            <a:off x="3883320" y="3524760"/>
            <a:ext cx="3085920" cy="358560"/>
          </a:xfrm>
          <a:prstGeom prst="rect">
            <a:avLst/>
          </a:prstGeom>
          <a:noFill/>
          <a:ln>
            <a:noFill/>
          </a:ln>
        </p:spPr>
      </p:pic>
      <p:pic>
        <p:nvPicPr>
          <p:cNvPr id="867" name="Google Shape;867;p33"/>
          <p:cNvPicPr preferRelativeResize="0"/>
          <p:nvPr/>
        </p:nvPicPr>
        <p:blipFill rotWithShape="1">
          <a:blip r:embed="rId5">
            <a:alphaModFix/>
          </a:blip>
          <a:srcRect b="93714" l="66823" r="16855" t="-338"/>
          <a:stretch/>
        </p:blipFill>
        <p:spPr>
          <a:xfrm>
            <a:off x="4343760" y="3883680"/>
            <a:ext cx="1996200" cy="358560"/>
          </a:xfrm>
          <a:prstGeom prst="rect">
            <a:avLst/>
          </a:prstGeom>
          <a:noFill/>
          <a:ln>
            <a:noFill/>
          </a:ln>
        </p:spPr>
      </p:pic>
      <p:pic>
        <p:nvPicPr>
          <p:cNvPr id="868" name="Google Shape;868;p33"/>
          <p:cNvPicPr preferRelativeResize="0"/>
          <p:nvPr/>
        </p:nvPicPr>
        <p:blipFill rotWithShape="1">
          <a:blip r:embed="rId5">
            <a:alphaModFix/>
          </a:blip>
          <a:srcRect b="60781" l="66044" r="15115" t="32594"/>
          <a:stretch/>
        </p:blipFill>
        <p:spPr>
          <a:xfrm>
            <a:off x="4343760" y="4318920"/>
            <a:ext cx="2304720" cy="358560"/>
          </a:xfrm>
          <a:prstGeom prst="rect">
            <a:avLst/>
          </a:prstGeom>
          <a:noFill/>
          <a:ln>
            <a:noFill/>
          </a:ln>
        </p:spPr>
      </p:pic>
      <p:pic>
        <p:nvPicPr>
          <p:cNvPr id="869" name="Google Shape;869;p33"/>
          <p:cNvPicPr preferRelativeResize="0"/>
          <p:nvPr/>
        </p:nvPicPr>
        <p:blipFill rotWithShape="1">
          <a:blip r:embed="rId5">
            <a:alphaModFix/>
          </a:blip>
          <a:srcRect b="23175" l="65903" r="15255" t="70201"/>
          <a:stretch/>
        </p:blipFill>
        <p:spPr>
          <a:xfrm>
            <a:off x="4343760" y="4797000"/>
            <a:ext cx="2304720" cy="358560"/>
          </a:xfrm>
          <a:prstGeom prst="rect">
            <a:avLst/>
          </a:prstGeom>
          <a:noFill/>
          <a:ln>
            <a:noFill/>
          </a:ln>
        </p:spPr>
      </p:pic>
      <p:sp>
        <p:nvSpPr>
          <p:cNvPr id="870" name="Google Shape;870;p33"/>
          <p:cNvSpPr/>
          <p:nvPr/>
        </p:nvSpPr>
        <p:spPr>
          <a:xfrm>
            <a:off x="3348000" y="1989000"/>
            <a:ext cx="4801320" cy="6976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0" lang="es-ES" sz="1700" u="sng" strike="noStrike">
                <a:solidFill>
                  <a:schemeClr val="hlink"/>
                </a:solidFill>
                <a:latin typeface="Consolas"/>
                <a:ea typeface="Consolas"/>
                <a:cs typeface="Consolas"/>
                <a:sym typeface="Consolas"/>
                <a:hlinkClick r:id="rId6"/>
              </a:rPr>
              <a:t>https://www.nextflow.io/</a:t>
            </a:r>
            <a:endParaRPr b="0" sz="1700" strike="noStrike">
              <a:solidFill>
                <a:schemeClr val="dk1"/>
              </a:solidFill>
              <a:latin typeface="Arial"/>
              <a:ea typeface="Arial"/>
              <a:cs typeface="Arial"/>
              <a:sym typeface="Arial"/>
            </a:endParaRPr>
          </a:p>
        </p:txBody>
      </p:sp>
      <p:sp>
        <p:nvSpPr>
          <p:cNvPr id="871" name="Google Shape;871;p33"/>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a:p>
        </p:txBody>
      </p:sp>
      <p:sp>
        <p:nvSpPr>
          <p:cNvPr id="872" name="Google Shape;872;p33"/>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B8B8B"/>
              </a:buClr>
              <a:buSzPts val="900"/>
              <a:buFont typeface="Calibri"/>
              <a:buNone/>
            </a:pPr>
            <a:fld id="{00000000-1234-1234-1234-123412341234}" type="slidenum">
              <a:rPr b="0" lang="es-ES" sz="900" strike="noStrike">
                <a:solidFill>
                  <a:srgbClr val="8B8B8B"/>
                </a:solidFill>
                <a:latin typeface="Calibri"/>
                <a:ea typeface="Calibri"/>
                <a:cs typeface="Calibri"/>
                <a:sym typeface="Calibri"/>
              </a:rPr>
              <a:t>‹#›</a:t>
            </a:fld>
            <a:endParaRPr/>
          </a:p>
        </p:txBody>
      </p:sp>
      <p:sp>
        <p:nvSpPr>
          <p:cNvPr id="873" name="Google Shape;873;p33"/>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8B8B8B"/>
              </a:buClr>
              <a:buSzPts val="900"/>
              <a:buFont typeface="Calibri"/>
              <a:buNone/>
            </a:pPr>
            <a:r>
              <a:rPr lang="es-ES"/>
              <a:t>14/11/2024</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34"/>
          <p:cNvSpPr/>
          <p:nvPr/>
        </p:nvSpPr>
        <p:spPr>
          <a:xfrm>
            <a:off x="628560" y="700560"/>
            <a:ext cx="7886520" cy="865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s-ES" sz="2100" strike="noStrike">
                <a:solidFill>
                  <a:srgbClr val="000000"/>
                </a:solidFill>
                <a:latin typeface="Consolas"/>
                <a:ea typeface="Consolas"/>
                <a:cs typeface="Consolas"/>
                <a:sym typeface="Consolas"/>
              </a:rPr>
              <a:t>5. Nextflow</a:t>
            </a:r>
            <a:endParaRPr b="0" sz="2100" strike="noStrike">
              <a:solidFill>
                <a:schemeClr val="dk1"/>
              </a:solidFill>
              <a:latin typeface="Arial"/>
              <a:ea typeface="Arial"/>
              <a:cs typeface="Arial"/>
              <a:sym typeface="Arial"/>
            </a:endParaRPr>
          </a:p>
        </p:txBody>
      </p:sp>
      <p:sp>
        <p:nvSpPr>
          <p:cNvPr id="880" name="Google Shape;880;p34"/>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b="0" sz="900" strike="noStrike">
              <a:solidFill>
                <a:srgbClr val="8B8B8B"/>
              </a:solidFill>
              <a:latin typeface="Times New Roman"/>
              <a:ea typeface="Times New Roman"/>
              <a:cs typeface="Times New Roman"/>
              <a:sym typeface="Times New Roman"/>
            </a:endParaRPr>
          </a:p>
        </p:txBody>
      </p:sp>
      <p:pic>
        <p:nvPicPr>
          <p:cNvPr id="881" name="Google Shape;881;p34"/>
          <p:cNvPicPr preferRelativeResize="0"/>
          <p:nvPr/>
        </p:nvPicPr>
        <p:blipFill rotWithShape="1">
          <a:blip r:embed="rId3">
            <a:alphaModFix/>
          </a:blip>
          <a:srcRect b="0" l="0" r="0" t="0"/>
          <a:stretch/>
        </p:blipFill>
        <p:spPr>
          <a:xfrm>
            <a:off x="457200" y="3473640"/>
            <a:ext cx="2133360" cy="427320"/>
          </a:xfrm>
          <a:prstGeom prst="rect">
            <a:avLst/>
          </a:prstGeom>
          <a:noFill/>
          <a:ln>
            <a:noFill/>
          </a:ln>
        </p:spPr>
      </p:pic>
      <p:pic>
        <p:nvPicPr>
          <p:cNvPr id="882" name="Google Shape;882;p34"/>
          <p:cNvPicPr preferRelativeResize="0"/>
          <p:nvPr/>
        </p:nvPicPr>
        <p:blipFill rotWithShape="1">
          <a:blip r:embed="rId4">
            <a:alphaModFix/>
          </a:blip>
          <a:srcRect b="0" l="4134" r="0" t="0"/>
          <a:stretch/>
        </p:blipFill>
        <p:spPr>
          <a:xfrm>
            <a:off x="457200" y="2034720"/>
            <a:ext cx="2888280" cy="1305360"/>
          </a:xfrm>
          <a:prstGeom prst="rect">
            <a:avLst/>
          </a:prstGeom>
          <a:noFill/>
          <a:ln>
            <a:noFill/>
          </a:ln>
        </p:spPr>
      </p:pic>
      <p:pic>
        <p:nvPicPr>
          <p:cNvPr id="883" name="Google Shape;883;p34"/>
          <p:cNvPicPr preferRelativeResize="0"/>
          <p:nvPr/>
        </p:nvPicPr>
        <p:blipFill rotWithShape="1">
          <a:blip r:embed="rId5">
            <a:alphaModFix/>
          </a:blip>
          <a:srcRect b="0" l="0" r="0" t="0"/>
          <a:stretch/>
        </p:blipFill>
        <p:spPr>
          <a:xfrm>
            <a:off x="3955680" y="3561840"/>
            <a:ext cx="1259280" cy="704880"/>
          </a:xfrm>
          <a:prstGeom prst="rect">
            <a:avLst/>
          </a:prstGeom>
          <a:noFill/>
          <a:ln>
            <a:noFill/>
          </a:ln>
        </p:spPr>
      </p:pic>
      <p:pic>
        <p:nvPicPr>
          <p:cNvPr id="884" name="Google Shape;884;p34"/>
          <p:cNvPicPr preferRelativeResize="0"/>
          <p:nvPr/>
        </p:nvPicPr>
        <p:blipFill rotWithShape="1">
          <a:blip r:embed="rId6">
            <a:alphaModFix/>
          </a:blip>
          <a:srcRect b="0" l="0" r="0" t="0"/>
          <a:stretch/>
        </p:blipFill>
        <p:spPr>
          <a:xfrm>
            <a:off x="5380920" y="3453840"/>
            <a:ext cx="812880" cy="812880"/>
          </a:xfrm>
          <a:prstGeom prst="rect">
            <a:avLst/>
          </a:prstGeom>
          <a:noFill/>
          <a:ln>
            <a:noFill/>
          </a:ln>
        </p:spPr>
      </p:pic>
      <p:pic>
        <p:nvPicPr>
          <p:cNvPr id="885" name="Google Shape;885;p34"/>
          <p:cNvPicPr preferRelativeResize="0"/>
          <p:nvPr/>
        </p:nvPicPr>
        <p:blipFill rotWithShape="1">
          <a:blip r:embed="rId7">
            <a:alphaModFix/>
          </a:blip>
          <a:srcRect b="0" l="0" r="0" t="0"/>
          <a:stretch/>
        </p:blipFill>
        <p:spPr>
          <a:xfrm>
            <a:off x="6579000" y="3507840"/>
            <a:ext cx="812880" cy="812880"/>
          </a:xfrm>
          <a:prstGeom prst="rect">
            <a:avLst/>
          </a:prstGeom>
          <a:noFill/>
          <a:ln>
            <a:noFill/>
          </a:ln>
        </p:spPr>
      </p:pic>
      <p:pic>
        <p:nvPicPr>
          <p:cNvPr id="886" name="Google Shape;886;p34"/>
          <p:cNvPicPr preferRelativeResize="0"/>
          <p:nvPr/>
        </p:nvPicPr>
        <p:blipFill rotWithShape="1">
          <a:blip r:embed="rId8">
            <a:alphaModFix/>
          </a:blip>
          <a:srcRect b="0" l="0" r="0" t="0"/>
          <a:stretch/>
        </p:blipFill>
        <p:spPr>
          <a:xfrm>
            <a:off x="5245560" y="4533480"/>
            <a:ext cx="1084320" cy="812880"/>
          </a:xfrm>
          <a:prstGeom prst="rect">
            <a:avLst/>
          </a:prstGeom>
          <a:noFill/>
          <a:ln>
            <a:noFill/>
          </a:ln>
        </p:spPr>
      </p:pic>
      <p:sp>
        <p:nvSpPr>
          <p:cNvPr id="887" name="Google Shape;887;p34"/>
          <p:cNvSpPr/>
          <p:nvPr/>
        </p:nvSpPr>
        <p:spPr>
          <a:xfrm>
            <a:off x="457200" y="4076280"/>
            <a:ext cx="2927520" cy="222480"/>
          </a:xfrm>
          <a:prstGeom prst="rect">
            <a:avLst/>
          </a:prstGeom>
          <a:noFill/>
          <a:ln>
            <a:noFill/>
          </a:ln>
        </p:spPr>
        <p:txBody>
          <a:bodyPr anchorCtr="0" anchor="ctr" bIns="182875" lIns="91425" spcFirstLastPara="1" rIns="91425" wrap="square" tIns="182875">
            <a:noAutofit/>
          </a:bodyPr>
          <a:lstStyle/>
          <a:p>
            <a:pPr indent="0" lvl="0" marL="0" marR="0" rtl="0" algn="l">
              <a:lnSpc>
                <a:spcPct val="100000"/>
              </a:lnSpc>
              <a:spcBef>
                <a:spcPts val="0"/>
              </a:spcBef>
              <a:spcAft>
                <a:spcPts val="0"/>
              </a:spcAft>
              <a:buNone/>
            </a:pPr>
            <a:r>
              <a:rPr b="0" lang="es-ES" sz="1200" strike="noStrike">
                <a:solidFill>
                  <a:srgbClr val="000000"/>
                </a:solidFill>
                <a:latin typeface="Consolas"/>
                <a:ea typeface="Consolas"/>
                <a:cs typeface="Consolas"/>
                <a:sym typeface="Consolas"/>
              </a:rPr>
              <a:t>Multiple compute infrastructures</a:t>
            </a:r>
            <a:endParaRPr b="0" sz="1200" strike="noStrike">
              <a:solidFill>
                <a:schemeClr val="dk1"/>
              </a:solidFill>
              <a:latin typeface="Arial"/>
              <a:ea typeface="Arial"/>
              <a:cs typeface="Arial"/>
              <a:sym typeface="Arial"/>
            </a:endParaRPr>
          </a:p>
        </p:txBody>
      </p:sp>
      <p:sp>
        <p:nvSpPr>
          <p:cNvPr id="888" name="Google Shape;888;p34"/>
          <p:cNvSpPr/>
          <p:nvPr/>
        </p:nvSpPr>
        <p:spPr>
          <a:xfrm>
            <a:off x="457200" y="4371480"/>
            <a:ext cx="915840" cy="222480"/>
          </a:xfrm>
          <a:prstGeom prst="rect">
            <a:avLst/>
          </a:prstGeom>
          <a:noFill/>
          <a:ln>
            <a:noFill/>
          </a:ln>
        </p:spPr>
        <p:txBody>
          <a:bodyPr anchorCtr="0" anchor="ctr" bIns="182875" lIns="91425" spcFirstLastPara="1" rIns="91425" wrap="square" tIns="182875">
            <a:noAutofit/>
          </a:bodyPr>
          <a:lstStyle/>
          <a:p>
            <a:pPr indent="0" lvl="0" marL="0" marR="0" rtl="0" algn="l">
              <a:lnSpc>
                <a:spcPct val="100000"/>
              </a:lnSpc>
              <a:spcBef>
                <a:spcPts val="0"/>
              </a:spcBef>
              <a:spcAft>
                <a:spcPts val="0"/>
              </a:spcAft>
              <a:buNone/>
            </a:pPr>
            <a:r>
              <a:rPr b="0" lang="es-ES" sz="1200" strike="noStrike">
                <a:solidFill>
                  <a:srgbClr val="000000"/>
                </a:solidFill>
                <a:latin typeface="Consolas"/>
                <a:ea typeface="Consolas"/>
                <a:cs typeface="Consolas"/>
                <a:sym typeface="Consolas"/>
              </a:rPr>
              <a:t>Portable</a:t>
            </a:r>
            <a:endParaRPr b="0" sz="1200" strike="noStrike">
              <a:solidFill>
                <a:schemeClr val="dk1"/>
              </a:solidFill>
              <a:latin typeface="Arial"/>
              <a:ea typeface="Arial"/>
              <a:cs typeface="Arial"/>
              <a:sym typeface="Arial"/>
            </a:endParaRPr>
          </a:p>
        </p:txBody>
      </p:sp>
      <p:sp>
        <p:nvSpPr>
          <p:cNvPr id="889" name="Google Shape;889;p34"/>
          <p:cNvSpPr/>
          <p:nvPr/>
        </p:nvSpPr>
        <p:spPr>
          <a:xfrm>
            <a:off x="457200" y="4666680"/>
            <a:ext cx="1466280" cy="222480"/>
          </a:xfrm>
          <a:prstGeom prst="rect">
            <a:avLst/>
          </a:prstGeom>
          <a:noFill/>
          <a:ln>
            <a:noFill/>
          </a:ln>
        </p:spPr>
        <p:txBody>
          <a:bodyPr anchorCtr="0" anchor="ctr" bIns="182875" lIns="91425" spcFirstLastPara="1" rIns="91425" wrap="square" tIns="182875">
            <a:noAutofit/>
          </a:bodyPr>
          <a:lstStyle/>
          <a:p>
            <a:pPr indent="0" lvl="0" marL="0" marR="0" rtl="0" algn="l">
              <a:lnSpc>
                <a:spcPct val="100000"/>
              </a:lnSpc>
              <a:spcBef>
                <a:spcPts val="0"/>
              </a:spcBef>
              <a:spcAft>
                <a:spcPts val="0"/>
              </a:spcAft>
              <a:buNone/>
            </a:pPr>
            <a:r>
              <a:rPr b="0" lang="es-ES" sz="1200" strike="noStrike">
                <a:solidFill>
                  <a:srgbClr val="000000"/>
                </a:solidFill>
                <a:latin typeface="Consolas"/>
                <a:ea typeface="Consolas"/>
                <a:cs typeface="Consolas"/>
                <a:sym typeface="Consolas"/>
              </a:rPr>
              <a:t>Easy to install</a:t>
            </a:r>
            <a:endParaRPr b="0" sz="1200" strike="noStrike">
              <a:solidFill>
                <a:schemeClr val="dk1"/>
              </a:solidFill>
              <a:latin typeface="Arial"/>
              <a:ea typeface="Arial"/>
              <a:cs typeface="Arial"/>
              <a:sym typeface="Arial"/>
            </a:endParaRPr>
          </a:p>
        </p:txBody>
      </p:sp>
      <p:sp>
        <p:nvSpPr>
          <p:cNvPr id="890" name="Google Shape;890;p34"/>
          <p:cNvSpPr/>
          <p:nvPr/>
        </p:nvSpPr>
        <p:spPr>
          <a:xfrm>
            <a:off x="457200" y="4971600"/>
            <a:ext cx="1466280" cy="222480"/>
          </a:xfrm>
          <a:prstGeom prst="rect">
            <a:avLst/>
          </a:prstGeom>
          <a:noFill/>
          <a:ln>
            <a:noFill/>
          </a:ln>
        </p:spPr>
        <p:txBody>
          <a:bodyPr anchorCtr="0" anchor="ctr" bIns="182875" lIns="91425" spcFirstLastPara="1" rIns="91425" wrap="square" tIns="182875">
            <a:noAutofit/>
          </a:bodyPr>
          <a:lstStyle/>
          <a:p>
            <a:pPr indent="0" lvl="0" marL="0" marR="0" rtl="0" algn="l">
              <a:lnSpc>
                <a:spcPct val="100000"/>
              </a:lnSpc>
              <a:spcBef>
                <a:spcPts val="0"/>
              </a:spcBef>
              <a:spcAft>
                <a:spcPts val="0"/>
              </a:spcAft>
              <a:buNone/>
            </a:pPr>
            <a:r>
              <a:rPr b="0" lang="es-ES" sz="1200" strike="noStrike">
                <a:solidFill>
                  <a:srgbClr val="000000"/>
                </a:solidFill>
                <a:latin typeface="Consolas"/>
                <a:ea typeface="Consolas"/>
                <a:cs typeface="Consolas"/>
                <a:sym typeface="Consolas"/>
              </a:rPr>
              <a:t>Reproducible</a:t>
            </a:r>
            <a:endParaRPr b="0" sz="1200" strike="noStrike">
              <a:solidFill>
                <a:schemeClr val="dk1"/>
              </a:solidFill>
              <a:latin typeface="Arial"/>
              <a:ea typeface="Arial"/>
              <a:cs typeface="Arial"/>
              <a:sym typeface="Arial"/>
            </a:endParaRPr>
          </a:p>
        </p:txBody>
      </p:sp>
      <p:sp>
        <p:nvSpPr>
          <p:cNvPr id="891" name="Google Shape;891;p34"/>
          <p:cNvSpPr/>
          <p:nvPr/>
        </p:nvSpPr>
        <p:spPr>
          <a:xfrm>
            <a:off x="457200" y="5222160"/>
            <a:ext cx="1466280" cy="222480"/>
          </a:xfrm>
          <a:prstGeom prst="rect">
            <a:avLst/>
          </a:prstGeom>
          <a:noFill/>
          <a:ln>
            <a:noFill/>
          </a:ln>
        </p:spPr>
        <p:txBody>
          <a:bodyPr anchorCtr="0" anchor="ctr" bIns="182875" lIns="91425" spcFirstLastPara="1" rIns="91425" wrap="square" tIns="182875">
            <a:noAutofit/>
          </a:bodyPr>
          <a:lstStyle/>
          <a:p>
            <a:pPr indent="0" lvl="0" marL="0" marR="0" rtl="0" algn="l">
              <a:lnSpc>
                <a:spcPct val="100000"/>
              </a:lnSpc>
              <a:spcBef>
                <a:spcPts val="0"/>
              </a:spcBef>
              <a:spcAft>
                <a:spcPts val="0"/>
              </a:spcAft>
              <a:buNone/>
            </a:pPr>
            <a:r>
              <a:rPr b="0" lang="es-ES" sz="1200" strike="noStrike">
                <a:solidFill>
                  <a:srgbClr val="000000"/>
                </a:solidFill>
                <a:latin typeface="Consolas"/>
                <a:ea typeface="Consolas"/>
                <a:cs typeface="Consolas"/>
                <a:sym typeface="Consolas"/>
              </a:rPr>
              <a:t>Stable code</a:t>
            </a:r>
            <a:endParaRPr b="0" sz="1200" strike="noStrike">
              <a:solidFill>
                <a:schemeClr val="dk1"/>
              </a:solidFill>
              <a:latin typeface="Arial"/>
              <a:ea typeface="Arial"/>
              <a:cs typeface="Arial"/>
              <a:sym typeface="Arial"/>
            </a:endParaRPr>
          </a:p>
        </p:txBody>
      </p:sp>
      <p:sp>
        <p:nvSpPr>
          <p:cNvPr id="892" name="Google Shape;892;p34"/>
          <p:cNvSpPr/>
          <p:nvPr/>
        </p:nvSpPr>
        <p:spPr>
          <a:xfrm>
            <a:off x="3348000" y="1989000"/>
            <a:ext cx="4801320" cy="6976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0" lang="es-ES" sz="1700" u="sng" strike="noStrike">
                <a:solidFill>
                  <a:schemeClr val="hlink"/>
                </a:solidFill>
                <a:latin typeface="Consolas"/>
                <a:ea typeface="Consolas"/>
                <a:cs typeface="Consolas"/>
                <a:sym typeface="Consolas"/>
                <a:hlinkClick r:id="rId9"/>
              </a:rPr>
              <a:t>https://www.nextflow.io/</a:t>
            </a:r>
            <a:endParaRPr b="0" sz="1700" strike="noStrike">
              <a:solidFill>
                <a:schemeClr val="dk1"/>
              </a:solidFill>
              <a:latin typeface="Arial"/>
              <a:ea typeface="Arial"/>
              <a:cs typeface="Arial"/>
              <a:sym typeface="Arial"/>
            </a:endParaRPr>
          </a:p>
        </p:txBody>
      </p:sp>
      <p:sp>
        <p:nvSpPr>
          <p:cNvPr id="893" name="Google Shape;893;p34"/>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a:p>
        </p:txBody>
      </p:sp>
      <p:sp>
        <p:nvSpPr>
          <p:cNvPr id="894" name="Google Shape;894;p34"/>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B8B8B"/>
              </a:buClr>
              <a:buSzPts val="900"/>
              <a:buFont typeface="Calibri"/>
              <a:buNone/>
            </a:pPr>
            <a:fld id="{00000000-1234-1234-1234-123412341234}" type="slidenum">
              <a:rPr b="0" lang="es-ES" sz="900" strike="noStrike">
                <a:solidFill>
                  <a:srgbClr val="8B8B8B"/>
                </a:solidFill>
                <a:latin typeface="Calibri"/>
                <a:ea typeface="Calibri"/>
                <a:cs typeface="Calibri"/>
                <a:sym typeface="Calibri"/>
              </a:rPr>
              <a:t>‹#›</a:t>
            </a:fld>
            <a:endParaRPr/>
          </a:p>
        </p:txBody>
      </p:sp>
      <p:sp>
        <p:nvSpPr>
          <p:cNvPr id="895" name="Google Shape;895;p34"/>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8B8B8B"/>
              </a:buClr>
              <a:buSzPts val="900"/>
              <a:buFont typeface="Calibri"/>
              <a:buNone/>
            </a:pPr>
            <a:r>
              <a:rPr lang="es-ES"/>
              <a:t>14/11/2024</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35"/>
          <p:cNvSpPr/>
          <p:nvPr/>
        </p:nvSpPr>
        <p:spPr>
          <a:xfrm>
            <a:off x="628560" y="700560"/>
            <a:ext cx="7886520" cy="865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s-ES" sz="2100" strike="noStrike">
                <a:solidFill>
                  <a:srgbClr val="000000"/>
                </a:solidFill>
                <a:latin typeface="Consolas"/>
                <a:ea typeface="Consolas"/>
                <a:cs typeface="Consolas"/>
                <a:sym typeface="Consolas"/>
              </a:rPr>
              <a:t>5. nf-core</a:t>
            </a:r>
            <a:endParaRPr b="0" sz="2100" strike="noStrike">
              <a:solidFill>
                <a:schemeClr val="dk1"/>
              </a:solidFill>
              <a:latin typeface="Arial"/>
              <a:ea typeface="Arial"/>
              <a:cs typeface="Arial"/>
              <a:sym typeface="Arial"/>
            </a:endParaRPr>
          </a:p>
        </p:txBody>
      </p:sp>
      <p:sp>
        <p:nvSpPr>
          <p:cNvPr id="902" name="Google Shape;902;p35"/>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b="0" sz="900" strike="noStrike">
              <a:solidFill>
                <a:srgbClr val="8B8B8B"/>
              </a:solidFill>
              <a:latin typeface="Times New Roman"/>
              <a:ea typeface="Times New Roman"/>
              <a:cs typeface="Times New Roman"/>
              <a:sym typeface="Times New Roman"/>
            </a:endParaRPr>
          </a:p>
        </p:txBody>
      </p:sp>
      <p:pic>
        <p:nvPicPr>
          <p:cNvPr id="903" name="Google Shape;903;p35"/>
          <p:cNvPicPr preferRelativeResize="0"/>
          <p:nvPr/>
        </p:nvPicPr>
        <p:blipFill rotWithShape="1">
          <a:blip r:embed="rId3">
            <a:alphaModFix/>
          </a:blip>
          <a:srcRect b="0" l="0" r="0" t="0"/>
          <a:stretch/>
        </p:blipFill>
        <p:spPr>
          <a:xfrm>
            <a:off x="457200" y="3473640"/>
            <a:ext cx="2133360" cy="427320"/>
          </a:xfrm>
          <a:prstGeom prst="rect">
            <a:avLst/>
          </a:prstGeom>
          <a:noFill/>
          <a:ln>
            <a:noFill/>
          </a:ln>
        </p:spPr>
      </p:pic>
      <p:pic>
        <p:nvPicPr>
          <p:cNvPr id="904" name="Google Shape;904;p35"/>
          <p:cNvPicPr preferRelativeResize="0"/>
          <p:nvPr/>
        </p:nvPicPr>
        <p:blipFill rotWithShape="1">
          <a:blip r:embed="rId4">
            <a:alphaModFix/>
          </a:blip>
          <a:srcRect b="0" l="4134" r="0" t="0"/>
          <a:stretch/>
        </p:blipFill>
        <p:spPr>
          <a:xfrm>
            <a:off x="457200" y="2034720"/>
            <a:ext cx="2888280" cy="1305360"/>
          </a:xfrm>
          <a:prstGeom prst="rect">
            <a:avLst/>
          </a:prstGeom>
          <a:noFill/>
          <a:ln>
            <a:noFill/>
          </a:ln>
        </p:spPr>
      </p:pic>
      <p:sp>
        <p:nvSpPr>
          <p:cNvPr id="905" name="Google Shape;905;p35"/>
          <p:cNvSpPr/>
          <p:nvPr/>
        </p:nvSpPr>
        <p:spPr>
          <a:xfrm>
            <a:off x="3348000" y="1989000"/>
            <a:ext cx="4801320" cy="6976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0" lang="es-ES" sz="1700" strike="noStrike">
                <a:solidFill>
                  <a:schemeClr val="hlink"/>
                </a:solidFill>
                <a:latin typeface="Consolas"/>
                <a:ea typeface="Consolas"/>
                <a:cs typeface="Consolas"/>
                <a:sym typeface="Consolas"/>
              </a:rPr>
              <a:t>https://nf-co.re/</a:t>
            </a:r>
            <a:endParaRPr b="0" sz="1700" strike="noStrike">
              <a:solidFill>
                <a:schemeClr val="dk1"/>
              </a:solidFill>
              <a:latin typeface="Arial"/>
              <a:ea typeface="Arial"/>
              <a:cs typeface="Arial"/>
              <a:sym typeface="Arial"/>
            </a:endParaRPr>
          </a:p>
        </p:txBody>
      </p:sp>
      <p:sp>
        <p:nvSpPr>
          <p:cNvPr id="906" name="Google Shape;906;p35"/>
          <p:cNvSpPr txBox="1"/>
          <p:nvPr>
            <p:ph idx="4294967295" type="body"/>
          </p:nvPr>
        </p:nvSpPr>
        <p:spPr>
          <a:xfrm>
            <a:off x="3518640" y="2901600"/>
            <a:ext cx="4725360" cy="2800800"/>
          </a:xfrm>
          <a:prstGeom prst="rect">
            <a:avLst/>
          </a:prstGeom>
          <a:noFill/>
          <a:ln>
            <a:noFill/>
          </a:ln>
        </p:spPr>
        <p:txBody>
          <a:bodyPr anchorCtr="0" anchor="t" bIns="45700" lIns="91425" spcFirstLastPara="1" rIns="91425" wrap="square" tIns="45700">
            <a:normAutofit/>
          </a:bodyPr>
          <a:lstStyle/>
          <a:p>
            <a:pPr indent="-171360" lvl="0" marL="171360" marR="0" rtl="0" algn="l">
              <a:lnSpc>
                <a:spcPct val="90000"/>
              </a:lnSpc>
              <a:spcBef>
                <a:spcPts val="0"/>
              </a:spcBef>
              <a:spcAft>
                <a:spcPts val="0"/>
              </a:spcAft>
              <a:buClr>
                <a:srgbClr val="000000"/>
              </a:buClr>
              <a:buSzPts val="2400"/>
              <a:buFont typeface="Arial"/>
              <a:buChar char="•"/>
            </a:pPr>
            <a:r>
              <a:rPr b="0" i="0" lang="es-ES" sz="2400" u="none" cap="none" strike="noStrike">
                <a:solidFill>
                  <a:srgbClr val="000000"/>
                </a:solidFill>
                <a:latin typeface="Consolas"/>
                <a:ea typeface="Consolas"/>
                <a:cs typeface="Consolas"/>
                <a:sym typeface="Consolas"/>
              </a:rPr>
              <a:t>Project (2018) Phil Ewels</a:t>
            </a:r>
            <a:endParaRPr b="0" i="0" sz="2400" u="none" cap="none" strike="noStrike">
              <a:solidFill>
                <a:srgbClr val="000000"/>
              </a:solidFill>
              <a:latin typeface="Consolas"/>
              <a:ea typeface="Consolas"/>
              <a:cs typeface="Consolas"/>
              <a:sym typeface="Consolas"/>
            </a:endParaRPr>
          </a:p>
          <a:p>
            <a:pPr indent="-171360" lvl="0" marL="171360" marR="0" rtl="0" algn="l">
              <a:lnSpc>
                <a:spcPct val="90000"/>
              </a:lnSpc>
              <a:spcBef>
                <a:spcPts val="751"/>
              </a:spcBef>
              <a:spcAft>
                <a:spcPts val="0"/>
              </a:spcAft>
              <a:buClr>
                <a:srgbClr val="000000"/>
              </a:buClr>
              <a:buSzPts val="2400"/>
              <a:buFont typeface="Arial"/>
              <a:buChar char="•"/>
            </a:pPr>
            <a:r>
              <a:rPr b="0" i="0" lang="es-ES" sz="2400" u="none" cap="none" strike="noStrike">
                <a:solidFill>
                  <a:srgbClr val="000000"/>
                </a:solidFill>
                <a:latin typeface="Consolas"/>
                <a:ea typeface="Consolas"/>
                <a:cs typeface="Consolas"/>
                <a:sym typeface="Consolas"/>
              </a:rPr>
              <a:t>Standards pipelines</a:t>
            </a:r>
            <a:endParaRPr b="0" i="0" sz="2400" u="none" cap="none" strike="noStrike">
              <a:solidFill>
                <a:srgbClr val="000000"/>
              </a:solidFill>
              <a:latin typeface="Consolas"/>
              <a:ea typeface="Consolas"/>
              <a:cs typeface="Consolas"/>
              <a:sym typeface="Consolas"/>
            </a:endParaRPr>
          </a:p>
          <a:p>
            <a:pPr indent="-171360" lvl="0" marL="171360" marR="0" rtl="0" algn="l">
              <a:lnSpc>
                <a:spcPct val="90000"/>
              </a:lnSpc>
              <a:spcBef>
                <a:spcPts val="751"/>
              </a:spcBef>
              <a:spcAft>
                <a:spcPts val="0"/>
              </a:spcAft>
              <a:buClr>
                <a:srgbClr val="000000"/>
              </a:buClr>
              <a:buSzPts val="2400"/>
              <a:buFont typeface="Arial"/>
              <a:buChar char="•"/>
            </a:pPr>
            <a:r>
              <a:rPr b="0" i="0" lang="es-ES" sz="2400" u="none" cap="none" strike="noStrike">
                <a:solidFill>
                  <a:srgbClr val="000000"/>
                </a:solidFill>
                <a:latin typeface="Consolas"/>
                <a:ea typeface="Consolas"/>
                <a:cs typeface="Consolas"/>
                <a:sym typeface="Consolas"/>
              </a:rPr>
              <a:t>Outgrow</a:t>
            </a:r>
            <a:endParaRPr b="0" i="0" sz="2400" u="none" cap="none" strike="noStrike">
              <a:solidFill>
                <a:srgbClr val="000000"/>
              </a:solidFill>
              <a:latin typeface="Consolas"/>
              <a:ea typeface="Consolas"/>
              <a:cs typeface="Consolas"/>
              <a:sym typeface="Consolas"/>
            </a:endParaRPr>
          </a:p>
          <a:p>
            <a:pPr indent="-171360" lvl="0" marL="171360" marR="0" rtl="0" algn="l">
              <a:lnSpc>
                <a:spcPct val="90000"/>
              </a:lnSpc>
              <a:spcBef>
                <a:spcPts val="751"/>
              </a:spcBef>
              <a:spcAft>
                <a:spcPts val="0"/>
              </a:spcAft>
              <a:buClr>
                <a:srgbClr val="000000"/>
              </a:buClr>
              <a:buSzPts val="2400"/>
              <a:buFont typeface="Arial"/>
              <a:buChar char="•"/>
            </a:pPr>
            <a:r>
              <a:rPr b="0" i="0" lang="es-ES" sz="2400" u="none" cap="none" strike="noStrike">
                <a:solidFill>
                  <a:srgbClr val="000000"/>
                </a:solidFill>
                <a:latin typeface="Consolas"/>
                <a:ea typeface="Consolas"/>
                <a:cs typeface="Consolas"/>
                <a:sym typeface="Consolas"/>
              </a:rPr>
              <a:t>nf-core community</a:t>
            </a:r>
            <a:endParaRPr b="0" i="0" sz="2400" u="none" cap="none" strike="noStrike">
              <a:solidFill>
                <a:srgbClr val="000000"/>
              </a:solidFill>
              <a:latin typeface="Consolas"/>
              <a:ea typeface="Consolas"/>
              <a:cs typeface="Consolas"/>
              <a:sym typeface="Consolas"/>
            </a:endParaRPr>
          </a:p>
          <a:p>
            <a:pPr indent="-171360" lvl="0" marL="171360" marR="0" rtl="0" algn="l">
              <a:lnSpc>
                <a:spcPct val="90000"/>
              </a:lnSpc>
              <a:spcBef>
                <a:spcPts val="751"/>
              </a:spcBef>
              <a:spcAft>
                <a:spcPts val="0"/>
              </a:spcAft>
              <a:buClr>
                <a:srgbClr val="000000"/>
              </a:buClr>
              <a:buSzPts val="2400"/>
              <a:buFont typeface="Arial"/>
              <a:buChar char="•"/>
            </a:pPr>
            <a:r>
              <a:rPr b="0" i="0" lang="es-ES" sz="2400" u="none" cap="none" strike="noStrike">
                <a:solidFill>
                  <a:srgbClr val="000000"/>
                </a:solidFill>
                <a:latin typeface="Consolas"/>
                <a:ea typeface="Consolas"/>
                <a:cs typeface="Consolas"/>
                <a:sym typeface="Consolas"/>
              </a:rPr>
              <a:t>Voluntary</a:t>
            </a:r>
            <a:endParaRPr b="0" i="0" sz="2400" u="none" cap="none" strike="noStrike">
              <a:solidFill>
                <a:srgbClr val="000000"/>
              </a:solidFill>
              <a:latin typeface="Consolas"/>
              <a:ea typeface="Consolas"/>
              <a:cs typeface="Consolas"/>
              <a:sym typeface="Consolas"/>
            </a:endParaRPr>
          </a:p>
          <a:p>
            <a:pPr indent="-171360" lvl="0" marL="171360" marR="0" rtl="0" algn="l">
              <a:lnSpc>
                <a:spcPct val="90000"/>
              </a:lnSpc>
              <a:spcBef>
                <a:spcPts val="751"/>
              </a:spcBef>
              <a:spcAft>
                <a:spcPts val="0"/>
              </a:spcAft>
              <a:buClr>
                <a:srgbClr val="000000"/>
              </a:buClr>
              <a:buSzPts val="2400"/>
              <a:buFont typeface="Arial"/>
              <a:buChar char="•"/>
            </a:pPr>
            <a:r>
              <a:rPr b="0" i="0" lang="es-ES" sz="2400" u="none" cap="none" strike="noStrike">
                <a:solidFill>
                  <a:srgbClr val="000000"/>
                </a:solidFill>
                <a:latin typeface="Consolas"/>
                <a:ea typeface="Consolas"/>
                <a:cs typeface="Consolas"/>
                <a:sym typeface="Consolas"/>
              </a:rPr>
              <a:t>Proyects&amp;Grats</a:t>
            </a:r>
            <a:endParaRPr b="0" i="0" sz="2400" u="none" cap="none" strike="noStrike">
              <a:solidFill>
                <a:srgbClr val="000000"/>
              </a:solidFill>
              <a:latin typeface="Consolas"/>
              <a:ea typeface="Consolas"/>
              <a:cs typeface="Consolas"/>
              <a:sym typeface="Consolas"/>
            </a:endParaRPr>
          </a:p>
          <a:p>
            <a:pPr indent="0" lvl="0" marL="228600" marR="0" rtl="0" algn="l">
              <a:lnSpc>
                <a:spcPct val="90000"/>
              </a:lnSpc>
              <a:spcBef>
                <a:spcPts val="751"/>
              </a:spcBef>
              <a:spcAft>
                <a:spcPts val="0"/>
              </a:spcAft>
              <a:buClr>
                <a:schemeClr val="dk1"/>
              </a:buClr>
              <a:buSzPts val="2400"/>
              <a:buFont typeface="Arial"/>
              <a:buNone/>
            </a:pPr>
            <a:r>
              <a:t/>
            </a:r>
            <a:endParaRPr b="0" i="0" sz="2400" u="none" cap="none" strike="noStrike">
              <a:solidFill>
                <a:srgbClr val="000000"/>
              </a:solidFill>
              <a:latin typeface="Consolas"/>
              <a:ea typeface="Consolas"/>
              <a:cs typeface="Consolas"/>
              <a:sym typeface="Consolas"/>
            </a:endParaRPr>
          </a:p>
        </p:txBody>
      </p:sp>
      <p:sp>
        <p:nvSpPr>
          <p:cNvPr id="907" name="Google Shape;907;p35"/>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a:p>
        </p:txBody>
      </p:sp>
      <p:sp>
        <p:nvSpPr>
          <p:cNvPr id="908" name="Google Shape;908;p35"/>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B8B8B"/>
              </a:buClr>
              <a:buSzPts val="900"/>
              <a:buFont typeface="Calibri"/>
              <a:buNone/>
            </a:pPr>
            <a:fld id="{00000000-1234-1234-1234-123412341234}" type="slidenum">
              <a:rPr lang="es-ES"/>
              <a:t>‹#›</a:t>
            </a:fld>
            <a:endParaRPr/>
          </a:p>
        </p:txBody>
      </p:sp>
      <p:sp>
        <p:nvSpPr>
          <p:cNvPr id="909" name="Google Shape;909;p35"/>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8B8B8B"/>
              </a:buClr>
              <a:buSzPts val="900"/>
              <a:buFont typeface="Calibri"/>
              <a:buNone/>
            </a:pPr>
            <a:r>
              <a:rPr lang="es-ES"/>
              <a:t>14/11/2024</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36"/>
          <p:cNvSpPr/>
          <p:nvPr/>
        </p:nvSpPr>
        <p:spPr>
          <a:xfrm>
            <a:off x="628560" y="700560"/>
            <a:ext cx="7886520" cy="865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s-ES" sz="2100" strike="noStrike">
                <a:solidFill>
                  <a:srgbClr val="000000"/>
                </a:solidFill>
                <a:latin typeface="Consolas"/>
                <a:ea typeface="Consolas"/>
                <a:cs typeface="Consolas"/>
                <a:sym typeface="Consolas"/>
              </a:rPr>
              <a:t>5. nf-core</a:t>
            </a:r>
            <a:endParaRPr b="0" sz="2100" strike="noStrike">
              <a:solidFill>
                <a:schemeClr val="dk1"/>
              </a:solidFill>
              <a:latin typeface="Arial"/>
              <a:ea typeface="Arial"/>
              <a:cs typeface="Arial"/>
              <a:sym typeface="Arial"/>
            </a:endParaRPr>
          </a:p>
        </p:txBody>
      </p:sp>
      <p:sp>
        <p:nvSpPr>
          <p:cNvPr id="916" name="Google Shape;916;p36"/>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b="0" sz="900" strike="noStrike">
              <a:solidFill>
                <a:srgbClr val="8B8B8B"/>
              </a:solidFill>
              <a:latin typeface="Times New Roman"/>
              <a:ea typeface="Times New Roman"/>
              <a:cs typeface="Times New Roman"/>
              <a:sym typeface="Times New Roman"/>
            </a:endParaRPr>
          </a:p>
        </p:txBody>
      </p:sp>
      <p:pic>
        <p:nvPicPr>
          <p:cNvPr id="917" name="Google Shape;917;p36"/>
          <p:cNvPicPr preferRelativeResize="0"/>
          <p:nvPr/>
        </p:nvPicPr>
        <p:blipFill rotWithShape="1">
          <a:blip r:embed="rId3">
            <a:alphaModFix/>
          </a:blip>
          <a:srcRect b="0" l="0" r="0" t="0"/>
          <a:stretch/>
        </p:blipFill>
        <p:spPr>
          <a:xfrm>
            <a:off x="457200" y="3473640"/>
            <a:ext cx="2133360" cy="427320"/>
          </a:xfrm>
          <a:prstGeom prst="rect">
            <a:avLst/>
          </a:prstGeom>
          <a:noFill/>
          <a:ln>
            <a:noFill/>
          </a:ln>
        </p:spPr>
      </p:pic>
      <p:pic>
        <p:nvPicPr>
          <p:cNvPr id="918" name="Google Shape;918;p36"/>
          <p:cNvPicPr preferRelativeResize="0"/>
          <p:nvPr/>
        </p:nvPicPr>
        <p:blipFill rotWithShape="1">
          <a:blip r:embed="rId4">
            <a:alphaModFix/>
          </a:blip>
          <a:srcRect b="0" l="4134" r="0" t="0"/>
          <a:stretch/>
        </p:blipFill>
        <p:spPr>
          <a:xfrm>
            <a:off x="457200" y="2034720"/>
            <a:ext cx="2888280" cy="1305360"/>
          </a:xfrm>
          <a:prstGeom prst="rect">
            <a:avLst/>
          </a:prstGeom>
          <a:noFill/>
          <a:ln>
            <a:noFill/>
          </a:ln>
        </p:spPr>
      </p:pic>
      <p:sp>
        <p:nvSpPr>
          <p:cNvPr id="919" name="Google Shape;919;p36"/>
          <p:cNvSpPr/>
          <p:nvPr/>
        </p:nvSpPr>
        <p:spPr>
          <a:xfrm>
            <a:off x="3348000" y="1989000"/>
            <a:ext cx="4801320" cy="6976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0" lang="es-ES" sz="1700" strike="noStrike">
                <a:solidFill>
                  <a:schemeClr val="hlink"/>
                </a:solidFill>
                <a:latin typeface="Consolas"/>
                <a:ea typeface="Consolas"/>
                <a:cs typeface="Consolas"/>
                <a:sym typeface="Consolas"/>
              </a:rPr>
              <a:t>https://nf-co.re/</a:t>
            </a:r>
            <a:endParaRPr b="0" sz="1700" strike="noStrike">
              <a:solidFill>
                <a:schemeClr val="dk1"/>
              </a:solidFill>
              <a:latin typeface="Arial"/>
              <a:ea typeface="Arial"/>
              <a:cs typeface="Arial"/>
              <a:sym typeface="Arial"/>
            </a:endParaRPr>
          </a:p>
        </p:txBody>
      </p:sp>
      <p:sp>
        <p:nvSpPr>
          <p:cNvPr id="920" name="Google Shape;920;p36"/>
          <p:cNvSpPr txBox="1"/>
          <p:nvPr>
            <p:ph idx="4294967295" type="body"/>
          </p:nvPr>
        </p:nvSpPr>
        <p:spPr>
          <a:xfrm>
            <a:off x="3518640" y="2901600"/>
            <a:ext cx="4725360" cy="2800800"/>
          </a:xfrm>
          <a:prstGeom prst="rect">
            <a:avLst/>
          </a:prstGeom>
          <a:noFill/>
          <a:ln>
            <a:noFill/>
          </a:ln>
        </p:spPr>
        <p:txBody>
          <a:bodyPr anchorCtr="0" anchor="t" bIns="45700" lIns="91425" spcFirstLastPara="1" rIns="91425" wrap="square" tIns="45700">
            <a:normAutofit/>
          </a:bodyPr>
          <a:lstStyle/>
          <a:p>
            <a:pPr indent="-171360" lvl="0" marL="171360" marR="0" rtl="0" algn="l">
              <a:lnSpc>
                <a:spcPct val="90000"/>
              </a:lnSpc>
              <a:spcBef>
                <a:spcPts val="0"/>
              </a:spcBef>
              <a:spcAft>
                <a:spcPts val="0"/>
              </a:spcAft>
              <a:buClr>
                <a:srgbClr val="000000"/>
              </a:buClr>
              <a:buSzPts val="2400"/>
              <a:buFont typeface="Arial"/>
              <a:buChar char="•"/>
            </a:pPr>
            <a:r>
              <a:rPr b="0" i="0" lang="es-ES" sz="2400" u="none" cap="none" strike="noStrike">
                <a:solidFill>
                  <a:srgbClr val="000000"/>
                </a:solidFill>
                <a:latin typeface="Consolas"/>
                <a:ea typeface="Consolas"/>
                <a:cs typeface="Consolas"/>
                <a:sym typeface="Consolas"/>
              </a:rPr>
              <a:t>Project (2018) Phil Ewels</a:t>
            </a:r>
            <a:endParaRPr b="0" i="0" sz="2400" u="none" cap="none" strike="noStrike">
              <a:solidFill>
                <a:srgbClr val="000000"/>
              </a:solidFill>
              <a:latin typeface="Consolas"/>
              <a:ea typeface="Consolas"/>
              <a:cs typeface="Consolas"/>
              <a:sym typeface="Consolas"/>
            </a:endParaRPr>
          </a:p>
          <a:p>
            <a:pPr indent="-171360" lvl="0" marL="171360" marR="0" rtl="0" algn="l">
              <a:lnSpc>
                <a:spcPct val="90000"/>
              </a:lnSpc>
              <a:spcBef>
                <a:spcPts val="751"/>
              </a:spcBef>
              <a:spcAft>
                <a:spcPts val="0"/>
              </a:spcAft>
              <a:buClr>
                <a:srgbClr val="000000"/>
              </a:buClr>
              <a:buSzPts val="2400"/>
              <a:buFont typeface="Arial"/>
              <a:buChar char="•"/>
            </a:pPr>
            <a:r>
              <a:rPr b="0" i="0" lang="es-ES" sz="2400" u="none" cap="none" strike="noStrike">
                <a:solidFill>
                  <a:srgbClr val="000000"/>
                </a:solidFill>
                <a:latin typeface="Consolas"/>
                <a:ea typeface="Consolas"/>
                <a:cs typeface="Consolas"/>
                <a:sym typeface="Consolas"/>
              </a:rPr>
              <a:t>Standards pipelines</a:t>
            </a:r>
            <a:endParaRPr b="0" i="0" sz="2400" u="none" cap="none" strike="noStrike">
              <a:solidFill>
                <a:srgbClr val="000000"/>
              </a:solidFill>
              <a:latin typeface="Consolas"/>
              <a:ea typeface="Consolas"/>
              <a:cs typeface="Consolas"/>
              <a:sym typeface="Consolas"/>
            </a:endParaRPr>
          </a:p>
          <a:p>
            <a:pPr indent="-171360" lvl="0" marL="171360" marR="0" rtl="0" algn="l">
              <a:lnSpc>
                <a:spcPct val="90000"/>
              </a:lnSpc>
              <a:spcBef>
                <a:spcPts val="751"/>
              </a:spcBef>
              <a:spcAft>
                <a:spcPts val="0"/>
              </a:spcAft>
              <a:buClr>
                <a:srgbClr val="000000"/>
              </a:buClr>
              <a:buSzPts val="2400"/>
              <a:buFont typeface="Arial"/>
              <a:buChar char="•"/>
            </a:pPr>
            <a:r>
              <a:rPr b="0" i="0" lang="es-ES" sz="2400" u="none" cap="none" strike="noStrike">
                <a:solidFill>
                  <a:srgbClr val="000000"/>
                </a:solidFill>
                <a:latin typeface="Consolas"/>
                <a:ea typeface="Consolas"/>
                <a:cs typeface="Consolas"/>
                <a:sym typeface="Consolas"/>
              </a:rPr>
              <a:t>Outgrow</a:t>
            </a:r>
            <a:endParaRPr b="0" i="0" sz="2400" u="none" cap="none" strike="noStrike">
              <a:solidFill>
                <a:srgbClr val="000000"/>
              </a:solidFill>
              <a:latin typeface="Consolas"/>
              <a:ea typeface="Consolas"/>
              <a:cs typeface="Consolas"/>
              <a:sym typeface="Consolas"/>
            </a:endParaRPr>
          </a:p>
          <a:p>
            <a:pPr indent="-171360" lvl="0" marL="171360" marR="0" rtl="0" algn="l">
              <a:lnSpc>
                <a:spcPct val="90000"/>
              </a:lnSpc>
              <a:spcBef>
                <a:spcPts val="751"/>
              </a:spcBef>
              <a:spcAft>
                <a:spcPts val="0"/>
              </a:spcAft>
              <a:buClr>
                <a:srgbClr val="000000"/>
              </a:buClr>
              <a:buSzPts val="2400"/>
              <a:buFont typeface="Arial"/>
              <a:buChar char="•"/>
            </a:pPr>
            <a:r>
              <a:rPr b="0" i="0" lang="es-ES" sz="2400" u="none" cap="none" strike="noStrike">
                <a:solidFill>
                  <a:srgbClr val="000000"/>
                </a:solidFill>
                <a:latin typeface="Consolas"/>
                <a:ea typeface="Consolas"/>
                <a:cs typeface="Consolas"/>
                <a:sym typeface="Consolas"/>
              </a:rPr>
              <a:t>nf-core community</a:t>
            </a:r>
            <a:endParaRPr b="0" i="0" sz="2400" u="none" cap="none" strike="noStrike">
              <a:solidFill>
                <a:srgbClr val="000000"/>
              </a:solidFill>
              <a:latin typeface="Consolas"/>
              <a:ea typeface="Consolas"/>
              <a:cs typeface="Consolas"/>
              <a:sym typeface="Consolas"/>
            </a:endParaRPr>
          </a:p>
          <a:p>
            <a:pPr indent="-171360" lvl="0" marL="171360" marR="0" rtl="0" algn="l">
              <a:lnSpc>
                <a:spcPct val="90000"/>
              </a:lnSpc>
              <a:spcBef>
                <a:spcPts val="751"/>
              </a:spcBef>
              <a:spcAft>
                <a:spcPts val="0"/>
              </a:spcAft>
              <a:buClr>
                <a:srgbClr val="000000"/>
              </a:buClr>
              <a:buSzPts val="2400"/>
              <a:buFont typeface="Arial"/>
              <a:buChar char="•"/>
            </a:pPr>
            <a:r>
              <a:rPr b="0" i="0" lang="es-ES" sz="2400" u="none" cap="none" strike="noStrike">
                <a:solidFill>
                  <a:srgbClr val="000000"/>
                </a:solidFill>
                <a:latin typeface="Consolas"/>
                <a:ea typeface="Consolas"/>
                <a:cs typeface="Consolas"/>
                <a:sym typeface="Consolas"/>
              </a:rPr>
              <a:t>Voluntary</a:t>
            </a:r>
            <a:endParaRPr b="0" i="0" sz="2400" u="none" cap="none" strike="noStrike">
              <a:solidFill>
                <a:srgbClr val="000000"/>
              </a:solidFill>
              <a:latin typeface="Consolas"/>
              <a:ea typeface="Consolas"/>
              <a:cs typeface="Consolas"/>
              <a:sym typeface="Consolas"/>
            </a:endParaRPr>
          </a:p>
          <a:p>
            <a:pPr indent="-171360" lvl="0" marL="171360" marR="0" rtl="0" algn="l">
              <a:lnSpc>
                <a:spcPct val="90000"/>
              </a:lnSpc>
              <a:spcBef>
                <a:spcPts val="751"/>
              </a:spcBef>
              <a:spcAft>
                <a:spcPts val="0"/>
              </a:spcAft>
              <a:buClr>
                <a:srgbClr val="000000"/>
              </a:buClr>
              <a:buSzPts val="2400"/>
              <a:buFont typeface="Arial"/>
              <a:buChar char="•"/>
            </a:pPr>
            <a:r>
              <a:rPr b="0" i="0" lang="es-ES" sz="2400" u="none" cap="none" strike="noStrike">
                <a:solidFill>
                  <a:srgbClr val="000000"/>
                </a:solidFill>
                <a:latin typeface="Consolas"/>
                <a:ea typeface="Consolas"/>
                <a:cs typeface="Consolas"/>
                <a:sym typeface="Consolas"/>
              </a:rPr>
              <a:t>Proyects&amp;Grats</a:t>
            </a:r>
            <a:endParaRPr b="0" i="0" sz="2400" u="none" cap="none" strike="noStrike">
              <a:solidFill>
                <a:srgbClr val="000000"/>
              </a:solidFill>
              <a:latin typeface="Consolas"/>
              <a:ea typeface="Consolas"/>
              <a:cs typeface="Consolas"/>
              <a:sym typeface="Consolas"/>
            </a:endParaRPr>
          </a:p>
          <a:p>
            <a:pPr indent="0" lvl="0" marL="228600" marR="0" rtl="0" algn="l">
              <a:lnSpc>
                <a:spcPct val="90000"/>
              </a:lnSpc>
              <a:spcBef>
                <a:spcPts val="751"/>
              </a:spcBef>
              <a:spcAft>
                <a:spcPts val="0"/>
              </a:spcAft>
              <a:buClr>
                <a:schemeClr val="dk1"/>
              </a:buClr>
              <a:buSzPts val="2400"/>
              <a:buFont typeface="Arial"/>
              <a:buNone/>
            </a:pPr>
            <a:r>
              <a:t/>
            </a:r>
            <a:endParaRPr b="0" i="0" sz="2400" u="none" cap="none" strike="noStrike">
              <a:solidFill>
                <a:srgbClr val="000000"/>
              </a:solidFill>
              <a:latin typeface="Consolas"/>
              <a:ea typeface="Consolas"/>
              <a:cs typeface="Consolas"/>
              <a:sym typeface="Consolas"/>
            </a:endParaRPr>
          </a:p>
        </p:txBody>
      </p:sp>
      <p:sp>
        <p:nvSpPr>
          <p:cNvPr id="921" name="Google Shape;921;p36"/>
          <p:cNvSpPr/>
          <p:nvPr/>
        </p:nvSpPr>
        <p:spPr>
          <a:xfrm>
            <a:off x="3186720" y="3496320"/>
            <a:ext cx="3270960" cy="1611000"/>
          </a:xfrm>
          <a:prstGeom prst="hexagon">
            <a:avLst>
              <a:gd fmla="val 25000" name="adj"/>
              <a:gd fmla="val 115470" name="vf"/>
            </a:avLst>
          </a:prstGeom>
          <a:solidFill>
            <a:srgbClr val="5B9BD5"/>
          </a:solidFill>
          <a:ln cap="flat" cmpd="sng" w="25400">
            <a:solidFill>
              <a:srgbClr val="43729D"/>
            </a:solidFill>
            <a:prstDash val="solid"/>
            <a:miter lim="8000"/>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lang="es-ES" sz="2800" strike="noStrike">
                <a:solidFill>
                  <a:schemeClr val="lt1"/>
                </a:solidFill>
                <a:latin typeface="Calibri"/>
                <a:ea typeface="Calibri"/>
                <a:cs typeface="Calibri"/>
                <a:sym typeface="Calibri"/>
              </a:rPr>
              <a:t>Manteinance&amp;visibility!</a:t>
            </a:r>
            <a:endParaRPr b="0" sz="2800" strike="noStrike">
              <a:solidFill>
                <a:schemeClr val="dk1"/>
              </a:solidFill>
              <a:latin typeface="Arial"/>
              <a:ea typeface="Arial"/>
              <a:cs typeface="Arial"/>
              <a:sym typeface="Arial"/>
            </a:endParaRPr>
          </a:p>
        </p:txBody>
      </p:sp>
      <p:sp>
        <p:nvSpPr>
          <p:cNvPr id="922" name="Google Shape;922;p36"/>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a:p>
        </p:txBody>
      </p:sp>
      <p:sp>
        <p:nvSpPr>
          <p:cNvPr id="923" name="Google Shape;923;p36"/>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B8B8B"/>
              </a:buClr>
              <a:buSzPts val="900"/>
              <a:buFont typeface="Calibri"/>
              <a:buNone/>
            </a:pPr>
            <a:fld id="{00000000-1234-1234-1234-123412341234}" type="slidenum">
              <a:rPr lang="es-ES"/>
              <a:t>‹#›</a:t>
            </a:fld>
            <a:endParaRPr/>
          </a:p>
        </p:txBody>
      </p:sp>
      <p:sp>
        <p:nvSpPr>
          <p:cNvPr id="924" name="Google Shape;924;p36"/>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8B8B8B"/>
              </a:buClr>
              <a:buSzPts val="900"/>
              <a:buFont typeface="Calibri"/>
              <a:buNone/>
            </a:pPr>
            <a:r>
              <a:rPr lang="es-ES"/>
              <a:t>14/11/2024</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37"/>
          <p:cNvSpPr/>
          <p:nvPr/>
        </p:nvSpPr>
        <p:spPr>
          <a:xfrm>
            <a:off x="628560" y="700560"/>
            <a:ext cx="7886520" cy="865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s-ES" sz="2100" strike="noStrike">
                <a:solidFill>
                  <a:srgbClr val="000000"/>
                </a:solidFill>
                <a:latin typeface="Consolas"/>
                <a:ea typeface="Consolas"/>
                <a:cs typeface="Consolas"/>
                <a:sym typeface="Consolas"/>
              </a:rPr>
              <a:t>5. nf-core</a:t>
            </a:r>
            <a:endParaRPr b="0" sz="2100" strike="noStrike">
              <a:solidFill>
                <a:schemeClr val="dk1"/>
              </a:solidFill>
              <a:latin typeface="Arial"/>
              <a:ea typeface="Arial"/>
              <a:cs typeface="Arial"/>
              <a:sym typeface="Arial"/>
            </a:endParaRPr>
          </a:p>
        </p:txBody>
      </p:sp>
      <p:sp>
        <p:nvSpPr>
          <p:cNvPr id="931" name="Google Shape;931;p37"/>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b="0" sz="900" strike="noStrike">
              <a:solidFill>
                <a:srgbClr val="8B8B8B"/>
              </a:solidFill>
              <a:latin typeface="Times New Roman"/>
              <a:ea typeface="Times New Roman"/>
              <a:cs typeface="Times New Roman"/>
              <a:sym typeface="Times New Roman"/>
            </a:endParaRPr>
          </a:p>
        </p:txBody>
      </p:sp>
      <p:pic>
        <p:nvPicPr>
          <p:cNvPr id="932" name="Google Shape;932;p37"/>
          <p:cNvPicPr preferRelativeResize="0"/>
          <p:nvPr/>
        </p:nvPicPr>
        <p:blipFill rotWithShape="1">
          <a:blip r:embed="rId3">
            <a:alphaModFix/>
          </a:blip>
          <a:srcRect b="0" l="0" r="0" t="0"/>
          <a:stretch/>
        </p:blipFill>
        <p:spPr>
          <a:xfrm>
            <a:off x="457200" y="3473640"/>
            <a:ext cx="2133360" cy="427320"/>
          </a:xfrm>
          <a:prstGeom prst="rect">
            <a:avLst/>
          </a:prstGeom>
          <a:noFill/>
          <a:ln>
            <a:noFill/>
          </a:ln>
        </p:spPr>
      </p:pic>
      <p:pic>
        <p:nvPicPr>
          <p:cNvPr id="933" name="Google Shape;933;p37"/>
          <p:cNvPicPr preferRelativeResize="0"/>
          <p:nvPr/>
        </p:nvPicPr>
        <p:blipFill rotWithShape="1">
          <a:blip r:embed="rId4">
            <a:alphaModFix/>
          </a:blip>
          <a:srcRect b="0" l="4134" r="0" t="0"/>
          <a:stretch/>
        </p:blipFill>
        <p:spPr>
          <a:xfrm>
            <a:off x="457200" y="2034720"/>
            <a:ext cx="2888280" cy="1305360"/>
          </a:xfrm>
          <a:prstGeom prst="rect">
            <a:avLst/>
          </a:prstGeom>
          <a:noFill/>
          <a:ln>
            <a:noFill/>
          </a:ln>
        </p:spPr>
      </p:pic>
      <p:sp>
        <p:nvSpPr>
          <p:cNvPr id="934" name="Google Shape;934;p37"/>
          <p:cNvSpPr/>
          <p:nvPr/>
        </p:nvSpPr>
        <p:spPr>
          <a:xfrm>
            <a:off x="3348000" y="1989000"/>
            <a:ext cx="4801320" cy="6976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0" lang="es-ES" sz="1700" strike="noStrike">
                <a:solidFill>
                  <a:schemeClr val="hlink"/>
                </a:solidFill>
                <a:latin typeface="Consolas"/>
                <a:ea typeface="Consolas"/>
                <a:cs typeface="Consolas"/>
                <a:sym typeface="Consolas"/>
              </a:rPr>
              <a:t>https://nf-co.re/</a:t>
            </a:r>
            <a:endParaRPr b="0" sz="1700" strike="noStrike">
              <a:solidFill>
                <a:schemeClr val="dk1"/>
              </a:solidFill>
              <a:latin typeface="Arial"/>
              <a:ea typeface="Arial"/>
              <a:cs typeface="Arial"/>
              <a:sym typeface="Arial"/>
            </a:endParaRPr>
          </a:p>
        </p:txBody>
      </p:sp>
      <p:pic>
        <p:nvPicPr>
          <p:cNvPr descr="Interfaz de usuario gráfica, Texto, Aplicación&#10;&#10;Descripción generada automáticamente" id="935" name="Google Shape;935;p37"/>
          <p:cNvPicPr preferRelativeResize="0"/>
          <p:nvPr/>
        </p:nvPicPr>
        <p:blipFill rotWithShape="1">
          <a:blip r:embed="rId5">
            <a:alphaModFix/>
          </a:blip>
          <a:srcRect b="0" l="0" r="5514" t="0"/>
          <a:stretch/>
        </p:blipFill>
        <p:spPr>
          <a:xfrm>
            <a:off x="3133080" y="2874600"/>
            <a:ext cx="5658120" cy="3242880"/>
          </a:xfrm>
          <a:prstGeom prst="rect">
            <a:avLst/>
          </a:prstGeom>
          <a:noFill/>
          <a:ln>
            <a:noFill/>
          </a:ln>
        </p:spPr>
      </p:pic>
      <p:pic>
        <p:nvPicPr>
          <p:cNvPr descr="Diagrama&#10;&#10;Descripción generada automáticamente con confianza media" id="936" name="Google Shape;936;p37"/>
          <p:cNvPicPr preferRelativeResize="0"/>
          <p:nvPr/>
        </p:nvPicPr>
        <p:blipFill rotWithShape="1">
          <a:blip r:embed="rId6">
            <a:alphaModFix/>
          </a:blip>
          <a:srcRect b="0" l="0" r="0" t="0"/>
          <a:stretch/>
        </p:blipFill>
        <p:spPr>
          <a:xfrm>
            <a:off x="186120" y="4234680"/>
            <a:ext cx="2781000" cy="1560600"/>
          </a:xfrm>
          <a:prstGeom prst="rect">
            <a:avLst/>
          </a:prstGeom>
          <a:noFill/>
          <a:ln>
            <a:noFill/>
          </a:ln>
        </p:spPr>
      </p:pic>
      <p:cxnSp>
        <p:nvCxnSpPr>
          <p:cNvPr id="937" name="Google Shape;937;p37"/>
          <p:cNvCxnSpPr/>
          <p:nvPr/>
        </p:nvCxnSpPr>
        <p:spPr>
          <a:xfrm flipH="1" rot="10800000">
            <a:off x="1901520" y="3224520"/>
            <a:ext cx="1231920" cy="2080800"/>
          </a:xfrm>
          <a:prstGeom prst="straightConnector1">
            <a:avLst/>
          </a:prstGeom>
          <a:noFill/>
          <a:ln cap="flat" cmpd="sng" w="9525">
            <a:solidFill>
              <a:srgbClr val="5B9BD5"/>
            </a:solidFill>
            <a:prstDash val="solid"/>
            <a:round/>
            <a:headEnd len="sm" w="sm" type="none"/>
            <a:tailEnd len="med" w="med" type="triangle"/>
          </a:ln>
        </p:spPr>
      </p:cxnSp>
      <p:sp>
        <p:nvSpPr>
          <p:cNvPr id="938" name="Google Shape;938;p37"/>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a:p>
        </p:txBody>
      </p:sp>
      <p:sp>
        <p:nvSpPr>
          <p:cNvPr id="939" name="Google Shape;939;p37"/>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B8B8B"/>
              </a:buClr>
              <a:buSzPts val="900"/>
              <a:buFont typeface="Calibri"/>
              <a:buNone/>
            </a:pPr>
            <a:fld id="{00000000-1234-1234-1234-123412341234}" type="slidenum">
              <a:rPr lang="es-ES"/>
              <a:t>‹#›</a:t>
            </a:fld>
            <a:endParaRPr/>
          </a:p>
        </p:txBody>
      </p:sp>
      <p:sp>
        <p:nvSpPr>
          <p:cNvPr id="940" name="Google Shape;940;p37"/>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8B8B8B"/>
              </a:buClr>
              <a:buSzPts val="900"/>
              <a:buFont typeface="Calibri"/>
              <a:buNone/>
            </a:pPr>
            <a:r>
              <a:rPr lang="es-ES"/>
              <a:t>14/11/2024</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pic>
        <p:nvPicPr>
          <p:cNvPr id="946" name="Google Shape;946;p38"/>
          <p:cNvPicPr preferRelativeResize="0"/>
          <p:nvPr/>
        </p:nvPicPr>
        <p:blipFill rotWithShape="1">
          <a:blip r:embed="rId3">
            <a:alphaModFix/>
          </a:blip>
          <a:srcRect b="0" l="0" r="0" t="0"/>
          <a:stretch/>
        </p:blipFill>
        <p:spPr>
          <a:xfrm>
            <a:off x="2171160" y="2805840"/>
            <a:ext cx="6972480" cy="3647160"/>
          </a:xfrm>
          <a:prstGeom prst="rect">
            <a:avLst/>
          </a:prstGeom>
          <a:noFill/>
          <a:ln>
            <a:noFill/>
          </a:ln>
        </p:spPr>
      </p:pic>
      <p:sp>
        <p:nvSpPr>
          <p:cNvPr id="947" name="Google Shape;947;p38"/>
          <p:cNvSpPr/>
          <p:nvPr/>
        </p:nvSpPr>
        <p:spPr>
          <a:xfrm>
            <a:off x="628560" y="700560"/>
            <a:ext cx="7886520" cy="865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s-ES" sz="2100" strike="noStrike">
                <a:solidFill>
                  <a:srgbClr val="000000"/>
                </a:solidFill>
                <a:latin typeface="Consolas"/>
                <a:ea typeface="Consolas"/>
                <a:cs typeface="Consolas"/>
                <a:sym typeface="Consolas"/>
              </a:rPr>
              <a:t>7. viralrecon</a:t>
            </a:r>
            <a:endParaRPr b="0" sz="2100" strike="noStrike">
              <a:solidFill>
                <a:schemeClr val="dk1"/>
              </a:solidFill>
              <a:latin typeface="Arial"/>
              <a:ea typeface="Arial"/>
              <a:cs typeface="Arial"/>
              <a:sym typeface="Arial"/>
            </a:endParaRPr>
          </a:p>
        </p:txBody>
      </p:sp>
      <p:sp>
        <p:nvSpPr>
          <p:cNvPr id="948" name="Google Shape;948;p38"/>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b="0" sz="900" strike="noStrike">
              <a:solidFill>
                <a:srgbClr val="8B8B8B"/>
              </a:solidFill>
              <a:latin typeface="Times New Roman"/>
              <a:ea typeface="Times New Roman"/>
              <a:cs typeface="Times New Roman"/>
              <a:sym typeface="Times New Roman"/>
            </a:endParaRPr>
          </a:p>
        </p:txBody>
      </p:sp>
      <p:pic>
        <p:nvPicPr>
          <p:cNvPr id="949" name="Google Shape;949;p38"/>
          <p:cNvPicPr preferRelativeResize="0"/>
          <p:nvPr/>
        </p:nvPicPr>
        <p:blipFill rotWithShape="1">
          <a:blip r:embed="rId4">
            <a:alphaModFix/>
          </a:blip>
          <a:srcRect b="0" l="0" r="0" t="0"/>
          <a:stretch/>
        </p:blipFill>
        <p:spPr>
          <a:xfrm>
            <a:off x="107640" y="3429000"/>
            <a:ext cx="2133360" cy="427320"/>
          </a:xfrm>
          <a:prstGeom prst="rect">
            <a:avLst/>
          </a:prstGeom>
          <a:noFill/>
          <a:ln>
            <a:noFill/>
          </a:ln>
        </p:spPr>
      </p:pic>
      <p:pic>
        <p:nvPicPr>
          <p:cNvPr id="950" name="Google Shape;950;p38"/>
          <p:cNvPicPr preferRelativeResize="0"/>
          <p:nvPr/>
        </p:nvPicPr>
        <p:blipFill rotWithShape="1">
          <a:blip r:embed="rId5">
            <a:alphaModFix/>
          </a:blip>
          <a:srcRect b="0" l="4134" r="0" t="0"/>
          <a:stretch/>
        </p:blipFill>
        <p:spPr>
          <a:xfrm>
            <a:off x="107640" y="1628640"/>
            <a:ext cx="2888280" cy="1305360"/>
          </a:xfrm>
          <a:prstGeom prst="rect">
            <a:avLst/>
          </a:prstGeom>
          <a:noFill/>
          <a:ln>
            <a:noFill/>
          </a:ln>
        </p:spPr>
      </p:pic>
      <p:sp>
        <p:nvSpPr>
          <p:cNvPr id="951" name="Google Shape;951;p38"/>
          <p:cNvSpPr/>
          <p:nvPr/>
        </p:nvSpPr>
        <p:spPr>
          <a:xfrm>
            <a:off x="3348000" y="1628640"/>
            <a:ext cx="4801320" cy="6976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0" lang="es-ES" sz="1700" u="sng" strike="noStrike">
                <a:solidFill>
                  <a:schemeClr val="hlink"/>
                </a:solidFill>
                <a:latin typeface="Consolas"/>
                <a:ea typeface="Consolas"/>
                <a:cs typeface="Consolas"/>
                <a:sym typeface="Consolas"/>
                <a:hlinkClick r:id="rId6"/>
              </a:rPr>
              <a:t>https://github.com/nf-core/viralrecon</a:t>
            </a:r>
            <a:endParaRPr b="0" sz="1700" strike="noStrike">
              <a:solidFill>
                <a:schemeClr val="dk1"/>
              </a:solidFill>
              <a:latin typeface="Arial"/>
              <a:ea typeface="Arial"/>
              <a:cs typeface="Arial"/>
              <a:sym typeface="Arial"/>
            </a:endParaRPr>
          </a:p>
        </p:txBody>
      </p:sp>
      <p:pic>
        <p:nvPicPr>
          <p:cNvPr id="952" name="Google Shape;952;p38"/>
          <p:cNvPicPr preferRelativeResize="0"/>
          <p:nvPr/>
        </p:nvPicPr>
        <p:blipFill rotWithShape="1">
          <a:blip r:embed="rId7">
            <a:alphaModFix/>
          </a:blip>
          <a:srcRect b="0" l="0" r="0" t="0"/>
          <a:stretch/>
        </p:blipFill>
        <p:spPr>
          <a:xfrm>
            <a:off x="7885440" y="1917000"/>
            <a:ext cx="256320" cy="256320"/>
          </a:xfrm>
          <a:prstGeom prst="rect">
            <a:avLst/>
          </a:prstGeom>
          <a:noFill/>
          <a:ln>
            <a:noFill/>
          </a:ln>
        </p:spPr>
      </p:pic>
      <p:sp>
        <p:nvSpPr>
          <p:cNvPr id="953" name="Google Shape;953;p38"/>
          <p:cNvSpPr/>
          <p:nvPr/>
        </p:nvSpPr>
        <p:spPr>
          <a:xfrm>
            <a:off x="3313440" y="2277000"/>
            <a:ext cx="4138560" cy="363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None/>
            </a:pPr>
            <a:r>
              <a:rPr b="0" lang="es-ES" sz="1800" u="sng" strike="noStrike">
                <a:solidFill>
                  <a:srgbClr val="0563C1"/>
                </a:solidFill>
                <a:latin typeface="Calibri"/>
                <a:ea typeface="Calibri"/>
                <a:cs typeface="Calibri"/>
                <a:sym typeface="Calibri"/>
                <a:hlinkClick r:id="rId8">
                  <a:extLst>
                    <a:ext uri="{A12FA001-AC4F-418D-AE19-62706E023703}">
                      <ahyp:hlinkClr val="tx"/>
                    </a:ext>
                  </a:extLst>
                </a:hlinkClick>
              </a:rPr>
              <a:t>https://github.com/BU-ISCIII/viralrecon</a:t>
            </a:r>
            <a:endParaRPr b="0" sz="1800" strike="noStrike">
              <a:solidFill>
                <a:schemeClr val="dk1"/>
              </a:solidFill>
              <a:latin typeface="Arial"/>
              <a:ea typeface="Arial"/>
              <a:cs typeface="Arial"/>
              <a:sym typeface="Arial"/>
            </a:endParaRPr>
          </a:p>
        </p:txBody>
      </p:sp>
      <p:pic>
        <p:nvPicPr>
          <p:cNvPr id="954" name="Google Shape;954;p38"/>
          <p:cNvPicPr preferRelativeResize="0"/>
          <p:nvPr/>
        </p:nvPicPr>
        <p:blipFill rotWithShape="1">
          <a:blip r:embed="rId7">
            <a:alphaModFix/>
          </a:blip>
          <a:srcRect b="0" l="0" r="0" t="0"/>
          <a:stretch/>
        </p:blipFill>
        <p:spPr>
          <a:xfrm>
            <a:off x="7141680" y="2340720"/>
            <a:ext cx="256320" cy="256320"/>
          </a:xfrm>
          <a:prstGeom prst="rect">
            <a:avLst/>
          </a:prstGeom>
          <a:noFill/>
          <a:ln>
            <a:noFill/>
          </a:ln>
        </p:spPr>
      </p:pic>
      <p:sp>
        <p:nvSpPr>
          <p:cNvPr id="955" name="Google Shape;955;p38"/>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a:p>
        </p:txBody>
      </p:sp>
      <p:sp>
        <p:nvSpPr>
          <p:cNvPr id="956" name="Google Shape;956;p38"/>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B8B8B"/>
              </a:buClr>
              <a:buSzPts val="900"/>
              <a:buFont typeface="Calibri"/>
              <a:buNone/>
            </a:pPr>
            <a:fld id="{00000000-1234-1234-1234-123412341234}" type="slidenum">
              <a:rPr lang="es-ES"/>
              <a:t>‹#›</a:t>
            </a:fld>
            <a:endParaRPr/>
          </a:p>
        </p:txBody>
      </p:sp>
      <p:sp>
        <p:nvSpPr>
          <p:cNvPr id="957" name="Google Shape;957;p38"/>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8B8B8B"/>
              </a:buClr>
              <a:buSzPts val="900"/>
              <a:buFont typeface="Calibri"/>
              <a:buNone/>
            </a:pPr>
            <a:r>
              <a:rPr lang="es-ES"/>
              <a:t>14/11/2024</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39"/>
          <p:cNvSpPr/>
          <p:nvPr/>
        </p:nvSpPr>
        <p:spPr>
          <a:xfrm>
            <a:off x="628560" y="700560"/>
            <a:ext cx="7886520" cy="865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s-ES" sz="2100" strike="noStrike">
                <a:solidFill>
                  <a:srgbClr val="000000"/>
                </a:solidFill>
                <a:latin typeface="Consolas"/>
                <a:ea typeface="Consolas"/>
                <a:cs typeface="Consolas"/>
                <a:sym typeface="Consolas"/>
              </a:rPr>
              <a:t>7.1. pipeline</a:t>
            </a:r>
            <a:endParaRPr b="0" sz="2100" strike="noStrike">
              <a:solidFill>
                <a:schemeClr val="dk1"/>
              </a:solidFill>
              <a:latin typeface="Arial"/>
              <a:ea typeface="Arial"/>
              <a:cs typeface="Arial"/>
              <a:sym typeface="Arial"/>
            </a:endParaRPr>
          </a:p>
        </p:txBody>
      </p:sp>
      <p:sp>
        <p:nvSpPr>
          <p:cNvPr id="964" name="Google Shape;964;p39"/>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b="0" sz="900" strike="noStrike">
              <a:solidFill>
                <a:srgbClr val="8B8B8B"/>
              </a:solidFill>
              <a:latin typeface="Times New Roman"/>
              <a:ea typeface="Times New Roman"/>
              <a:cs typeface="Times New Roman"/>
              <a:sym typeface="Times New Roman"/>
            </a:endParaRPr>
          </a:p>
        </p:txBody>
      </p:sp>
      <p:sp>
        <p:nvSpPr>
          <p:cNvPr id="965" name="Google Shape;965;p39"/>
          <p:cNvSpPr/>
          <p:nvPr/>
        </p:nvSpPr>
        <p:spPr>
          <a:xfrm>
            <a:off x="4122720" y="1886400"/>
            <a:ext cx="966600" cy="259200"/>
          </a:xfrm>
          <a:prstGeom prst="rect">
            <a:avLst/>
          </a:prstGeom>
          <a:solidFill>
            <a:srgbClr val="CFE2F3"/>
          </a:solidFill>
          <a:ln cap="flat" cmpd="sng" w="9525">
            <a:solidFill>
              <a:srgbClr val="44546A"/>
            </a:solidFill>
            <a:prstDash val="solid"/>
            <a:round/>
            <a:headEnd len="sm" w="sm" type="none"/>
            <a:tailEnd len="sm" w="sm" type="none"/>
          </a:ln>
        </p:spPr>
        <p:txBody>
          <a:bodyPr anchorCtr="0" anchor="ctr" bIns="182875" lIns="91425" spcFirstLastPara="1" rIns="91425" wrap="square" tIns="182875">
            <a:noAutofit/>
          </a:bodyPr>
          <a:lstStyle/>
          <a:p>
            <a:pPr indent="0" lvl="0" marL="0" marR="0" rtl="0" algn="ctr">
              <a:lnSpc>
                <a:spcPct val="100000"/>
              </a:lnSpc>
              <a:spcBef>
                <a:spcPts val="0"/>
              </a:spcBef>
              <a:spcAft>
                <a:spcPts val="0"/>
              </a:spcAft>
              <a:buNone/>
            </a:pPr>
            <a:r>
              <a:rPr b="0" lang="es-ES" sz="1200" strike="noStrike">
                <a:solidFill>
                  <a:srgbClr val="000000"/>
                </a:solidFill>
                <a:latin typeface="Calibri"/>
                <a:ea typeface="Calibri"/>
                <a:cs typeface="Calibri"/>
                <a:sym typeface="Calibri"/>
              </a:rPr>
              <a:t>Sequencer</a:t>
            </a:r>
            <a:endParaRPr b="0" sz="1200" strike="noStrike">
              <a:solidFill>
                <a:schemeClr val="dk1"/>
              </a:solidFill>
              <a:latin typeface="Arial"/>
              <a:ea typeface="Arial"/>
              <a:cs typeface="Arial"/>
              <a:sym typeface="Arial"/>
            </a:endParaRPr>
          </a:p>
        </p:txBody>
      </p:sp>
      <p:cxnSp>
        <p:nvCxnSpPr>
          <p:cNvPr id="966" name="Google Shape;966;p39"/>
          <p:cNvCxnSpPr>
            <a:stCxn id="965" idx="2"/>
          </p:cNvCxnSpPr>
          <p:nvPr/>
        </p:nvCxnSpPr>
        <p:spPr>
          <a:xfrm flipH="1">
            <a:off x="3454020" y="2145600"/>
            <a:ext cx="1152000" cy="648600"/>
          </a:xfrm>
          <a:prstGeom prst="straightConnector1">
            <a:avLst/>
          </a:prstGeom>
          <a:noFill/>
          <a:ln cap="flat" cmpd="sng" w="28575">
            <a:solidFill>
              <a:srgbClr val="073763"/>
            </a:solidFill>
            <a:prstDash val="solid"/>
            <a:round/>
            <a:headEnd len="sm" w="sm" type="none"/>
            <a:tailEnd len="med" w="med" type="triangle"/>
          </a:ln>
        </p:spPr>
      </p:cxnSp>
      <p:cxnSp>
        <p:nvCxnSpPr>
          <p:cNvPr id="967" name="Google Shape;967;p39"/>
          <p:cNvCxnSpPr>
            <a:stCxn id="965" idx="2"/>
          </p:cNvCxnSpPr>
          <p:nvPr/>
        </p:nvCxnSpPr>
        <p:spPr>
          <a:xfrm>
            <a:off x="4606020" y="2145600"/>
            <a:ext cx="1118400" cy="648600"/>
          </a:xfrm>
          <a:prstGeom prst="straightConnector1">
            <a:avLst/>
          </a:prstGeom>
          <a:noFill/>
          <a:ln cap="flat" cmpd="sng" w="28575">
            <a:solidFill>
              <a:srgbClr val="073763"/>
            </a:solidFill>
            <a:prstDash val="solid"/>
            <a:round/>
            <a:headEnd len="sm" w="sm" type="none"/>
            <a:tailEnd len="med" w="med" type="triangle"/>
          </a:ln>
        </p:spPr>
      </p:cxnSp>
      <p:sp>
        <p:nvSpPr>
          <p:cNvPr id="968" name="Google Shape;968;p39"/>
          <p:cNvSpPr/>
          <p:nvPr/>
        </p:nvSpPr>
        <p:spPr>
          <a:xfrm>
            <a:off x="2417760" y="3362040"/>
            <a:ext cx="1036440" cy="719640"/>
          </a:xfrm>
          <a:prstGeom prst="flowChartMultidocument">
            <a:avLst/>
          </a:prstGeom>
          <a:solidFill>
            <a:srgbClr val="CFE2F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lang="es-ES" sz="1400" strike="noStrike">
                <a:solidFill>
                  <a:srgbClr val="000000"/>
                </a:solidFill>
                <a:latin typeface="Calibri"/>
                <a:ea typeface="Calibri"/>
                <a:cs typeface="Calibri"/>
                <a:sym typeface="Calibri"/>
              </a:rPr>
              <a:t>Illumina reads</a:t>
            </a:r>
            <a:endParaRPr b="0" sz="1400" strike="noStrike">
              <a:solidFill>
                <a:schemeClr val="dk1"/>
              </a:solidFill>
              <a:latin typeface="Arial"/>
              <a:ea typeface="Arial"/>
              <a:cs typeface="Arial"/>
              <a:sym typeface="Arial"/>
            </a:endParaRPr>
          </a:p>
        </p:txBody>
      </p:sp>
      <p:sp>
        <p:nvSpPr>
          <p:cNvPr id="969" name="Google Shape;969;p39"/>
          <p:cNvSpPr/>
          <p:nvPr/>
        </p:nvSpPr>
        <p:spPr>
          <a:xfrm>
            <a:off x="5939640" y="3362040"/>
            <a:ext cx="1036440" cy="719640"/>
          </a:xfrm>
          <a:prstGeom prst="flowChartMultidocument">
            <a:avLst/>
          </a:prstGeom>
          <a:solidFill>
            <a:srgbClr val="CFE2F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lang="es-ES" sz="1400" strike="noStrike">
                <a:solidFill>
                  <a:srgbClr val="000000"/>
                </a:solidFill>
                <a:latin typeface="Calibri"/>
                <a:ea typeface="Calibri"/>
                <a:cs typeface="Calibri"/>
                <a:sym typeface="Calibri"/>
              </a:rPr>
              <a:t>ONT reads</a:t>
            </a:r>
            <a:endParaRPr b="0" sz="1400" strike="noStrike">
              <a:solidFill>
                <a:schemeClr val="dk1"/>
              </a:solidFill>
              <a:latin typeface="Arial"/>
              <a:ea typeface="Arial"/>
              <a:cs typeface="Arial"/>
              <a:sym typeface="Arial"/>
            </a:endParaRPr>
          </a:p>
        </p:txBody>
      </p:sp>
      <p:pic>
        <p:nvPicPr>
          <p:cNvPr id="970" name="Google Shape;970;p39"/>
          <p:cNvPicPr preferRelativeResize="0"/>
          <p:nvPr/>
        </p:nvPicPr>
        <p:blipFill rotWithShape="1">
          <a:blip r:embed="rId3">
            <a:alphaModFix/>
          </a:blip>
          <a:srcRect b="0" l="22846" r="22278" t="0"/>
          <a:stretch/>
        </p:blipFill>
        <p:spPr>
          <a:xfrm>
            <a:off x="2417760" y="2361240"/>
            <a:ext cx="1036440" cy="865800"/>
          </a:xfrm>
          <a:prstGeom prst="rect">
            <a:avLst/>
          </a:prstGeom>
          <a:noFill/>
          <a:ln>
            <a:noFill/>
          </a:ln>
        </p:spPr>
      </p:pic>
      <p:pic>
        <p:nvPicPr>
          <p:cNvPr id="971" name="Google Shape;971;p39"/>
          <p:cNvPicPr preferRelativeResize="0"/>
          <p:nvPr/>
        </p:nvPicPr>
        <p:blipFill rotWithShape="1">
          <a:blip r:embed="rId4">
            <a:alphaModFix/>
          </a:blip>
          <a:srcRect b="0" l="0" r="0" t="0"/>
          <a:stretch/>
        </p:blipFill>
        <p:spPr>
          <a:xfrm>
            <a:off x="5724000" y="2261520"/>
            <a:ext cx="1093680" cy="1065240"/>
          </a:xfrm>
          <a:prstGeom prst="rect">
            <a:avLst/>
          </a:prstGeom>
          <a:noFill/>
          <a:ln>
            <a:noFill/>
          </a:ln>
        </p:spPr>
      </p:pic>
      <p:sp>
        <p:nvSpPr>
          <p:cNvPr id="972" name="Google Shape;972;p39"/>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a:p>
        </p:txBody>
      </p:sp>
      <p:sp>
        <p:nvSpPr>
          <p:cNvPr id="973" name="Google Shape;973;p39"/>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B8B8B"/>
              </a:buClr>
              <a:buSzPts val="900"/>
              <a:buFont typeface="Calibri"/>
              <a:buNone/>
            </a:pPr>
            <a:fld id="{00000000-1234-1234-1234-123412341234}" type="slidenum">
              <a:rPr b="0" lang="es-ES" sz="900" strike="noStrike">
                <a:solidFill>
                  <a:srgbClr val="8B8B8B"/>
                </a:solidFill>
                <a:latin typeface="Calibri"/>
                <a:ea typeface="Calibri"/>
                <a:cs typeface="Calibri"/>
                <a:sym typeface="Calibri"/>
              </a:rPr>
              <a:t>‹#›</a:t>
            </a:fld>
            <a:endParaRPr/>
          </a:p>
        </p:txBody>
      </p:sp>
      <p:sp>
        <p:nvSpPr>
          <p:cNvPr id="974" name="Google Shape;974;p39"/>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8B8B8B"/>
              </a:buClr>
              <a:buSzPts val="900"/>
              <a:buFont typeface="Calibri"/>
              <a:buNone/>
            </a:pPr>
            <a:r>
              <a:rPr lang="es-ES"/>
              <a:t>14/11/2024</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
          <p:cNvSpPr/>
          <p:nvPr/>
        </p:nvSpPr>
        <p:spPr>
          <a:xfrm>
            <a:off x="628560" y="700560"/>
            <a:ext cx="7886520" cy="865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s-ES" sz="2100" u="none" cap="none" strike="noStrike">
                <a:solidFill>
                  <a:srgbClr val="000000"/>
                </a:solidFill>
                <a:latin typeface="Consolas"/>
                <a:ea typeface="Consolas"/>
                <a:cs typeface="Consolas"/>
                <a:sym typeface="Consolas"/>
              </a:rPr>
              <a:t>2. Sequencing approaches</a:t>
            </a:r>
            <a:endParaRPr b="0" i="0" sz="2100" u="none" cap="none" strike="noStrike">
              <a:solidFill>
                <a:schemeClr val="dk1"/>
              </a:solidFill>
              <a:latin typeface="Arial"/>
              <a:ea typeface="Arial"/>
              <a:cs typeface="Arial"/>
              <a:sym typeface="Arial"/>
            </a:endParaRPr>
          </a:p>
        </p:txBody>
      </p:sp>
      <p:sp>
        <p:nvSpPr>
          <p:cNvPr id="355" name="Google Shape;355;p4"/>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B8B8B"/>
              </a:buClr>
              <a:buSzPts val="900"/>
              <a:buFont typeface="Calibri"/>
              <a:buNone/>
            </a:pPr>
            <a:r>
              <a:rPr b="0" i="0" lang="es-ES" sz="900" u="none" cap="none" strike="noStrike">
                <a:solidFill>
                  <a:srgbClr val="8B8B8B"/>
                </a:solidFill>
                <a:latin typeface="Calibri"/>
                <a:ea typeface="Calibri"/>
                <a:cs typeface="Calibri"/>
                <a:sym typeface="Calibri"/>
              </a:rPr>
              <a:t>Análisis de Genomas Virales a través de la plataforma Galaxy</a:t>
            </a:r>
            <a:endParaRPr b="0" i="0" sz="900" u="none" cap="none" strike="noStrike">
              <a:solidFill>
                <a:srgbClr val="8B8B8B"/>
              </a:solidFill>
              <a:latin typeface="Times New Roman"/>
              <a:ea typeface="Times New Roman"/>
              <a:cs typeface="Times New Roman"/>
              <a:sym typeface="Times New Roman"/>
            </a:endParaRPr>
          </a:p>
        </p:txBody>
      </p:sp>
      <p:pic>
        <p:nvPicPr>
          <p:cNvPr id="356" name="Google Shape;356;p4"/>
          <p:cNvPicPr preferRelativeResize="0"/>
          <p:nvPr/>
        </p:nvPicPr>
        <p:blipFill rotWithShape="1">
          <a:blip r:embed="rId3">
            <a:alphaModFix/>
          </a:blip>
          <a:srcRect b="0" l="0" r="0" t="0"/>
          <a:stretch/>
        </p:blipFill>
        <p:spPr>
          <a:xfrm>
            <a:off x="1682640" y="3177720"/>
            <a:ext cx="895320" cy="838080"/>
          </a:xfrm>
          <a:prstGeom prst="rect">
            <a:avLst/>
          </a:prstGeom>
          <a:noFill/>
          <a:ln>
            <a:noFill/>
          </a:ln>
        </p:spPr>
      </p:pic>
      <p:sp>
        <p:nvSpPr>
          <p:cNvPr id="357" name="Google Shape;357;p4"/>
          <p:cNvSpPr/>
          <p:nvPr/>
        </p:nvSpPr>
        <p:spPr>
          <a:xfrm>
            <a:off x="1479960" y="4101120"/>
            <a:ext cx="1300320" cy="222480"/>
          </a:xfrm>
          <a:prstGeom prst="rect">
            <a:avLst/>
          </a:prstGeom>
          <a:noFill/>
          <a:ln>
            <a:noFill/>
          </a:ln>
        </p:spPr>
        <p:txBody>
          <a:bodyPr anchorCtr="0" anchor="ctr" bIns="182875" lIns="91425" spcFirstLastPara="1" rIns="91425" wrap="square" tIns="182875">
            <a:noAutofit/>
          </a:bodyPr>
          <a:lstStyle/>
          <a:p>
            <a:pPr indent="0" lvl="0" marL="0" marR="0" rtl="0" algn="l">
              <a:lnSpc>
                <a:spcPct val="100000"/>
              </a:lnSpc>
              <a:spcBef>
                <a:spcPts val="0"/>
              </a:spcBef>
              <a:spcAft>
                <a:spcPts val="0"/>
              </a:spcAft>
              <a:buNone/>
            </a:pPr>
            <a:r>
              <a:rPr b="0" i="0" lang="es-ES" sz="1000" u="none" cap="none" strike="noStrike">
                <a:solidFill>
                  <a:srgbClr val="000000"/>
                </a:solidFill>
                <a:latin typeface="Consolas"/>
                <a:ea typeface="Consolas"/>
                <a:cs typeface="Consolas"/>
                <a:sym typeface="Consolas"/>
              </a:rPr>
              <a:t>ONT long reads</a:t>
            </a:r>
            <a:endParaRPr b="0" i="0" sz="1000" u="none" cap="none" strike="noStrike">
              <a:solidFill>
                <a:schemeClr val="dk1"/>
              </a:solidFill>
              <a:latin typeface="Arial"/>
              <a:ea typeface="Arial"/>
              <a:cs typeface="Arial"/>
              <a:sym typeface="Arial"/>
            </a:endParaRPr>
          </a:p>
        </p:txBody>
      </p:sp>
      <p:sp>
        <p:nvSpPr>
          <p:cNvPr id="358" name="Google Shape;358;p4"/>
          <p:cNvSpPr/>
          <p:nvPr/>
        </p:nvSpPr>
        <p:spPr>
          <a:xfrm>
            <a:off x="2013840" y="4365360"/>
            <a:ext cx="232200" cy="361440"/>
          </a:xfrm>
          <a:prstGeom prst="downArrow">
            <a:avLst>
              <a:gd fmla="val 50000" name="adj1"/>
              <a:gd fmla="val 50000" name="adj2"/>
            </a:avLst>
          </a:prstGeom>
          <a:solidFill>
            <a:schemeClr val="lt2"/>
          </a:solidFill>
          <a:ln cap="flat" cmpd="sng" w="9525">
            <a:solidFill>
              <a:srgbClr val="44546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359" name="Google Shape;359;p4"/>
          <p:cNvPicPr preferRelativeResize="0"/>
          <p:nvPr/>
        </p:nvPicPr>
        <p:blipFill rotWithShape="1">
          <a:blip r:embed="rId4">
            <a:alphaModFix/>
          </a:blip>
          <a:srcRect b="0" l="0" r="0" t="0"/>
          <a:stretch/>
        </p:blipFill>
        <p:spPr>
          <a:xfrm>
            <a:off x="1903680" y="4817880"/>
            <a:ext cx="452520" cy="593640"/>
          </a:xfrm>
          <a:prstGeom prst="rect">
            <a:avLst/>
          </a:prstGeom>
          <a:noFill/>
          <a:ln>
            <a:noFill/>
          </a:ln>
        </p:spPr>
      </p:pic>
      <p:pic>
        <p:nvPicPr>
          <p:cNvPr id="360" name="Google Shape;360;p4"/>
          <p:cNvPicPr preferRelativeResize="0"/>
          <p:nvPr/>
        </p:nvPicPr>
        <p:blipFill rotWithShape="1">
          <a:blip r:embed="rId5">
            <a:alphaModFix/>
          </a:blip>
          <a:srcRect b="53850" l="11143" r="42045" t="23408"/>
          <a:stretch/>
        </p:blipFill>
        <p:spPr>
          <a:xfrm>
            <a:off x="4600440" y="4950000"/>
            <a:ext cx="1666800" cy="455400"/>
          </a:xfrm>
          <a:prstGeom prst="rect">
            <a:avLst/>
          </a:prstGeom>
          <a:noFill/>
          <a:ln>
            <a:noFill/>
          </a:ln>
        </p:spPr>
      </p:pic>
      <p:sp>
        <p:nvSpPr>
          <p:cNvPr id="361" name="Google Shape;361;p4"/>
          <p:cNvSpPr/>
          <p:nvPr/>
        </p:nvSpPr>
        <p:spPr>
          <a:xfrm>
            <a:off x="2426040" y="2133000"/>
            <a:ext cx="2818800" cy="361440"/>
          </a:xfrm>
          <a:prstGeom prst="rect">
            <a:avLst/>
          </a:prstGeom>
          <a:noFill/>
          <a:ln>
            <a:noFill/>
          </a:ln>
        </p:spPr>
        <p:txBody>
          <a:bodyPr anchorCtr="0" anchor="t" bIns="182875" lIns="91425" spcFirstLastPara="1" rIns="91425" wrap="square" tIns="182875">
            <a:noAutofit/>
          </a:bodyPr>
          <a:lstStyle/>
          <a:p>
            <a:pPr indent="0" lvl="0" marL="0" marR="0" rtl="0" algn="l">
              <a:lnSpc>
                <a:spcPct val="100000"/>
              </a:lnSpc>
              <a:spcBef>
                <a:spcPts val="0"/>
              </a:spcBef>
              <a:spcAft>
                <a:spcPts val="0"/>
              </a:spcAft>
              <a:buNone/>
            </a:pPr>
            <a:r>
              <a:rPr b="0" lang="es-ES" sz="1300" strike="noStrike">
                <a:solidFill>
                  <a:srgbClr val="000000"/>
                </a:solidFill>
                <a:latin typeface="Consolas"/>
                <a:ea typeface="Consolas"/>
                <a:cs typeface="Consolas"/>
                <a:sym typeface="Consolas"/>
              </a:rPr>
              <a:t>Amplicon-based enrichment</a:t>
            </a:r>
            <a:endParaRPr b="0" sz="1300" strike="noStrike">
              <a:solidFill>
                <a:schemeClr val="dk1"/>
              </a:solidFill>
              <a:latin typeface="Arial"/>
              <a:ea typeface="Arial"/>
              <a:cs typeface="Arial"/>
              <a:sym typeface="Arial"/>
            </a:endParaRPr>
          </a:p>
        </p:txBody>
      </p:sp>
      <p:sp>
        <p:nvSpPr>
          <p:cNvPr id="362" name="Google Shape;362;p4"/>
          <p:cNvSpPr/>
          <p:nvPr/>
        </p:nvSpPr>
        <p:spPr>
          <a:xfrm>
            <a:off x="5321520" y="2133000"/>
            <a:ext cx="2373840" cy="361440"/>
          </a:xfrm>
          <a:prstGeom prst="rect">
            <a:avLst/>
          </a:prstGeom>
          <a:noFill/>
          <a:ln>
            <a:noFill/>
          </a:ln>
        </p:spPr>
        <p:txBody>
          <a:bodyPr anchorCtr="0" anchor="t" bIns="182875" lIns="91425" spcFirstLastPara="1" rIns="91425" wrap="square" tIns="182875">
            <a:noAutofit/>
          </a:bodyPr>
          <a:lstStyle/>
          <a:p>
            <a:pPr indent="0" lvl="0" marL="0" marR="0" rtl="0" algn="l">
              <a:lnSpc>
                <a:spcPct val="100000"/>
              </a:lnSpc>
              <a:spcBef>
                <a:spcPts val="0"/>
              </a:spcBef>
              <a:spcAft>
                <a:spcPts val="0"/>
              </a:spcAft>
              <a:buNone/>
            </a:pPr>
            <a:r>
              <a:rPr b="0" lang="es-ES" sz="1300" strike="noStrike">
                <a:solidFill>
                  <a:srgbClr val="000000"/>
                </a:solidFill>
                <a:latin typeface="Consolas"/>
                <a:ea typeface="Consolas"/>
                <a:cs typeface="Consolas"/>
                <a:sym typeface="Consolas"/>
              </a:rPr>
              <a:t>Probe capture enrichment</a:t>
            </a:r>
            <a:endParaRPr b="0" sz="1300" strike="noStrike">
              <a:solidFill>
                <a:schemeClr val="dk1"/>
              </a:solidFill>
              <a:latin typeface="Arial"/>
              <a:ea typeface="Arial"/>
              <a:cs typeface="Arial"/>
              <a:sym typeface="Arial"/>
            </a:endParaRPr>
          </a:p>
        </p:txBody>
      </p:sp>
      <p:sp>
        <p:nvSpPr>
          <p:cNvPr id="363" name="Google Shape;363;p4"/>
          <p:cNvSpPr/>
          <p:nvPr/>
        </p:nvSpPr>
        <p:spPr>
          <a:xfrm rot="3414000">
            <a:off x="2893680" y="2358000"/>
            <a:ext cx="232200" cy="1005840"/>
          </a:xfrm>
          <a:prstGeom prst="downArrow">
            <a:avLst>
              <a:gd fmla="val 50000" name="adj1"/>
              <a:gd fmla="val 50000" name="adj2"/>
            </a:avLst>
          </a:prstGeom>
          <a:solidFill>
            <a:schemeClr val="lt2"/>
          </a:solidFill>
          <a:ln cap="flat" cmpd="sng" w="9525">
            <a:solidFill>
              <a:srgbClr val="44546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4" name="Google Shape;364;p4"/>
          <p:cNvSpPr/>
          <p:nvPr/>
        </p:nvSpPr>
        <p:spPr>
          <a:xfrm rot="-2703000">
            <a:off x="4265280" y="2434320"/>
            <a:ext cx="231840" cy="1005840"/>
          </a:xfrm>
          <a:prstGeom prst="downArrow">
            <a:avLst>
              <a:gd fmla="val 50000" name="adj1"/>
              <a:gd fmla="val 50000" name="adj2"/>
            </a:avLst>
          </a:prstGeom>
          <a:solidFill>
            <a:schemeClr val="lt2"/>
          </a:solidFill>
          <a:ln cap="flat" cmpd="sng" w="9525">
            <a:solidFill>
              <a:srgbClr val="44546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5" name="Google Shape;365;p4"/>
          <p:cNvSpPr/>
          <p:nvPr/>
        </p:nvSpPr>
        <p:spPr>
          <a:xfrm rot="2898000">
            <a:off x="6094440" y="2357280"/>
            <a:ext cx="231840" cy="1005840"/>
          </a:xfrm>
          <a:prstGeom prst="downArrow">
            <a:avLst>
              <a:gd fmla="val 50000" name="adj1"/>
              <a:gd fmla="val 50000" name="adj2"/>
            </a:avLst>
          </a:prstGeom>
          <a:solidFill>
            <a:schemeClr val="lt2"/>
          </a:solidFill>
          <a:ln cap="flat" cmpd="sng" w="9525">
            <a:solidFill>
              <a:srgbClr val="44546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366" name="Google Shape;366;p4"/>
          <p:cNvPicPr preferRelativeResize="0"/>
          <p:nvPr/>
        </p:nvPicPr>
        <p:blipFill rotWithShape="1">
          <a:blip r:embed="rId6">
            <a:alphaModFix/>
          </a:blip>
          <a:srcRect b="0" l="22846" r="22278" t="0"/>
          <a:stretch/>
        </p:blipFill>
        <p:spPr>
          <a:xfrm>
            <a:off x="4895640" y="3225240"/>
            <a:ext cx="785160" cy="743400"/>
          </a:xfrm>
          <a:prstGeom prst="rect">
            <a:avLst/>
          </a:prstGeom>
          <a:noFill/>
          <a:ln>
            <a:noFill/>
          </a:ln>
        </p:spPr>
      </p:pic>
      <p:sp>
        <p:nvSpPr>
          <p:cNvPr id="367" name="Google Shape;367;p4"/>
          <p:cNvSpPr/>
          <p:nvPr/>
        </p:nvSpPr>
        <p:spPr>
          <a:xfrm>
            <a:off x="5241600" y="4456080"/>
            <a:ext cx="232200" cy="361440"/>
          </a:xfrm>
          <a:prstGeom prst="downArrow">
            <a:avLst>
              <a:gd fmla="val 50000" name="adj1"/>
              <a:gd fmla="val 50000" name="adj2"/>
            </a:avLst>
          </a:prstGeom>
          <a:solidFill>
            <a:schemeClr val="lt2"/>
          </a:solidFill>
          <a:ln cap="flat" cmpd="sng" w="9525">
            <a:solidFill>
              <a:srgbClr val="44546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8" name="Google Shape;368;p4"/>
          <p:cNvSpPr/>
          <p:nvPr/>
        </p:nvSpPr>
        <p:spPr>
          <a:xfrm>
            <a:off x="4524120" y="4101120"/>
            <a:ext cx="1666800" cy="222480"/>
          </a:xfrm>
          <a:prstGeom prst="rect">
            <a:avLst/>
          </a:prstGeom>
          <a:noFill/>
          <a:ln>
            <a:noFill/>
          </a:ln>
        </p:spPr>
        <p:txBody>
          <a:bodyPr anchorCtr="0" anchor="ctr" bIns="182875" lIns="91425" spcFirstLastPara="1" rIns="91425" wrap="square" tIns="182875">
            <a:noAutofit/>
          </a:bodyPr>
          <a:lstStyle/>
          <a:p>
            <a:pPr indent="0" lvl="0" marL="0" marR="0" rtl="0" algn="l">
              <a:lnSpc>
                <a:spcPct val="100000"/>
              </a:lnSpc>
              <a:spcBef>
                <a:spcPts val="0"/>
              </a:spcBef>
              <a:spcAft>
                <a:spcPts val="0"/>
              </a:spcAft>
              <a:buNone/>
            </a:pPr>
            <a:r>
              <a:rPr b="0" lang="es-ES" sz="1000" strike="noStrike">
                <a:solidFill>
                  <a:srgbClr val="000000"/>
                </a:solidFill>
                <a:latin typeface="Consolas"/>
                <a:ea typeface="Consolas"/>
                <a:cs typeface="Consolas"/>
                <a:sym typeface="Consolas"/>
              </a:rPr>
              <a:t>Illumina short reads</a:t>
            </a:r>
            <a:endParaRPr b="0" sz="1000" strike="noStrike">
              <a:solidFill>
                <a:schemeClr val="dk1"/>
              </a:solidFill>
              <a:latin typeface="Arial"/>
              <a:ea typeface="Arial"/>
              <a:cs typeface="Arial"/>
              <a:sym typeface="Arial"/>
            </a:endParaRPr>
          </a:p>
        </p:txBody>
      </p:sp>
      <p:sp>
        <p:nvSpPr>
          <p:cNvPr id="369" name="Google Shape;369;p4"/>
          <p:cNvSpPr/>
          <p:nvPr/>
        </p:nvSpPr>
        <p:spPr>
          <a:xfrm rot="10800000">
            <a:off x="7676640" y="2133000"/>
            <a:ext cx="179640" cy="3303360"/>
          </a:xfrm>
          <a:prstGeom prst="leftBrace">
            <a:avLst>
              <a:gd fmla="val 50000" name="adj1"/>
              <a:gd fmla="val 50000" name="adj2"/>
            </a:avLst>
          </a:prstGeom>
          <a:noFill/>
          <a:ln cap="flat" cmpd="sng" w="9525">
            <a:solidFill>
              <a:srgbClr val="07376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370" name="Google Shape;370;p4"/>
          <p:cNvPicPr preferRelativeResize="0"/>
          <p:nvPr/>
        </p:nvPicPr>
        <p:blipFill rotWithShape="1">
          <a:blip r:embed="rId7">
            <a:alphaModFix/>
          </a:blip>
          <a:srcRect b="0" l="0" r="0" t="0"/>
          <a:stretch/>
        </p:blipFill>
        <p:spPr>
          <a:xfrm>
            <a:off x="7930440" y="3487680"/>
            <a:ext cx="1029600" cy="593640"/>
          </a:xfrm>
          <a:prstGeom prst="rect">
            <a:avLst/>
          </a:prstGeom>
          <a:noFill/>
          <a:ln>
            <a:noFill/>
          </a:ln>
        </p:spPr>
      </p:pic>
      <p:sp>
        <p:nvSpPr>
          <p:cNvPr id="371" name="Google Shape;371;p4"/>
          <p:cNvSpPr/>
          <p:nvPr/>
        </p:nvSpPr>
        <p:spPr>
          <a:xfrm>
            <a:off x="894600" y="2439720"/>
            <a:ext cx="179640" cy="1528920"/>
          </a:xfrm>
          <a:prstGeom prst="leftBrace">
            <a:avLst>
              <a:gd fmla="val 50000" name="adj1"/>
              <a:gd fmla="val 50000" name="adj2"/>
            </a:avLst>
          </a:prstGeom>
          <a:noFill/>
          <a:ln cap="flat" cmpd="sng" w="9525">
            <a:solidFill>
              <a:srgbClr val="07376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2" name="Google Shape;372;p4"/>
          <p:cNvSpPr/>
          <p:nvPr/>
        </p:nvSpPr>
        <p:spPr>
          <a:xfrm>
            <a:off x="894600" y="4365360"/>
            <a:ext cx="179640" cy="1071000"/>
          </a:xfrm>
          <a:prstGeom prst="leftBrace">
            <a:avLst>
              <a:gd fmla="val 50000" name="adj1"/>
              <a:gd fmla="val 50000" name="adj2"/>
            </a:avLst>
          </a:prstGeom>
          <a:noFill/>
          <a:ln cap="flat" cmpd="sng" w="9525">
            <a:solidFill>
              <a:srgbClr val="07376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3" name="Google Shape;373;p4"/>
          <p:cNvSpPr/>
          <p:nvPr/>
        </p:nvSpPr>
        <p:spPr>
          <a:xfrm>
            <a:off x="179640" y="3093120"/>
            <a:ext cx="1300320" cy="222480"/>
          </a:xfrm>
          <a:prstGeom prst="rect">
            <a:avLst/>
          </a:prstGeom>
          <a:noFill/>
          <a:ln>
            <a:noFill/>
          </a:ln>
        </p:spPr>
        <p:txBody>
          <a:bodyPr anchorCtr="0" anchor="ctr" bIns="182875" lIns="91425" spcFirstLastPara="1" rIns="91425" wrap="square" tIns="182875">
            <a:noAutofit/>
          </a:bodyPr>
          <a:lstStyle/>
          <a:p>
            <a:pPr indent="0" lvl="0" marL="0" marR="0" rtl="0" algn="l">
              <a:lnSpc>
                <a:spcPct val="100000"/>
              </a:lnSpc>
              <a:spcBef>
                <a:spcPts val="0"/>
              </a:spcBef>
              <a:spcAft>
                <a:spcPts val="0"/>
              </a:spcAft>
              <a:buNone/>
            </a:pPr>
            <a:r>
              <a:rPr b="0" lang="es-ES" sz="1000" strike="noStrike">
                <a:solidFill>
                  <a:srgbClr val="000000"/>
                </a:solidFill>
                <a:latin typeface="Consolas"/>
                <a:ea typeface="Consolas"/>
                <a:cs typeface="Consolas"/>
                <a:sym typeface="Consolas"/>
              </a:rPr>
              <a:t>Wet-lab</a:t>
            </a:r>
            <a:endParaRPr b="0" sz="1000" strike="noStrike">
              <a:solidFill>
                <a:schemeClr val="dk1"/>
              </a:solidFill>
              <a:latin typeface="Arial"/>
              <a:ea typeface="Arial"/>
              <a:cs typeface="Arial"/>
              <a:sym typeface="Arial"/>
            </a:endParaRPr>
          </a:p>
        </p:txBody>
      </p:sp>
      <p:sp>
        <p:nvSpPr>
          <p:cNvPr id="374" name="Google Shape;374;p4"/>
          <p:cNvSpPr/>
          <p:nvPr/>
        </p:nvSpPr>
        <p:spPr>
          <a:xfrm>
            <a:off x="179640" y="4769280"/>
            <a:ext cx="1300320" cy="222480"/>
          </a:xfrm>
          <a:prstGeom prst="rect">
            <a:avLst/>
          </a:prstGeom>
          <a:noFill/>
          <a:ln>
            <a:noFill/>
          </a:ln>
        </p:spPr>
        <p:txBody>
          <a:bodyPr anchorCtr="0" anchor="ctr" bIns="182875" lIns="91425" spcFirstLastPara="1" rIns="91425" wrap="square" tIns="182875">
            <a:noAutofit/>
          </a:bodyPr>
          <a:lstStyle/>
          <a:p>
            <a:pPr indent="0" lvl="0" marL="0" marR="0" rtl="0" algn="l">
              <a:lnSpc>
                <a:spcPct val="100000"/>
              </a:lnSpc>
              <a:spcBef>
                <a:spcPts val="0"/>
              </a:spcBef>
              <a:spcAft>
                <a:spcPts val="0"/>
              </a:spcAft>
              <a:buNone/>
            </a:pPr>
            <a:r>
              <a:rPr b="0" lang="es-ES" sz="1000" strike="noStrike">
                <a:solidFill>
                  <a:srgbClr val="000000"/>
                </a:solidFill>
                <a:latin typeface="Consolas"/>
                <a:ea typeface="Consolas"/>
                <a:cs typeface="Consolas"/>
                <a:sym typeface="Consolas"/>
              </a:rPr>
              <a:t>Dry-lab</a:t>
            </a:r>
            <a:endParaRPr b="0" sz="1000" strike="noStrike">
              <a:solidFill>
                <a:schemeClr val="dk1"/>
              </a:solidFill>
              <a:latin typeface="Arial"/>
              <a:ea typeface="Arial"/>
              <a:cs typeface="Arial"/>
              <a:sym typeface="Arial"/>
            </a:endParaRPr>
          </a:p>
        </p:txBody>
      </p:sp>
      <p:sp>
        <p:nvSpPr>
          <p:cNvPr id="375" name="Google Shape;375;p4"/>
          <p:cNvSpPr/>
          <p:nvPr/>
        </p:nvSpPr>
        <p:spPr>
          <a:xfrm>
            <a:off x="3389400" y="2685600"/>
            <a:ext cx="1300320" cy="361440"/>
          </a:xfrm>
          <a:prstGeom prst="rect">
            <a:avLst/>
          </a:prstGeom>
          <a:noFill/>
          <a:ln>
            <a:noFill/>
          </a:ln>
        </p:spPr>
        <p:txBody>
          <a:bodyPr anchorCtr="0" anchor="ctr" bIns="182875" lIns="91425" spcFirstLastPara="1" rIns="91425" wrap="square" tIns="182875">
            <a:noAutofit/>
          </a:bodyPr>
          <a:lstStyle/>
          <a:p>
            <a:pPr indent="0" lvl="0" marL="0" marR="0" rtl="0" algn="l">
              <a:lnSpc>
                <a:spcPct val="100000"/>
              </a:lnSpc>
              <a:spcBef>
                <a:spcPts val="0"/>
              </a:spcBef>
              <a:spcAft>
                <a:spcPts val="0"/>
              </a:spcAft>
              <a:buNone/>
            </a:pPr>
            <a:r>
              <a:rPr b="0" lang="es-ES" sz="900" strike="noStrike">
                <a:solidFill>
                  <a:srgbClr val="000000"/>
                </a:solidFill>
                <a:latin typeface="Consolas"/>
                <a:ea typeface="Consolas"/>
                <a:cs typeface="Consolas"/>
                <a:sym typeface="Consolas"/>
              </a:rPr>
              <a:t>Amplicon</a:t>
            </a:r>
            <a:endParaRPr b="0" sz="900"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lang="es-ES" sz="900" strike="noStrike">
                <a:solidFill>
                  <a:srgbClr val="000000"/>
                </a:solidFill>
                <a:latin typeface="Consolas"/>
                <a:ea typeface="Consolas"/>
                <a:cs typeface="Consolas"/>
                <a:sym typeface="Consolas"/>
              </a:rPr>
              <a:t>primers V1</a:t>
            </a:r>
            <a:endParaRPr b="0" sz="900" strike="noStrike">
              <a:solidFill>
                <a:schemeClr val="dk1"/>
              </a:solidFill>
              <a:latin typeface="Arial"/>
              <a:ea typeface="Arial"/>
              <a:cs typeface="Arial"/>
              <a:sym typeface="Arial"/>
            </a:endParaRPr>
          </a:p>
        </p:txBody>
      </p:sp>
      <p:sp>
        <p:nvSpPr>
          <p:cNvPr id="376" name="Google Shape;376;p4"/>
          <p:cNvSpPr/>
          <p:nvPr/>
        </p:nvSpPr>
        <p:spPr>
          <a:xfrm>
            <a:off x="2313720" y="5162760"/>
            <a:ext cx="1300320" cy="361440"/>
          </a:xfrm>
          <a:prstGeom prst="rect">
            <a:avLst/>
          </a:prstGeom>
          <a:noFill/>
          <a:ln>
            <a:noFill/>
          </a:ln>
        </p:spPr>
        <p:txBody>
          <a:bodyPr anchorCtr="0" anchor="ctr" bIns="182875" lIns="91425" spcFirstLastPara="1" rIns="91425" wrap="square" tIns="182875">
            <a:noAutofit/>
          </a:bodyPr>
          <a:lstStyle/>
          <a:p>
            <a:pPr indent="0" lvl="0" marL="0" marR="0" rtl="0" algn="l">
              <a:lnSpc>
                <a:spcPct val="100000"/>
              </a:lnSpc>
              <a:spcBef>
                <a:spcPts val="0"/>
              </a:spcBef>
              <a:spcAft>
                <a:spcPts val="0"/>
              </a:spcAft>
              <a:buNone/>
            </a:pPr>
            <a:r>
              <a:rPr b="0" lang="es-ES" sz="900" strike="noStrike">
                <a:solidFill>
                  <a:srgbClr val="000000"/>
                </a:solidFill>
                <a:latin typeface="Consolas"/>
                <a:ea typeface="Consolas"/>
                <a:cs typeface="Consolas"/>
                <a:sym typeface="Consolas"/>
              </a:rPr>
              <a:t>Pipeline V.1.0.</a:t>
            </a:r>
            <a:endParaRPr b="0" sz="900" strike="noStrike">
              <a:solidFill>
                <a:schemeClr val="dk1"/>
              </a:solidFill>
              <a:latin typeface="Arial"/>
              <a:ea typeface="Arial"/>
              <a:cs typeface="Arial"/>
              <a:sym typeface="Arial"/>
            </a:endParaRPr>
          </a:p>
        </p:txBody>
      </p:sp>
      <p:sp>
        <p:nvSpPr>
          <p:cNvPr id="377" name="Google Shape;377;p4"/>
          <p:cNvSpPr/>
          <p:nvPr/>
        </p:nvSpPr>
        <p:spPr>
          <a:xfrm>
            <a:off x="6245640" y="5162760"/>
            <a:ext cx="1300320" cy="361440"/>
          </a:xfrm>
          <a:prstGeom prst="rect">
            <a:avLst/>
          </a:prstGeom>
          <a:noFill/>
          <a:ln>
            <a:noFill/>
          </a:ln>
        </p:spPr>
        <p:txBody>
          <a:bodyPr anchorCtr="0" anchor="ctr" bIns="182875" lIns="91425" spcFirstLastPara="1" rIns="91425" wrap="square" tIns="182875">
            <a:noAutofit/>
          </a:bodyPr>
          <a:lstStyle/>
          <a:p>
            <a:pPr indent="0" lvl="0" marL="0" marR="0" rtl="0" algn="l">
              <a:lnSpc>
                <a:spcPct val="100000"/>
              </a:lnSpc>
              <a:spcBef>
                <a:spcPts val="0"/>
              </a:spcBef>
              <a:spcAft>
                <a:spcPts val="0"/>
              </a:spcAft>
              <a:buNone/>
            </a:pPr>
            <a:r>
              <a:rPr b="0" lang="es-ES" sz="900" strike="noStrike">
                <a:solidFill>
                  <a:srgbClr val="000000"/>
                </a:solidFill>
                <a:latin typeface="Consolas"/>
                <a:ea typeface="Consolas"/>
                <a:cs typeface="Consolas"/>
                <a:sym typeface="Consolas"/>
              </a:rPr>
              <a:t>Pipeline V.1.0.</a:t>
            </a:r>
            <a:endParaRPr b="0" sz="900" strike="noStrike">
              <a:solidFill>
                <a:schemeClr val="dk1"/>
              </a:solidFill>
              <a:latin typeface="Arial"/>
              <a:ea typeface="Arial"/>
              <a:cs typeface="Arial"/>
              <a:sym typeface="Arial"/>
            </a:endParaRPr>
          </a:p>
        </p:txBody>
      </p:sp>
      <p:sp>
        <p:nvSpPr>
          <p:cNvPr id="378" name="Google Shape;378;p4"/>
          <p:cNvSpPr/>
          <p:nvPr/>
        </p:nvSpPr>
        <p:spPr>
          <a:xfrm>
            <a:off x="5523840" y="4525560"/>
            <a:ext cx="517320" cy="222480"/>
          </a:xfrm>
          <a:prstGeom prst="rect">
            <a:avLst/>
          </a:prstGeom>
          <a:noFill/>
          <a:ln>
            <a:noFill/>
          </a:ln>
        </p:spPr>
        <p:txBody>
          <a:bodyPr anchorCtr="0" anchor="ctr" bIns="182875" lIns="91425" spcFirstLastPara="1" rIns="91425" wrap="square" tIns="182875">
            <a:noAutofit/>
          </a:bodyPr>
          <a:lstStyle/>
          <a:p>
            <a:pPr indent="0" lvl="0" marL="0" marR="0" rtl="0" algn="l">
              <a:lnSpc>
                <a:spcPct val="100000"/>
              </a:lnSpc>
              <a:spcBef>
                <a:spcPts val="0"/>
              </a:spcBef>
              <a:spcAft>
                <a:spcPts val="0"/>
              </a:spcAft>
              <a:buNone/>
            </a:pPr>
            <a:r>
              <a:rPr b="0" lang="es-ES" sz="1000" strike="noStrike">
                <a:solidFill>
                  <a:srgbClr val="000000"/>
                </a:solidFill>
                <a:latin typeface="Consolas"/>
                <a:ea typeface="Consolas"/>
                <a:cs typeface="Consolas"/>
                <a:sym typeface="Consolas"/>
              </a:rPr>
              <a:t>2020</a:t>
            </a:r>
            <a:endParaRPr b="0" sz="1000" strike="noStrike">
              <a:solidFill>
                <a:schemeClr val="dk1"/>
              </a:solidFill>
              <a:latin typeface="Arial"/>
              <a:ea typeface="Arial"/>
              <a:cs typeface="Arial"/>
              <a:sym typeface="Arial"/>
            </a:endParaRPr>
          </a:p>
        </p:txBody>
      </p:sp>
      <p:sp>
        <p:nvSpPr>
          <p:cNvPr id="379" name="Google Shape;379;p4"/>
          <p:cNvSpPr/>
          <p:nvPr/>
        </p:nvSpPr>
        <p:spPr>
          <a:xfrm>
            <a:off x="2246400" y="4408560"/>
            <a:ext cx="517320" cy="222480"/>
          </a:xfrm>
          <a:prstGeom prst="rect">
            <a:avLst/>
          </a:prstGeom>
          <a:noFill/>
          <a:ln>
            <a:noFill/>
          </a:ln>
        </p:spPr>
        <p:txBody>
          <a:bodyPr anchorCtr="0" anchor="ctr" bIns="182875" lIns="91425" spcFirstLastPara="1" rIns="91425" wrap="square" tIns="182875">
            <a:noAutofit/>
          </a:bodyPr>
          <a:lstStyle/>
          <a:p>
            <a:pPr indent="0" lvl="0" marL="0" marR="0" rtl="0" algn="l">
              <a:lnSpc>
                <a:spcPct val="100000"/>
              </a:lnSpc>
              <a:spcBef>
                <a:spcPts val="0"/>
              </a:spcBef>
              <a:spcAft>
                <a:spcPts val="0"/>
              </a:spcAft>
              <a:buNone/>
            </a:pPr>
            <a:r>
              <a:rPr b="0" lang="es-ES" sz="1000" strike="noStrike">
                <a:solidFill>
                  <a:srgbClr val="000000"/>
                </a:solidFill>
                <a:latin typeface="Consolas"/>
                <a:ea typeface="Consolas"/>
                <a:cs typeface="Consolas"/>
                <a:sym typeface="Consolas"/>
              </a:rPr>
              <a:t>2020</a:t>
            </a:r>
            <a:endParaRPr b="0" sz="1000" strike="noStrike">
              <a:solidFill>
                <a:schemeClr val="dk1"/>
              </a:solidFill>
              <a:latin typeface="Arial"/>
              <a:ea typeface="Arial"/>
              <a:cs typeface="Arial"/>
              <a:sym typeface="Arial"/>
            </a:endParaRPr>
          </a:p>
        </p:txBody>
      </p:sp>
      <p:sp>
        <p:nvSpPr>
          <p:cNvPr id="380" name="Google Shape;380;p4"/>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a:p>
        </p:txBody>
      </p:sp>
      <p:sp>
        <p:nvSpPr>
          <p:cNvPr id="381" name="Google Shape;381;p4"/>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B8B8B"/>
              </a:buClr>
              <a:buSzPts val="900"/>
              <a:buFont typeface="Calibri"/>
              <a:buNone/>
            </a:pPr>
            <a:fld id="{00000000-1234-1234-1234-123412341234}" type="slidenum">
              <a:rPr b="0" lang="es-ES" sz="900" strike="noStrike">
                <a:solidFill>
                  <a:srgbClr val="8B8B8B"/>
                </a:solidFill>
                <a:latin typeface="Calibri"/>
                <a:ea typeface="Calibri"/>
                <a:cs typeface="Calibri"/>
                <a:sym typeface="Calibri"/>
              </a:rPr>
              <a:t>‹#›</a:t>
            </a:fld>
            <a:endParaRPr/>
          </a:p>
        </p:txBody>
      </p:sp>
      <p:sp>
        <p:nvSpPr>
          <p:cNvPr id="382" name="Google Shape;382;p4"/>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8B8B8B"/>
              </a:buClr>
              <a:buSzPts val="900"/>
              <a:buFont typeface="Calibri"/>
              <a:buNone/>
            </a:pPr>
            <a:r>
              <a:rPr lang="es-ES"/>
              <a:t>14/11/2024</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40"/>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b="0" sz="900" strike="noStrike">
              <a:solidFill>
                <a:srgbClr val="8B8B8B"/>
              </a:solidFill>
              <a:latin typeface="Times New Roman"/>
              <a:ea typeface="Times New Roman"/>
              <a:cs typeface="Times New Roman"/>
              <a:sym typeface="Times New Roman"/>
            </a:endParaRPr>
          </a:p>
        </p:txBody>
      </p:sp>
      <p:sp>
        <p:nvSpPr>
          <p:cNvPr id="981" name="Google Shape;981;p40"/>
          <p:cNvSpPr/>
          <p:nvPr/>
        </p:nvSpPr>
        <p:spPr>
          <a:xfrm>
            <a:off x="4122720" y="1886400"/>
            <a:ext cx="966600" cy="259200"/>
          </a:xfrm>
          <a:prstGeom prst="rect">
            <a:avLst/>
          </a:prstGeom>
          <a:solidFill>
            <a:srgbClr val="CFE2F3"/>
          </a:solidFill>
          <a:ln cap="flat" cmpd="sng" w="9525">
            <a:solidFill>
              <a:srgbClr val="44546A"/>
            </a:solidFill>
            <a:prstDash val="solid"/>
            <a:round/>
            <a:headEnd len="sm" w="sm" type="none"/>
            <a:tailEnd len="sm" w="sm" type="none"/>
          </a:ln>
        </p:spPr>
        <p:txBody>
          <a:bodyPr anchorCtr="0" anchor="ctr" bIns="182875" lIns="91425" spcFirstLastPara="1" rIns="91425" wrap="square" tIns="182875">
            <a:noAutofit/>
          </a:bodyPr>
          <a:lstStyle/>
          <a:p>
            <a:pPr indent="0" lvl="0" marL="0" marR="0" rtl="0" algn="ctr">
              <a:lnSpc>
                <a:spcPct val="100000"/>
              </a:lnSpc>
              <a:spcBef>
                <a:spcPts val="0"/>
              </a:spcBef>
              <a:spcAft>
                <a:spcPts val="0"/>
              </a:spcAft>
              <a:buNone/>
            </a:pPr>
            <a:r>
              <a:rPr b="0" lang="es-ES" sz="1200" strike="noStrike">
                <a:solidFill>
                  <a:srgbClr val="000000"/>
                </a:solidFill>
                <a:latin typeface="Calibri"/>
                <a:ea typeface="Calibri"/>
                <a:cs typeface="Calibri"/>
                <a:sym typeface="Calibri"/>
              </a:rPr>
              <a:t>Sequencer</a:t>
            </a:r>
            <a:endParaRPr b="0" sz="1200" strike="noStrike">
              <a:solidFill>
                <a:schemeClr val="dk1"/>
              </a:solidFill>
              <a:latin typeface="Arial"/>
              <a:ea typeface="Arial"/>
              <a:cs typeface="Arial"/>
              <a:sym typeface="Arial"/>
            </a:endParaRPr>
          </a:p>
        </p:txBody>
      </p:sp>
      <p:cxnSp>
        <p:nvCxnSpPr>
          <p:cNvPr id="982" name="Google Shape;982;p40"/>
          <p:cNvCxnSpPr>
            <a:stCxn id="981" idx="2"/>
          </p:cNvCxnSpPr>
          <p:nvPr/>
        </p:nvCxnSpPr>
        <p:spPr>
          <a:xfrm flipH="1">
            <a:off x="3454020" y="2145600"/>
            <a:ext cx="1152000" cy="648600"/>
          </a:xfrm>
          <a:prstGeom prst="straightConnector1">
            <a:avLst/>
          </a:prstGeom>
          <a:noFill/>
          <a:ln cap="flat" cmpd="sng" w="28575">
            <a:solidFill>
              <a:srgbClr val="073763"/>
            </a:solidFill>
            <a:prstDash val="solid"/>
            <a:round/>
            <a:headEnd len="sm" w="sm" type="none"/>
            <a:tailEnd len="med" w="med" type="triangle"/>
          </a:ln>
        </p:spPr>
      </p:cxnSp>
      <p:cxnSp>
        <p:nvCxnSpPr>
          <p:cNvPr id="983" name="Google Shape;983;p40"/>
          <p:cNvCxnSpPr>
            <a:stCxn id="981" idx="2"/>
          </p:cNvCxnSpPr>
          <p:nvPr/>
        </p:nvCxnSpPr>
        <p:spPr>
          <a:xfrm>
            <a:off x="4606020" y="2145600"/>
            <a:ext cx="1118400" cy="648600"/>
          </a:xfrm>
          <a:prstGeom prst="straightConnector1">
            <a:avLst/>
          </a:prstGeom>
          <a:noFill/>
          <a:ln cap="flat" cmpd="sng" w="28575">
            <a:solidFill>
              <a:srgbClr val="073763"/>
            </a:solidFill>
            <a:prstDash val="solid"/>
            <a:round/>
            <a:headEnd len="sm" w="sm" type="none"/>
            <a:tailEnd len="med" w="med" type="triangle"/>
          </a:ln>
        </p:spPr>
      </p:cxnSp>
      <p:sp>
        <p:nvSpPr>
          <p:cNvPr id="984" name="Google Shape;984;p40"/>
          <p:cNvSpPr/>
          <p:nvPr/>
        </p:nvSpPr>
        <p:spPr>
          <a:xfrm>
            <a:off x="2417760" y="3362040"/>
            <a:ext cx="1036440" cy="719640"/>
          </a:xfrm>
          <a:prstGeom prst="flowChartMultidocument">
            <a:avLst/>
          </a:prstGeom>
          <a:solidFill>
            <a:srgbClr val="CFE2F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lang="es-ES" sz="1400" strike="noStrike">
                <a:solidFill>
                  <a:srgbClr val="000000"/>
                </a:solidFill>
                <a:latin typeface="Calibri"/>
                <a:ea typeface="Calibri"/>
                <a:cs typeface="Calibri"/>
                <a:sym typeface="Calibri"/>
              </a:rPr>
              <a:t>Illumina reads</a:t>
            </a:r>
            <a:endParaRPr b="0" sz="1400" strike="noStrike">
              <a:solidFill>
                <a:schemeClr val="dk1"/>
              </a:solidFill>
              <a:latin typeface="Arial"/>
              <a:ea typeface="Arial"/>
              <a:cs typeface="Arial"/>
              <a:sym typeface="Arial"/>
            </a:endParaRPr>
          </a:p>
        </p:txBody>
      </p:sp>
      <p:sp>
        <p:nvSpPr>
          <p:cNvPr id="985" name="Google Shape;985;p40"/>
          <p:cNvSpPr/>
          <p:nvPr/>
        </p:nvSpPr>
        <p:spPr>
          <a:xfrm>
            <a:off x="5939640" y="3362040"/>
            <a:ext cx="1036440" cy="719640"/>
          </a:xfrm>
          <a:prstGeom prst="flowChartMultidocument">
            <a:avLst/>
          </a:prstGeom>
          <a:solidFill>
            <a:srgbClr val="CFE2F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lang="es-ES" sz="1400" strike="noStrike">
                <a:solidFill>
                  <a:srgbClr val="000000"/>
                </a:solidFill>
                <a:latin typeface="Calibri"/>
                <a:ea typeface="Calibri"/>
                <a:cs typeface="Calibri"/>
                <a:sym typeface="Calibri"/>
              </a:rPr>
              <a:t>ONT reads</a:t>
            </a:r>
            <a:endParaRPr b="0" sz="1400" strike="noStrike">
              <a:solidFill>
                <a:schemeClr val="dk1"/>
              </a:solidFill>
              <a:latin typeface="Arial"/>
              <a:ea typeface="Arial"/>
              <a:cs typeface="Arial"/>
              <a:sym typeface="Arial"/>
            </a:endParaRPr>
          </a:p>
        </p:txBody>
      </p:sp>
      <p:pic>
        <p:nvPicPr>
          <p:cNvPr id="986" name="Google Shape;986;p40"/>
          <p:cNvPicPr preferRelativeResize="0"/>
          <p:nvPr/>
        </p:nvPicPr>
        <p:blipFill rotWithShape="1">
          <a:blip r:embed="rId3">
            <a:alphaModFix/>
          </a:blip>
          <a:srcRect b="0" l="22846" r="22278" t="0"/>
          <a:stretch/>
        </p:blipFill>
        <p:spPr>
          <a:xfrm>
            <a:off x="2417760" y="2361240"/>
            <a:ext cx="1036440" cy="865800"/>
          </a:xfrm>
          <a:prstGeom prst="rect">
            <a:avLst/>
          </a:prstGeom>
          <a:noFill/>
          <a:ln>
            <a:noFill/>
          </a:ln>
        </p:spPr>
      </p:pic>
      <p:pic>
        <p:nvPicPr>
          <p:cNvPr id="987" name="Google Shape;987;p40"/>
          <p:cNvPicPr preferRelativeResize="0"/>
          <p:nvPr/>
        </p:nvPicPr>
        <p:blipFill rotWithShape="1">
          <a:blip r:embed="rId4">
            <a:alphaModFix/>
          </a:blip>
          <a:srcRect b="0" l="0" r="0" t="0"/>
          <a:stretch/>
        </p:blipFill>
        <p:spPr>
          <a:xfrm>
            <a:off x="5724000" y="2261520"/>
            <a:ext cx="1093680" cy="1065240"/>
          </a:xfrm>
          <a:prstGeom prst="rect">
            <a:avLst/>
          </a:prstGeom>
          <a:noFill/>
          <a:ln>
            <a:noFill/>
          </a:ln>
        </p:spPr>
      </p:pic>
      <p:pic>
        <p:nvPicPr>
          <p:cNvPr id="988" name="Google Shape;988;p40"/>
          <p:cNvPicPr preferRelativeResize="0"/>
          <p:nvPr/>
        </p:nvPicPr>
        <p:blipFill rotWithShape="1">
          <a:blip r:embed="rId5">
            <a:alphaModFix/>
          </a:blip>
          <a:srcRect b="0" l="0" r="0" t="0"/>
          <a:stretch/>
        </p:blipFill>
        <p:spPr>
          <a:xfrm>
            <a:off x="5079240" y="4031280"/>
            <a:ext cx="785160" cy="1029960"/>
          </a:xfrm>
          <a:prstGeom prst="rect">
            <a:avLst/>
          </a:prstGeom>
          <a:noFill/>
          <a:ln>
            <a:noFill/>
          </a:ln>
        </p:spPr>
      </p:pic>
      <p:sp>
        <p:nvSpPr>
          <p:cNvPr id="989" name="Google Shape;989;p40"/>
          <p:cNvSpPr/>
          <p:nvPr/>
        </p:nvSpPr>
        <p:spPr>
          <a:xfrm>
            <a:off x="7602480" y="4425120"/>
            <a:ext cx="1183320" cy="242640"/>
          </a:xfrm>
          <a:prstGeom prst="rect">
            <a:avLst/>
          </a:prstGeom>
          <a:solidFill>
            <a:srgbClr val="F4CCCC"/>
          </a:solidFill>
          <a:ln cap="flat" cmpd="sng" w="9525">
            <a:solidFill>
              <a:srgbClr val="44546A"/>
            </a:solidFill>
            <a:prstDash val="solid"/>
            <a:round/>
            <a:headEnd len="sm" w="sm" type="none"/>
            <a:tailEnd len="sm" w="sm" type="none"/>
          </a:ln>
        </p:spPr>
        <p:txBody>
          <a:bodyPr anchorCtr="0" anchor="ctr" bIns="182875" lIns="91425" spcFirstLastPara="1" rIns="91425" wrap="square" tIns="182875">
            <a:noAutofit/>
          </a:bodyPr>
          <a:lstStyle/>
          <a:p>
            <a:pPr indent="0" lvl="0" marL="0" marR="0" rtl="0" algn="ctr">
              <a:lnSpc>
                <a:spcPct val="100000"/>
              </a:lnSpc>
              <a:spcBef>
                <a:spcPts val="0"/>
              </a:spcBef>
              <a:spcAft>
                <a:spcPts val="0"/>
              </a:spcAft>
              <a:buNone/>
            </a:pPr>
            <a:r>
              <a:rPr b="0" lang="es-ES" sz="1200" strike="noStrike">
                <a:solidFill>
                  <a:srgbClr val="990000"/>
                </a:solidFill>
                <a:latin typeface="Calibri"/>
                <a:ea typeface="Calibri"/>
                <a:cs typeface="Calibri"/>
                <a:sym typeface="Calibri"/>
              </a:rPr>
              <a:t>Variant Calling</a:t>
            </a:r>
            <a:endParaRPr b="0" sz="1200" strike="noStrike">
              <a:solidFill>
                <a:schemeClr val="dk1"/>
              </a:solidFill>
              <a:latin typeface="Arial"/>
              <a:ea typeface="Arial"/>
              <a:cs typeface="Arial"/>
              <a:sym typeface="Arial"/>
            </a:endParaRPr>
          </a:p>
        </p:txBody>
      </p:sp>
      <p:sp>
        <p:nvSpPr>
          <p:cNvPr id="990" name="Google Shape;990;p40"/>
          <p:cNvSpPr/>
          <p:nvPr/>
        </p:nvSpPr>
        <p:spPr>
          <a:xfrm>
            <a:off x="7424280" y="4913280"/>
            <a:ext cx="1539720" cy="242640"/>
          </a:xfrm>
          <a:prstGeom prst="rect">
            <a:avLst/>
          </a:prstGeom>
          <a:solidFill>
            <a:srgbClr val="F4CCCC"/>
          </a:solidFill>
          <a:ln cap="flat" cmpd="sng" w="9525">
            <a:solidFill>
              <a:srgbClr val="44546A"/>
            </a:solidFill>
            <a:prstDash val="solid"/>
            <a:round/>
            <a:headEnd len="sm" w="sm" type="none"/>
            <a:tailEnd len="sm" w="sm" type="none"/>
          </a:ln>
        </p:spPr>
        <p:txBody>
          <a:bodyPr anchorCtr="0" anchor="ctr" bIns="182875" lIns="91425" spcFirstLastPara="1" rIns="91425" wrap="square" tIns="182875">
            <a:noAutofit/>
          </a:bodyPr>
          <a:lstStyle/>
          <a:p>
            <a:pPr indent="0" lvl="0" marL="0" marR="0" rtl="0" algn="ctr">
              <a:lnSpc>
                <a:spcPct val="100000"/>
              </a:lnSpc>
              <a:spcBef>
                <a:spcPts val="0"/>
              </a:spcBef>
              <a:spcAft>
                <a:spcPts val="0"/>
              </a:spcAft>
              <a:buNone/>
            </a:pPr>
            <a:r>
              <a:rPr b="0" lang="es-ES" sz="1200" strike="noStrike">
                <a:solidFill>
                  <a:srgbClr val="990000"/>
                </a:solidFill>
                <a:latin typeface="Calibri"/>
                <a:ea typeface="Calibri"/>
                <a:cs typeface="Calibri"/>
                <a:sym typeface="Calibri"/>
              </a:rPr>
              <a:t>Consensus genome</a:t>
            </a:r>
            <a:endParaRPr b="0" sz="1200" strike="noStrike">
              <a:solidFill>
                <a:schemeClr val="dk1"/>
              </a:solidFill>
              <a:latin typeface="Arial"/>
              <a:ea typeface="Arial"/>
              <a:cs typeface="Arial"/>
              <a:sym typeface="Arial"/>
            </a:endParaRPr>
          </a:p>
        </p:txBody>
      </p:sp>
      <p:sp>
        <p:nvSpPr>
          <p:cNvPr id="991" name="Google Shape;991;p40"/>
          <p:cNvSpPr/>
          <p:nvPr/>
        </p:nvSpPr>
        <p:spPr>
          <a:xfrm rot="10800000">
            <a:off x="7093800" y="4198680"/>
            <a:ext cx="179640" cy="1107000"/>
          </a:xfrm>
          <a:prstGeom prst="leftBrace">
            <a:avLst>
              <a:gd fmla="val 50000" name="adj1"/>
              <a:gd fmla="val 50000" name="adj2"/>
            </a:avLst>
          </a:prstGeom>
          <a:noFill/>
          <a:ln cap="flat" cmpd="sng" w="9525">
            <a:solidFill>
              <a:srgbClr val="07376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92" name="Google Shape;992;p40"/>
          <p:cNvSpPr/>
          <p:nvPr/>
        </p:nvSpPr>
        <p:spPr>
          <a:xfrm>
            <a:off x="8073360" y="4667760"/>
            <a:ext cx="241920" cy="222480"/>
          </a:xfrm>
          <a:prstGeom prst="mathPlus">
            <a:avLst>
              <a:gd fmla="val 23520" name="adj1"/>
            </a:avLst>
          </a:prstGeom>
          <a:solidFill>
            <a:srgbClr val="F4CCCC"/>
          </a:solidFill>
          <a:ln cap="flat" cmpd="sng" w="9525">
            <a:solidFill>
              <a:srgbClr val="44546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993" name="Google Shape;993;p40"/>
          <p:cNvPicPr preferRelativeResize="0"/>
          <p:nvPr/>
        </p:nvPicPr>
        <p:blipFill rotWithShape="1">
          <a:blip r:embed="rId6">
            <a:alphaModFix/>
          </a:blip>
          <a:srcRect b="0" l="0" r="0" t="0"/>
          <a:stretch/>
        </p:blipFill>
        <p:spPr>
          <a:xfrm>
            <a:off x="3890160" y="5820480"/>
            <a:ext cx="1618920" cy="437760"/>
          </a:xfrm>
          <a:prstGeom prst="rect">
            <a:avLst/>
          </a:prstGeom>
          <a:noFill/>
          <a:ln>
            <a:noFill/>
          </a:ln>
        </p:spPr>
      </p:pic>
      <p:cxnSp>
        <p:nvCxnSpPr>
          <p:cNvPr id="994" name="Google Shape;994;p40"/>
          <p:cNvCxnSpPr>
            <a:stCxn id="995" idx="2"/>
            <a:endCxn id="996" idx="0"/>
          </p:cNvCxnSpPr>
          <p:nvPr/>
        </p:nvCxnSpPr>
        <p:spPr>
          <a:xfrm flipH="1">
            <a:off x="5025900" y="4938480"/>
            <a:ext cx="1393800" cy="618600"/>
          </a:xfrm>
          <a:prstGeom prst="straightConnector1">
            <a:avLst/>
          </a:prstGeom>
          <a:noFill/>
          <a:ln cap="flat" cmpd="sng" w="28575">
            <a:solidFill>
              <a:srgbClr val="073763"/>
            </a:solidFill>
            <a:prstDash val="solid"/>
            <a:round/>
            <a:headEnd len="sm" w="sm" type="none"/>
            <a:tailEnd len="med" w="med" type="triangle"/>
          </a:ln>
        </p:spPr>
      </p:cxnSp>
      <p:pic>
        <p:nvPicPr>
          <p:cNvPr id="997" name="Google Shape;997;p40"/>
          <p:cNvPicPr preferRelativeResize="0"/>
          <p:nvPr/>
        </p:nvPicPr>
        <p:blipFill rotWithShape="1">
          <a:blip r:embed="rId7">
            <a:alphaModFix/>
          </a:blip>
          <a:srcRect b="0" l="0" r="0" t="0"/>
          <a:stretch/>
        </p:blipFill>
        <p:spPr>
          <a:xfrm>
            <a:off x="7837200" y="5401440"/>
            <a:ext cx="966600" cy="966600"/>
          </a:xfrm>
          <a:prstGeom prst="rect">
            <a:avLst/>
          </a:prstGeom>
          <a:noFill/>
          <a:ln>
            <a:noFill/>
          </a:ln>
        </p:spPr>
      </p:pic>
      <p:cxnSp>
        <p:nvCxnSpPr>
          <p:cNvPr id="998" name="Google Shape;998;p40"/>
          <p:cNvCxnSpPr>
            <a:stCxn id="995" idx="2"/>
            <a:endCxn id="999" idx="0"/>
          </p:cNvCxnSpPr>
          <p:nvPr/>
        </p:nvCxnSpPr>
        <p:spPr>
          <a:xfrm>
            <a:off x="6419700" y="4938480"/>
            <a:ext cx="1004100" cy="626700"/>
          </a:xfrm>
          <a:prstGeom prst="straightConnector1">
            <a:avLst/>
          </a:prstGeom>
          <a:noFill/>
          <a:ln cap="flat" cmpd="sng" w="28575">
            <a:solidFill>
              <a:srgbClr val="073763"/>
            </a:solidFill>
            <a:prstDash val="solid"/>
            <a:round/>
            <a:headEnd len="sm" w="sm" type="none"/>
            <a:tailEnd len="med" w="med" type="triangle"/>
          </a:ln>
        </p:spPr>
      </p:cxnSp>
      <p:cxnSp>
        <p:nvCxnSpPr>
          <p:cNvPr id="1000" name="Google Shape;1000;p40"/>
          <p:cNvCxnSpPr>
            <a:endCxn id="995" idx="0"/>
          </p:cNvCxnSpPr>
          <p:nvPr/>
        </p:nvCxnSpPr>
        <p:spPr>
          <a:xfrm>
            <a:off x="6419400" y="4014420"/>
            <a:ext cx="300" cy="486300"/>
          </a:xfrm>
          <a:prstGeom prst="straightConnector1">
            <a:avLst/>
          </a:prstGeom>
          <a:noFill/>
          <a:ln cap="flat" cmpd="sng" w="28575">
            <a:solidFill>
              <a:srgbClr val="073763"/>
            </a:solidFill>
            <a:prstDash val="solid"/>
            <a:round/>
            <a:headEnd len="sm" w="sm" type="none"/>
            <a:tailEnd len="med" w="med" type="triangle"/>
          </a:ln>
        </p:spPr>
      </p:cxnSp>
      <p:sp>
        <p:nvSpPr>
          <p:cNvPr id="1001" name="Google Shape;1001;p40"/>
          <p:cNvSpPr/>
          <p:nvPr/>
        </p:nvSpPr>
        <p:spPr>
          <a:xfrm>
            <a:off x="5674320" y="5472720"/>
            <a:ext cx="1183320" cy="427320"/>
          </a:xfrm>
          <a:prstGeom prst="rect">
            <a:avLst/>
          </a:prstGeom>
          <a:solidFill>
            <a:srgbClr val="F4CCC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lang="es-ES" sz="1200" strike="noStrike">
                <a:solidFill>
                  <a:srgbClr val="990000"/>
                </a:solidFill>
                <a:latin typeface="Calibri"/>
                <a:ea typeface="Calibri"/>
                <a:cs typeface="Calibri"/>
                <a:sym typeface="Calibri"/>
              </a:rPr>
              <a:t>Clade/Lineage assignment</a:t>
            </a:r>
            <a:endParaRPr b="0" sz="1200" strike="noStrike">
              <a:solidFill>
                <a:schemeClr val="dk1"/>
              </a:solidFill>
              <a:latin typeface="Arial"/>
              <a:ea typeface="Arial"/>
              <a:cs typeface="Arial"/>
              <a:sym typeface="Arial"/>
            </a:endParaRPr>
          </a:p>
        </p:txBody>
      </p:sp>
      <p:sp>
        <p:nvSpPr>
          <p:cNvPr id="1002" name="Google Shape;1002;p40"/>
          <p:cNvSpPr/>
          <p:nvPr/>
        </p:nvSpPr>
        <p:spPr>
          <a:xfrm>
            <a:off x="2008800" y="5337360"/>
            <a:ext cx="1164960" cy="222480"/>
          </a:xfrm>
          <a:prstGeom prst="rect">
            <a:avLst/>
          </a:prstGeom>
          <a:noFill/>
          <a:ln>
            <a:noFill/>
          </a:ln>
        </p:spPr>
        <p:txBody>
          <a:bodyPr anchorCtr="0" anchor="ctr" bIns="182875" lIns="91425" spcFirstLastPara="1" rIns="91425" wrap="square" tIns="182875">
            <a:noAutofit/>
          </a:bodyPr>
          <a:lstStyle/>
          <a:p>
            <a:pPr indent="0" lvl="0" marL="0" marR="0" rtl="0" algn="l">
              <a:lnSpc>
                <a:spcPct val="100000"/>
              </a:lnSpc>
              <a:spcBef>
                <a:spcPts val="0"/>
              </a:spcBef>
              <a:spcAft>
                <a:spcPts val="0"/>
              </a:spcAft>
              <a:buNone/>
            </a:pPr>
            <a:r>
              <a:rPr b="0" lang="es-ES" sz="1200" strike="noStrike">
                <a:solidFill>
                  <a:srgbClr val="000000"/>
                </a:solidFill>
                <a:latin typeface="Consolas"/>
                <a:ea typeface="Consolas"/>
                <a:cs typeface="Consolas"/>
                <a:sym typeface="Consolas"/>
              </a:rPr>
              <a:t>HTML report</a:t>
            </a:r>
            <a:endParaRPr b="0" sz="1200" strike="noStrike">
              <a:solidFill>
                <a:schemeClr val="dk1"/>
              </a:solidFill>
              <a:latin typeface="Arial"/>
              <a:ea typeface="Arial"/>
              <a:cs typeface="Arial"/>
              <a:sym typeface="Arial"/>
            </a:endParaRPr>
          </a:p>
        </p:txBody>
      </p:sp>
      <p:pic>
        <p:nvPicPr>
          <p:cNvPr id="1003" name="Google Shape;1003;p40"/>
          <p:cNvPicPr preferRelativeResize="0"/>
          <p:nvPr/>
        </p:nvPicPr>
        <p:blipFill rotWithShape="1">
          <a:blip r:embed="rId8">
            <a:alphaModFix/>
          </a:blip>
          <a:srcRect b="0" l="0" r="0" t="0"/>
          <a:stretch/>
        </p:blipFill>
        <p:spPr>
          <a:xfrm>
            <a:off x="2001600" y="5006880"/>
            <a:ext cx="1137240" cy="301680"/>
          </a:xfrm>
          <a:prstGeom prst="rect">
            <a:avLst/>
          </a:prstGeom>
          <a:noFill/>
          <a:ln>
            <a:noFill/>
          </a:ln>
        </p:spPr>
      </p:pic>
      <p:sp>
        <p:nvSpPr>
          <p:cNvPr id="1004" name="Google Shape;1004;p40"/>
          <p:cNvSpPr/>
          <p:nvPr/>
        </p:nvSpPr>
        <p:spPr>
          <a:xfrm>
            <a:off x="3238200" y="4198680"/>
            <a:ext cx="179640" cy="2254320"/>
          </a:xfrm>
          <a:prstGeom prst="leftBrace">
            <a:avLst>
              <a:gd fmla="val 50000" name="adj1"/>
              <a:gd fmla="val 50000" name="adj2"/>
            </a:avLst>
          </a:prstGeom>
          <a:noFill/>
          <a:ln cap="flat" cmpd="sng" w="9525">
            <a:solidFill>
              <a:srgbClr val="07376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95" name="Google Shape;995;p40"/>
          <p:cNvSpPr/>
          <p:nvPr/>
        </p:nvSpPr>
        <p:spPr>
          <a:xfrm>
            <a:off x="5972040" y="4500720"/>
            <a:ext cx="895320" cy="43776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lang="es-ES" sz="1200" strike="noStrike">
                <a:solidFill>
                  <a:srgbClr val="990000"/>
                </a:solidFill>
                <a:latin typeface="Consolas"/>
                <a:ea typeface="Consolas"/>
                <a:cs typeface="Consolas"/>
                <a:sym typeface="Consolas"/>
              </a:rPr>
              <a:t>ARTIC network</a:t>
            </a:r>
            <a:endParaRPr b="0" sz="1200" strike="noStrike">
              <a:solidFill>
                <a:schemeClr val="dk1"/>
              </a:solidFill>
              <a:latin typeface="Arial"/>
              <a:ea typeface="Arial"/>
              <a:cs typeface="Arial"/>
              <a:sym typeface="Arial"/>
            </a:endParaRPr>
          </a:p>
        </p:txBody>
      </p:sp>
      <p:sp>
        <p:nvSpPr>
          <p:cNvPr id="996" name="Google Shape;996;p40"/>
          <p:cNvSpPr/>
          <p:nvPr/>
        </p:nvSpPr>
        <p:spPr>
          <a:xfrm>
            <a:off x="4542480" y="5556960"/>
            <a:ext cx="966600" cy="259200"/>
          </a:xfrm>
          <a:prstGeom prst="rect">
            <a:avLst/>
          </a:prstGeom>
          <a:noFill/>
          <a:ln>
            <a:noFill/>
          </a:ln>
        </p:spPr>
        <p:txBody>
          <a:bodyPr anchorCtr="0" anchor="ctr" bIns="182875" lIns="91425" spcFirstLastPara="1" rIns="91425" wrap="square" tIns="182875">
            <a:noAutofit/>
          </a:bodyPr>
          <a:lstStyle/>
          <a:p>
            <a:pPr indent="0" lvl="0" marL="0" marR="0" rtl="0" algn="ctr">
              <a:lnSpc>
                <a:spcPct val="100000"/>
              </a:lnSpc>
              <a:spcBef>
                <a:spcPts val="0"/>
              </a:spcBef>
              <a:spcAft>
                <a:spcPts val="0"/>
              </a:spcAft>
              <a:buNone/>
            </a:pPr>
            <a:r>
              <a:rPr b="0" lang="es-ES" sz="1200" strike="noStrike">
                <a:solidFill>
                  <a:srgbClr val="990000"/>
                </a:solidFill>
                <a:latin typeface="Consolas"/>
                <a:ea typeface="Consolas"/>
                <a:cs typeface="Consolas"/>
                <a:sym typeface="Consolas"/>
              </a:rPr>
              <a:t>Nextclade</a:t>
            </a:r>
            <a:endParaRPr b="0" sz="1200" strike="noStrike">
              <a:solidFill>
                <a:schemeClr val="dk1"/>
              </a:solidFill>
              <a:latin typeface="Arial"/>
              <a:ea typeface="Arial"/>
              <a:cs typeface="Arial"/>
              <a:sym typeface="Arial"/>
            </a:endParaRPr>
          </a:p>
        </p:txBody>
      </p:sp>
      <p:sp>
        <p:nvSpPr>
          <p:cNvPr id="999" name="Google Shape;999;p40"/>
          <p:cNvSpPr/>
          <p:nvPr/>
        </p:nvSpPr>
        <p:spPr>
          <a:xfrm>
            <a:off x="6940440" y="5565240"/>
            <a:ext cx="966600" cy="242640"/>
          </a:xfrm>
          <a:prstGeom prst="rect">
            <a:avLst/>
          </a:prstGeom>
          <a:noFill/>
          <a:ln>
            <a:noFill/>
          </a:ln>
        </p:spPr>
        <p:txBody>
          <a:bodyPr anchorCtr="0" anchor="ctr" bIns="182875" lIns="91425" spcFirstLastPara="1" rIns="91425" wrap="square" tIns="182875">
            <a:noAutofit/>
          </a:bodyPr>
          <a:lstStyle/>
          <a:p>
            <a:pPr indent="0" lvl="0" marL="0" marR="0" rtl="0" algn="ctr">
              <a:lnSpc>
                <a:spcPct val="100000"/>
              </a:lnSpc>
              <a:spcBef>
                <a:spcPts val="0"/>
              </a:spcBef>
              <a:spcAft>
                <a:spcPts val="0"/>
              </a:spcAft>
              <a:buNone/>
            </a:pPr>
            <a:r>
              <a:rPr b="0" lang="es-ES" sz="1200" strike="noStrike">
                <a:solidFill>
                  <a:srgbClr val="990000"/>
                </a:solidFill>
                <a:latin typeface="Consolas"/>
                <a:ea typeface="Consolas"/>
                <a:cs typeface="Consolas"/>
                <a:sym typeface="Consolas"/>
              </a:rPr>
              <a:t>Pangolin</a:t>
            </a:r>
            <a:endParaRPr b="0" sz="1200" strike="noStrike">
              <a:solidFill>
                <a:schemeClr val="dk1"/>
              </a:solidFill>
              <a:latin typeface="Arial"/>
              <a:ea typeface="Arial"/>
              <a:cs typeface="Arial"/>
              <a:sym typeface="Arial"/>
            </a:endParaRPr>
          </a:p>
        </p:txBody>
      </p:sp>
      <p:sp>
        <p:nvSpPr>
          <p:cNvPr id="1005" name="Google Shape;1005;p40"/>
          <p:cNvSpPr/>
          <p:nvPr/>
        </p:nvSpPr>
        <p:spPr>
          <a:xfrm>
            <a:off x="628560" y="700560"/>
            <a:ext cx="7886520" cy="865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s-ES" sz="2100" strike="noStrike">
                <a:solidFill>
                  <a:srgbClr val="000000"/>
                </a:solidFill>
                <a:latin typeface="Consolas"/>
                <a:ea typeface="Consolas"/>
                <a:cs typeface="Consolas"/>
                <a:sym typeface="Consolas"/>
              </a:rPr>
              <a:t>7.1. pipeline</a:t>
            </a:r>
            <a:endParaRPr b="0" sz="2100" strike="noStrike">
              <a:solidFill>
                <a:schemeClr val="dk1"/>
              </a:solidFill>
              <a:latin typeface="Arial"/>
              <a:ea typeface="Arial"/>
              <a:cs typeface="Arial"/>
              <a:sym typeface="Arial"/>
            </a:endParaRPr>
          </a:p>
        </p:txBody>
      </p:sp>
      <p:sp>
        <p:nvSpPr>
          <p:cNvPr id="1006" name="Google Shape;1006;p40"/>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a:p>
        </p:txBody>
      </p:sp>
      <p:sp>
        <p:nvSpPr>
          <p:cNvPr id="1007" name="Google Shape;1007;p40"/>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B8B8B"/>
              </a:buClr>
              <a:buSzPts val="900"/>
              <a:buFont typeface="Calibri"/>
              <a:buNone/>
            </a:pPr>
            <a:fld id="{00000000-1234-1234-1234-123412341234}" type="slidenum">
              <a:rPr lang="es-ES"/>
              <a:t>‹#›</a:t>
            </a:fld>
            <a:endParaRPr/>
          </a:p>
        </p:txBody>
      </p:sp>
      <p:sp>
        <p:nvSpPr>
          <p:cNvPr id="1008" name="Google Shape;1008;p40"/>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8B8B8B"/>
              </a:buClr>
              <a:buSzPts val="900"/>
              <a:buFont typeface="Calibri"/>
              <a:buNone/>
            </a:pPr>
            <a:r>
              <a:rPr lang="es-ES"/>
              <a:t>14/11/2024</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41"/>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b="0" sz="900" strike="noStrike">
              <a:solidFill>
                <a:srgbClr val="8B8B8B"/>
              </a:solidFill>
              <a:latin typeface="Times New Roman"/>
              <a:ea typeface="Times New Roman"/>
              <a:cs typeface="Times New Roman"/>
              <a:sym typeface="Times New Roman"/>
            </a:endParaRPr>
          </a:p>
        </p:txBody>
      </p:sp>
      <p:sp>
        <p:nvSpPr>
          <p:cNvPr id="1015" name="Google Shape;1015;p41"/>
          <p:cNvSpPr/>
          <p:nvPr/>
        </p:nvSpPr>
        <p:spPr>
          <a:xfrm>
            <a:off x="3603240" y="3529440"/>
            <a:ext cx="1801440" cy="1175040"/>
          </a:xfrm>
          <a:prstGeom prst="sun">
            <a:avLst>
              <a:gd fmla="val 13961" name="adj"/>
            </a:avLst>
          </a:prstGeom>
          <a:noFill/>
          <a:ln cap="flat" cmpd="sng" w="9525">
            <a:solidFill>
              <a:srgbClr val="44546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16" name="Google Shape;1016;p41"/>
          <p:cNvSpPr/>
          <p:nvPr/>
        </p:nvSpPr>
        <p:spPr>
          <a:xfrm>
            <a:off x="1226520" y="2010600"/>
            <a:ext cx="861480" cy="593640"/>
          </a:xfrm>
          <a:prstGeom prst="flowChartMultidocument">
            <a:avLst/>
          </a:prstGeom>
          <a:solidFill>
            <a:srgbClr val="CFE2F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lang="es-ES" sz="1200" strike="noStrike">
                <a:solidFill>
                  <a:srgbClr val="000000"/>
                </a:solidFill>
                <a:latin typeface="Calibri"/>
                <a:ea typeface="Calibri"/>
                <a:cs typeface="Calibri"/>
                <a:sym typeface="Calibri"/>
              </a:rPr>
              <a:t>Illumina reads</a:t>
            </a:r>
            <a:endParaRPr b="0" sz="1200" strike="noStrike">
              <a:solidFill>
                <a:schemeClr val="dk1"/>
              </a:solidFill>
              <a:latin typeface="Arial"/>
              <a:ea typeface="Arial"/>
              <a:cs typeface="Arial"/>
              <a:sym typeface="Arial"/>
            </a:endParaRPr>
          </a:p>
        </p:txBody>
      </p:sp>
      <p:cxnSp>
        <p:nvCxnSpPr>
          <p:cNvPr id="1017" name="Google Shape;1017;p41"/>
          <p:cNvCxnSpPr>
            <a:stCxn id="1016" idx="3"/>
            <a:endCxn id="1018" idx="1"/>
          </p:cNvCxnSpPr>
          <p:nvPr/>
        </p:nvCxnSpPr>
        <p:spPr>
          <a:xfrm flipH="1" rot="10800000">
            <a:off x="2088000" y="2057220"/>
            <a:ext cx="1722600" cy="250200"/>
          </a:xfrm>
          <a:prstGeom prst="straightConnector1">
            <a:avLst/>
          </a:prstGeom>
          <a:noFill/>
          <a:ln cap="flat" cmpd="sng" w="28575">
            <a:solidFill>
              <a:srgbClr val="073763"/>
            </a:solidFill>
            <a:prstDash val="solid"/>
            <a:round/>
            <a:headEnd len="sm" w="sm" type="none"/>
            <a:tailEnd len="med" w="med" type="triangle"/>
          </a:ln>
        </p:spPr>
      </p:cxnSp>
      <p:sp>
        <p:nvSpPr>
          <p:cNvPr id="1018" name="Google Shape;1018;p41"/>
          <p:cNvSpPr/>
          <p:nvPr/>
        </p:nvSpPr>
        <p:spPr>
          <a:xfrm>
            <a:off x="3810600" y="1854000"/>
            <a:ext cx="1386000" cy="406440"/>
          </a:xfrm>
          <a:prstGeom prst="rect">
            <a:avLst/>
          </a:prstGeom>
          <a:solidFill>
            <a:srgbClr val="CFE2F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lang="es-ES" sz="1200" strike="noStrike">
                <a:solidFill>
                  <a:srgbClr val="000000"/>
                </a:solidFill>
                <a:latin typeface="Calibri"/>
                <a:ea typeface="Calibri"/>
                <a:cs typeface="Calibri"/>
                <a:sym typeface="Calibri"/>
              </a:rPr>
              <a:t>Quality Control &amp; Preprocessing</a:t>
            </a:r>
            <a:endParaRPr b="0" sz="1200" strike="noStrike">
              <a:solidFill>
                <a:schemeClr val="dk1"/>
              </a:solidFill>
              <a:latin typeface="Arial"/>
              <a:ea typeface="Arial"/>
              <a:cs typeface="Arial"/>
              <a:sym typeface="Arial"/>
            </a:endParaRPr>
          </a:p>
        </p:txBody>
      </p:sp>
      <p:sp>
        <p:nvSpPr>
          <p:cNvPr id="1019" name="Google Shape;1019;p41"/>
          <p:cNvSpPr/>
          <p:nvPr/>
        </p:nvSpPr>
        <p:spPr>
          <a:xfrm>
            <a:off x="5252040" y="1866240"/>
            <a:ext cx="1580400" cy="37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s-ES" sz="1200" strike="noStrike">
                <a:solidFill>
                  <a:srgbClr val="0B5394"/>
                </a:solidFill>
                <a:latin typeface="Consolas"/>
                <a:ea typeface="Consolas"/>
                <a:cs typeface="Consolas"/>
                <a:sym typeface="Consolas"/>
              </a:rPr>
              <a:t>FastQC &amp; Fastp</a:t>
            </a:r>
            <a:endParaRPr b="0" sz="1200" strike="noStrike">
              <a:solidFill>
                <a:schemeClr val="dk1"/>
              </a:solidFill>
              <a:latin typeface="Arial"/>
              <a:ea typeface="Arial"/>
              <a:cs typeface="Arial"/>
              <a:sym typeface="Arial"/>
            </a:endParaRPr>
          </a:p>
        </p:txBody>
      </p:sp>
      <p:cxnSp>
        <p:nvCxnSpPr>
          <p:cNvPr id="1020" name="Google Shape;1020;p41"/>
          <p:cNvCxnSpPr>
            <a:stCxn id="1018" idx="2"/>
            <a:endCxn id="1021" idx="3"/>
          </p:cNvCxnSpPr>
          <p:nvPr/>
        </p:nvCxnSpPr>
        <p:spPr>
          <a:xfrm flipH="1">
            <a:off x="2933700" y="2260440"/>
            <a:ext cx="1569900" cy="735600"/>
          </a:xfrm>
          <a:prstGeom prst="straightConnector1">
            <a:avLst/>
          </a:prstGeom>
          <a:noFill/>
          <a:ln cap="flat" cmpd="sng" w="28575">
            <a:solidFill>
              <a:srgbClr val="073763"/>
            </a:solidFill>
            <a:prstDash val="solid"/>
            <a:round/>
            <a:headEnd len="sm" w="sm" type="none"/>
            <a:tailEnd len="med" w="med" type="triangle"/>
          </a:ln>
        </p:spPr>
      </p:cxnSp>
      <p:sp>
        <p:nvSpPr>
          <p:cNvPr id="1022" name="Google Shape;1022;p41"/>
          <p:cNvSpPr/>
          <p:nvPr/>
        </p:nvSpPr>
        <p:spPr>
          <a:xfrm>
            <a:off x="1728360" y="3364560"/>
            <a:ext cx="1183320" cy="242640"/>
          </a:xfrm>
          <a:prstGeom prst="rect">
            <a:avLst/>
          </a:prstGeom>
          <a:solidFill>
            <a:srgbClr val="F4CCCC"/>
          </a:solidFill>
          <a:ln cap="flat" cmpd="sng" w="9525">
            <a:solidFill>
              <a:srgbClr val="44546A"/>
            </a:solidFill>
            <a:prstDash val="solid"/>
            <a:round/>
            <a:headEnd len="sm" w="sm" type="none"/>
            <a:tailEnd len="sm" w="sm" type="none"/>
          </a:ln>
        </p:spPr>
        <p:txBody>
          <a:bodyPr anchorCtr="0" anchor="ctr" bIns="182875" lIns="91425" spcFirstLastPara="1" rIns="91425" wrap="square" tIns="182875">
            <a:noAutofit/>
          </a:bodyPr>
          <a:lstStyle/>
          <a:p>
            <a:pPr indent="0" lvl="0" marL="0" marR="0" rtl="0" algn="ctr">
              <a:lnSpc>
                <a:spcPct val="100000"/>
              </a:lnSpc>
              <a:spcBef>
                <a:spcPts val="0"/>
              </a:spcBef>
              <a:spcAft>
                <a:spcPts val="0"/>
              </a:spcAft>
              <a:buNone/>
            </a:pPr>
            <a:r>
              <a:rPr b="0" lang="es-ES" sz="1200" strike="noStrike">
                <a:solidFill>
                  <a:srgbClr val="990000"/>
                </a:solidFill>
                <a:latin typeface="Calibri"/>
                <a:ea typeface="Calibri"/>
                <a:cs typeface="Calibri"/>
                <a:sym typeface="Calibri"/>
              </a:rPr>
              <a:t>Variant Calling</a:t>
            </a:r>
            <a:endParaRPr b="0" sz="1200" strike="noStrike">
              <a:solidFill>
                <a:schemeClr val="dk1"/>
              </a:solidFill>
              <a:latin typeface="Arial"/>
              <a:ea typeface="Arial"/>
              <a:cs typeface="Arial"/>
              <a:sym typeface="Arial"/>
            </a:endParaRPr>
          </a:p>
        </p:txBody>
      </p:sp>
      <p:cxnSp>
        <p:nvCxnSpPr>
          <p:cNvPr id="1023" name="Google Shape;1023;p41"/>
          <p:cNvCxnSpPr>
            <a:stCxn id="1018" idx="2"/>
            <a:endCxn id="1024" idx="1"/>
          </p:cNvCxnSpPr>
          <p:nvPr/>
        </p:nvCxnSpPr>
        <p:spPr>
          <a:xfrm>
            <a:off x="4503600" y="2260440"/>
            <a:ext cx="1987200" cy="624300"/>
          </a:xfrm>
          <a:prstGeom prst="straightConnector1">
            <a:avLst/>
          </a:prstGeom>
          <a:noFill/>
          <a:ln cap="flat" cmpd="sng" w="28575">
            <a:solidFill>
              <a:srgbClr val="073763"/>
            </a:solidFill>
            <a:prstDash val="solid"/>
            <a:round/>
            <a:headEnd len="sm" w="sm" type="none"/>
            <a:tailEnd len="med" w="med" type="triangle"/>
          </a:ln>
        </p:spPr>
      </p:cxnSp>
      <p:sp>
        <p:nvSpPr>
          <p:cNvPr id="1025" name="Google Shape;1025;p41"/>
          <p:cNvSpPr/>
          <p:nvPr/>
        </p:nvSpPr>
        <p:spPr>
          <a:xfrm>
            <a:off x="6295680" y="3364560"/>
            <a:ext cx="1602360" cy="242640"/>
          </a:xfrm>
          <a:prstGeom prst="rect">
            <a:avLst/>
          </a:prstGeom>
          <a:solidFill>
            <a:srgbClr val="D9EAD3"/>
          </a:solidFill>
          <a:ln cap="flat" cmpd="sng" w="9525">
            <a:solidFill>
              <a:srgbClr val="44546A"/>
            </a:solidFill>
            <a:prstDash val="solid"/>
            <a:round/>
            <a:headEnd len="sm" w="sm" type="none"/>
            <a:tailEnd len="sm" w="sm" type="none"/>
          </a:ln>
        </p:spPr>
        <p:txBody>
          <a:bodyPr anchorCtr="0" anchor="ctr" bIns="182875" lIns="91425" spcFirstLastPara="1" rIns="91425" wrap="square" tIns="182875">
            <a:noAutofit/>
          </a:bodyPr>
          <a:lstStyle/>
          <a:p>
            <a:pPr indent="0" lvl="0" marL="0" marR="0" rtl="0" algn="ctr">
              <a:lnSpc>
                <a:spcPct val="100000"/>
              </a:lnSpc>
              <a:spcBef>
                <a:spcPts val="0"/>
              </a:spcBef>
              <a:spcAft>
                <a:spcPts val="0"/>
              </a:spcAft>
              <a:buNone/>
            </a:pPr>
            <a:r>
              <a:rPr b="0" i="1" lang="es-ES" sz="1200" strike="noStrike">
                <a:solidFill>
                  <a:srgbClr val="38761D"/>
                </a:solidFill>
                <a:latin typeface="Calibri"/>
                <a:ea typeface="Calibri"/>
                <a:cs typeface="Calibri"/>
                <a:sym typeface="Calibri"/>
              </a:rPr>
              <a:t>De novo</a:t>
            </a:r>
            <a:r>
              <a:rPr b="0" lang="es-ES" sz="1200" strike="noStrike">
                <a:solidFill>
                  <a:srgbClr val="38761D"/>
                </a:solidFill>
                <a:latin typeface="Calibri"/>
                <a:ea typeface="Calibri"/>
                <a:cs typeface="Calibri"/>
                <a:sym typeface="Calibri"/>
              </a:rPr>
              <a:t> Assembly</a:t>
            </a:r>
            <a:endParaRPr b="0" sz="1200" strike="noStrike">
              <a:solidFill>
                <a:schemeClr val="dk1"/>
              </a:solidFill>
              <a:latin typeface="Arial"/>
              <a:ea typeface="Arial"/>
              <a:cs typeface="Arial"/>
              <a:sym typeface="Arial"/>
            </a:endParaRPr>
          </a:p>
        </p:txBody>
      </p:sp>
      <p:sp>
        <p:nvSpPr>
          <p:cNvPr id="1026" name="Google Shape;1026;p41"/>
          <p:cNvSpPr/>
          <p:nvPr/>
        </p:nvSpPr>
        <p:spPr>
          <a:xfrm>
            <a:off x="5463000" y="3818880"/>
            <a:ext cx="992520" cy="273600"/>
          </a:xfrm>
          <a:prstGeom prst="rect">
            <a:avLst/>
          </a:prstGeom>
          <a:noFill/>
          <a:ln>
            <a:noFill/>
          </a:ln>
        </p:spPr>
        <p:txBody>
          <a:bodyPr anchorCtr="0" anchor="ctr" bIns="182875" lIns="91425" spcFirstLastPara="1" rIns="91425" wrap="square" tIns="182875">
            <a:noAutofit/>
          </a:bodyPr>
          <a:lstStyle/>
          <a:p>
            <a:pPr indent="0" lvl="0" marL="0" marR="0" rtl="0" algn="ctr">
              <a:lnSpc>
                <a:spcPct val="100000"/>
              </a:lnSpc>
              <a:spcBef>
                <a:spcPts val="0"/>
              </a:spcBef>
              <a:spcAft>
                <a:spcPts val="0"/>
              </a:spcAft>
              <a:buNone/>
            </a:pPr>
            <a:r>
              <a:rPr b="0" lang="es-ES" sz="1200" strike="noStrike">
                <a:solidFill>
                  <a:srgbClr val="38761D"/>
                </a:solidFill>
                <a:latin typeface="Consolas"/>
                <a:ea typeface="Consolas"/>
                <a:cs typeface="Consolas"/>
                <a:sym typeface="Consolas"/>
              </a:rPr>
              <a:t>Unicycler</a:t>
            </a:r>
            <a:endParaRPr b="0" sz="1200" strike="noStrike">
              <a:solidFill>
                <a:schemeClr val="dk1"/>
              </a:solidFill>
              <a:latin typeface="Arial"/>
              <a:ea typeface="Arial"/>
              <a:cs typeface="Arial"/>
              <a:sym typeface="Arial"/>
            </a:endParaRPr>
          </a:p>
        </p:txBody>
      </p:sp>
      <p:cxnSp>
        <p:nvCxnSpPr>
          <p:cNvPr id="1027" name="Google Shape;1027;p41"/>
          <p:cNvCxnSpPr>
            <a:stCxn id="1025" idx="2"/>
            <a:endCxn id="1026" idx="0"/>
          </p:cNvCxnSpPr>
          <p:nvPr/>
        </p:nvCxnSpPr>
        <p:spPr>
          <a:xfrm flipH="1">
            <a:off x="5959260" y="3607200"/>
            <a:ext cx="1137600" cy="211800"/>
          </a:xfrm>
          <a:prstGeom prst="straightConnector1">
            <a:avLst/>
          </a:prstGeom>
          <a:noFill/>
          <a:ln cap="flat" cmpd="sng" w="28575">
            <a:solidFill>
              <a:srgbClr val="073763"/>
            </a:solidFill>
            <a:prstDash val="solid"/>
            <a:round/>
            <a:headEnd len="sm" w="sm" type="none"/>
            <a:tailEnd len="med" w="med" type="triangle"/>
          </a:ln>
        </p:spPr>
      </p:cxnSp>
      <p:sp>
        <p:nvSpPr>
          <p:cNvPr id="1024" name="Google Shape;1024;p41"/>
          <p:cNvSpPr/>
          <p:nvPr/>
        </p:nvSpPr>
        <p:spPr>
          <a:xfrm>
            <a:off x="6490800" y="2763360"/>
            <a:ext cx="1183320" cy="242640"/>
          </a:xfrm>
          <a:prstGeom prst="rect">
            <a:avLst/>
          </a:prstGeom>
          <a:solidFill>
            <a:srgbClr val="D9EAD3"/>
          </a:solidFill>
          <a:ln cap="flat" cmpd="sng" w="9525">
            <a:solidFill>
              <a:srgbClr val="44546A"/>
            </a:solidFill>
            <a:prstDash val="solid"/>
            <a:round/>
            <a:headEnd len="sm" w="sm" type="none"/>
            <a:tailEnd len="sm" w="sm" type="none"/>
          </a:ln>
        </p:spPr>
        <p:txBody>
          <a:bodyPr anchorCtr="0" anchor="ctr" bIns="182875" lIns="91425" spcFirstLastPara="1" rIns="91425" wrap="square" tIns="182875">
            <a:noAutofit/>
          </a:bodyPr>
          <a:lstStyle/>
          <a:p>
            <a:pPr indent="0" lvl="0" marL="0" marR="0" rtl="0" algn="ctr">
              <a:lnSpc>
                <a:spcPct val="100000"/>
              </a:lnSpc>
              <a:spcBef>
                <a:spcPts val="0"/>
              </a:spcBef>
              <a:spcAft>
                <a:spcPts val="0"/>
              </a:spcAft>
              <a:buNone/>
            </a:pPr>
            <a:r>
              <a:rPr b="0" lang="es-ES" sz="1200" strike="noStrike">
                <a:solidFill>
                  <a:srgbClr val="38761D"/>
                </a:solidFill>
                <a:latin typeface="Calibri"/>
                <a:ea typeface="Calibri"/>
                <a:cs typeface="Calibri"/>
                <a:sym typeface="Calibri"/>
              </a:rPr>
              <a:t>Host removal</a:t>
            </a:r>
            <a:endParaRPr b="0" sz="1200" strike="noStrike">
              <a:solidFill>
                <a:schemeClr val="dk1"/>
              </a:solidFill>
              <a:latin typeface="Arial"/>
              <a:ea typeface="Arial"/>
              <a:cs typeface="Arial"/>
              <a:sym typeface="Arial"/>
            </a:endParaRPr>
          </a:p>
        </p:txBody>
      </p:sp>
      <p:cxnSp>
        <p:nvCxnSpPr>
          <p:cNvPr id="1028" name="Google Shape;1028;p41"/>
          <p:cNvCxnSpPr>
            <a:stCxn id="1024" idx="2"/>
            <a:endCxn id="1025" idx="0"/>
          </p:cNvCxnSpPr>
          <p:nvPr/>
        </p:nvCxnSpPr>
        <p:spPr>
          <a:xfrm>
            <a:off x="7082460" y="3006000"/>
            <a:ext cx="14400" cy="358500"/>
          </a:xfrm>
          <a:prstGeom prst="straightConnector1">
            <a:avLst/>
          </a:prstGeom>
          <a:noFill/>
          <a:ln cap="flat" cmpd="sng" w="28575">
            <a:solidFill>
              <a:srgbClr val="073763"/>
            </a:solidFill>
            <a:prstDash val="solid"/>
            <a:round/>
            <a:headEnd len="sm" w="sm" type="none"/>
            <a:tailEnd len="med" w="med" type="triangle"/>
          </a:ln>
        </p:spPr>
      </p:cxnSp>
      <p:sp>
        <p:nvSpPr>
          <p:cNvPr id="1029" name="Google Shape;1029;p41"/>
          <p:cNvSpPr/>
          <p:nvPr/>
        </p:nvSpPr>
        <p:spPr>
          <a:xfrm>
            <a:off x="7903080" y="2696040"/>
            <a:ext cx="942840" cy="37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s-ES" sz="1200" strike="noStrike">
                <a:solidFill>
                  <a:srgbClr val="38761D"/>
                </a:solidFill>
                <a:latin typeface="Consolas"/>
                <a:ea typeface="Consolas"/>
                <a:cs typeface="Consolas"/>
                <a:sym typeface="Consolas"/>
              </a:rPr>
              <a:t>Kraken2</a:t>
            </a:r>
            <a:endParaRPr b="0" sz="1200" strike="noStrike">
              <a:solidFill>
                <a:schemeClr val="dk1"/>
              </a:solidFill>
              <a:latin typeface="Arial"/>
              <a:ea typeface="Arial"/>
              <a:cs typeface="Arial"/>
              <a:sym typeface="Arial"/>
            </a:endParaRPr>
          </a:p>
        </p:txBody>
      </p:sp>
      <p:sp>
        <p:nvSpPr>
          <p:cNvPr id="1030" name="Google Shape;1030;p41"/>
          <p:cNvSpPr/>
          <p:nvPr/>
        </p:nvSpPr>
        <p:spPr>
          <a:xfrm>
            <a:off x="6765120" y="3858120"/>
            <a:ext cx="702360" cy="242640"/>
          </a:xfrm>
          <a:prstGeom prst="rect">
            <a:avLst/>
          </a:prstGeom>
          <a:noFill/>
          <a:ln>
            <a:noFill/>
          </a:ln>
        </p:spPr>
        <p:txBody>
          <a:bodyPr anchorCtr="0" anchor="ctr" bIns="182875" lIns="91425" spcFirstLastPara="1" rIns="91425" wrap="square" tIns="182875">
            <a:noAutofit/>
          </a:bodyPr>
          <a:lstStyle/>
          <a:p>
            <a:pPr indent="0" lvl="0" marL="0" marR="0" rtl="0" algn="ctr">
              <a:lnSpc>
                <a:spcPct val="100000"/>
              </a:lnSpc>
              <a:spcBef>
                <a:spcPts val="0"/>
              </a:spcBef>
              <a:spcAft>
                <a:spcPts val="0"/>
              </a:spcAft>
              <a:buNone/>
            </a:pPr>
            <a:r>
              <a:rPr b="0" lang="es-ES" sz="1200" strike="noStrike">
                <a:solidFill>
                  <a:srgbClr val="38761D"/>
                </a:solidFill>
                <a:latin typeface="Consolas"/>
                <a:ea typeface="Consolas"/>
                <a:cs typeface="Consolas"/>
                <a:sym typeface="Consolas"/>
              </a:rPr>
              <a:t>Spades</a:t>
            </a:r>
            <a:endParaRPr b="0" sz="1200" strike="noStrike">
              <a:solidFill>
                <a:schemeClr val="dk1"/>
              </a:solidFill>
              <a:latin typeface="Arial"/>
              <a:ea typeface="Arial"/>
              <a:cs typeface="Arial"/>
              <a:sym typeface="Arial"/>
            </a:endParaRPr>
          </a:p>
        </p:txBody>
      </p:sp>
      <p:sp>
        <p:nvSpPr>
          <p:cNvPr id="1031" name="Google Shape;1031;p41"/>
          <p:cNvSpPr/>
          <p:nvPr/>
        </p:nvSpPr>
        <p:spPr>
          <a:xfrm>
            <a:off x="7830000" y="3878280"/>
            <a:ext cx="648000" cy="242640"/>
          </a:xfrm>
          <a:prstGeom prst="rect">
            <a:avLst/>
          </a:prstGeom>
          <a:noFill/>
          <a:ln>
            <a:noFill/>
          </a:ln>
        </p:spPr>
        <p:txBody>
          <a:bodyPr anchorCtr="0" anchor="ctr" bIns="182875" lIns="91425" spcFirstLastPara="1" rIns="91425" wrap="square" tIns="182875">
            <a:noAutofit/>
          </a:bodyPr>
          <a:lstStyle/>
          <a:p>
            <a:pPr indent="0" lvl="0" marL="0" marR="0" rtl="0" algn="ctr">
              <a:lnSpc>
                <a:spcPct val="100000"/>
              </a:lnSpc>
              <a:spcBef>
                <a:spcPts val="0"/>
              </a:spcBef>
              <a:spcAft>
                <a:spcPts val="0"/>
              </a:spcAft>
              <a:buNone/>
            </a:pPr>
            <a:r>
              <a:rPr b="0" lang="es-ES" sz="1200" strike="noStrike">
                <a:solidFill>
                  <a:srgbClr val="38761D"/>
                </a:solidFill>
                <a:latin typeface="Consolas"/>
                <a:ea typeface="Consolas"/>
                <a:cs typeface="Consolas"/>
                <a:sym typeface="Consolas"/>
              </a:rPr>
              <a:t>MINIA</a:t>
            </a:r>
            <a:endParaRPr b="0" sz="1200" strike="noStrike">
              <a:solidFill>
                <a:schemeClr val="dk1"/>
              </a:solidFill>
              <a:latin typeface="Arial"/>
              <a:ea typeface="Arial"/>
              <a:cs typeface="Arial"/>
              <a:sym typeface="Arial"/>
            </a:endParaRPr>
          </a:p>
        </p:txBody>
      </p:sp>
      <p:cxnSp>
        <p:nvCxnSpPr>
          <p:cNvPr id="1032" name="Google Shape;1032;p41"/>
          <p:cNvCxnSpPr>
            <a:stCxn id="1025" idx="2"/>
            <a:endCxn id="1030" idx="0"/>
          </p:cNvCxnSpPr>
          <p:nvPr/>
        </p:nvCxnSpPr>
        <p:spPr>
          <a:xfrm>
            <a:off x="7096860" y="3607200"/>
            <a:ext cx="19500" cy="250800"/>
          </a:xfrm>
          <a:prstGeom prst="straightConnector1">
            <a:avLst/>
          </a:prstGeom>
          <a:noFill/>
          <a:ln cap="flat" cmpd="sng" w="28575">
            <a:solidFill>
              <a:srgbClr val="073763"/>
            </a:solidFill>
            <a:prstDash val="solid"/>
            <a:round/>
            <a:headEnd len="sm" w="sm" type="none"/>
            <a:tailEnd len="med" w="med" type="triangle"/>
          </a:ln>
        </p:spPr>
      </p:cxnSp>
      <p:cxnSp>
        <p:nvCxnSpPr>
          <p:cNvPr id="1033" name="Google Shape;1033;p41"/>
          <p:cNvCxnSpPr>
            <a:stCxn id="1025" idx="2"/>
            <a:endCxn id="1031" idx="0"/>
          </p:cNvCxnSpPr>
          <p:nvPr/>
        </p:nvCxnSpPr>
        <p:spPr>
          <a:xfrm>
            <a:off x="7096860" y="3607200"/>
            <a:ext cx="1057200" cy="271200"/>
          </a:xfrm>
          <a:prstGeom prst="straightConnector1">
            <a:avLst/>
          </a:prstGeom>
          <a:noFill/>
          <a:ln cap="flat" cmpd="sng" w="28575">
            <a:solidFill>
              <a:srgbClr val="073763"/>
            </a:solidFill>
            <a:prstDash val="solid"/>
            <a:round/>
            <a:headEnd len="sm" w="sm" type="none"/>
            <a:tailEnd len="med" w="med" type="triangle"/>
          </a:ln>
        </p:spPr>
      </p:cxnSp>
      <p:sp>
        <p:nvSpPr>
          <p:cNvPr id="1034" name="Google Shape;1034;p41"/>
          <p:cNvSpPr/>
          <p:nvPr/>
        </p:nvSpPr>
        <p:spPr>
          <a:xfrm>
            <a:off x="1348920" y="4504320"/>
            <a:ext cx="600120" cy="242640"/>
          </a:xfrm>
          <a:prstGeom prst="rect">
            <a:avLst/>
          </a:prstGeom>
          <a:noFill/>
          <a:ln>
            <a:noFill/>
          </a:ln>
        </p:spPr>
        <p:txBody>
          <a:bodyPr anchorCtr="0" anchor="ctr" bIns="182875" lIns="91425" spcFirstLastPara="1" rIns="91425" wrap="square" tIns="182875">
            <a:noAutofit/>
          </a:bodyPr>
          <a:lstStyle/>
          <a:p>
            <a:pPr indent="0" lvl="0" marL="0" marR="0" rtl="0" algn="ctr">
              <a:lnSpc>
                <a:spcPct val="100000"/>
              </a:lnSpc>
              <a:spcBef>
                <a:spcPts val="0"/>
              </a:spcBef>
              <a:spcAft>
                <a:spcPts val="0"/>
              </a:spcAft>
              <a:buNone/>
            </a:pPr>
            <a:r>
              <a:rPr b="0" lang="es-ES" sz="1200" strike="noStrike">
                <a:solidFill>
                  <a:srgbClr val="990000"/>
                </a:solidFill>
                <a:latin typeface="Consolas"/>
                <a:ea typeface="Consolas"/>
                <a:cs typeface="Consolas"/>
                <a:sym typeface="Consolas"/>
              </a:rPr>
              <a:t>iVar</a:t>
            </a:r>
            <a:endParaRPr b="0" sz="1200" strike="noStrike">
              <a:solidFill>
                <a:schemeClr val="dk1"/>
              </a:solidFill>
              <a:latin typeface="Arial"/>
              <a:ea typeface="Arial"/>
              <a:cs typeface="Arial"/>
              <a:sym typeface="Arial"/>
            </a:endParaRPr>
          </a:p>
        </p:txBody>
      </p:sp>
      <p:cxnSp>
        <p:nvCxnSpPr>
          <p:cNvPr id="1035" name="Google Shape;1035;p41"/>
          <p:cNvCxnSpPr>
            <a:stCxn id="1036" idx="1"/>
            <a:endCxn id="1034" idx="0"/>
          </p:cNvCxnSpPr>
          <p:nvPr/>
        </p:nvCxnSpPr>
        <p:spPr>
          <a:xfrm flipH="1">
            <a:off x="1648980" y="4302720"/>
            <a:ext cx="649800" cy="201600"/>
          </a:xfrm>
          <a:prstGeom prst="straightConnector1">
            <a:avLst/>
          </a:prstGeom>
          <a:noFill/>
          <a:ln cap="flat" cmpd="sng" w="28575">
            <a:solidFill>
              <a:srgbClr val="073763"/>
            </a:solidFill>
            <a:prstDash val="solid"/>
            <a:round/>
            <a:headEnd len="sm" w="sm" type="none"/>
            <a:tailEnd len="med" w="med" type="triangle"/>
          </a:ln>
        </p:spPr>
      </p:cxnSp>
      <p:sp>
        <p:nvSpPr>
          <p:cNvPr id="1037" name="Google Shape;1037;p41"/>
          <p:cNvSpPr/>
          <p:nvPr/>
        </p:nvSpPr>
        <p:spPr>
          <a:xfrm>
            <a:off x="2251440" y="4519800"/>
            <a:ext cx="942840" cy="242640"/>
          </a:xfrm>
          <a:prstGeom prst="rect">
            <a:avLst/>
          </a:prstGeom>
          <a:noFill/>
          <a:ln>
            <a:noFill/>
          </a:ln>
        </p:spPr>
        <p:txBody>
          <a:bodyPr anchorCtr="0" anchor="ctr" bIns="182875" lIns="91425" spcFirstLastPara="1" rIns="91425" wrap="square" tIns="182875">
            <a:noAutofit/>
          </a:bodyPr>
          <a:lstStyle/>
          <a:p>
            <a:pPr indent="0" lvl="0" marL="0" marR="0" rtl="0" algn="ctr">
              <a:lnSpc>
                <a:spcPct val="100000"/>
              </a:lnSpc>
              <a:spcBef>
                <a:spcPts val="0"/>
              </a:spcBef>
              <a:spcAft>
                <a:spcPts val="0"/>
              </a:spcAft>
              <a:buNone/>
            </a:pPr>
            <a:r>
              <a:rPr b="0" lang="es-ES" sz="1200" strike="noStrike">
                <a:solidFill>
                  <a:srgbClr val="990000"/>
                </a:solidFill>
                <a:latin typeface="Consolas"/>
                <a:ea typeface="Consolas"/>
                <a:cs typeface="Consolas"/>
                <a:sym typeface="Consolas"/>
              </a:rPr>
              <a:t>bcftools</a:t>
            </a:r>
            <a:endParaRPr b="0" sz="1200" strike="noStrike">
              <a:solidFill>
                <a:schemeClr val="dk1"/>
              </a:solidFill>
              <a:latin typeface="Arial"/>
              <a:ea typeface="Arial"/>
              <a:cs typeface="Arial"/>
              <a:sym typeface="Arial"/>
            </a:endParaRPr>
          </a:p>
        </p:txBody>
      </p:sp>
      <p:cxnSp>
        <p:nvCxnSpPr>
          <p:cNvPr id="1038" name="Google Shape;1038;p41"/>
          <p:cNvCxnSpPr>
            <a:stCxn id="1036" idx="1"/>
            <a:endCxn id="1037" idx="0"/>
          </p:cNvCxnSpPr>
          <p:nvPr/>
        </p:nvCxnSpPr>
        <p:spPr>
          <a:xfrm>
            <a:off x="2298780" y="4302720"/>
            <a:ext cx="424200" cy="217200"/>
          </a:xfrm>
          <a:prstGeom prst="straightConnector1">
            <a:avLst/>
          </a:prstGeom>
          <a:noFill/>
          <a:ln cap="flat" cmpd="sng" w="28575">
            <a:solidFill>
              <a:srgbClr val="073763"/>
            </a:solidFill>
            <a:prstDash val="solid"/>
            <a:round/>
            <a:headEnd len="sm" w="sm" type="none"/>
            <a:tailEnd len="med" w="med" type="triangle"/>
          </a:ln>
        </p:spPr>
      </p:cxnSp>
      <p:sp>
        <p:nvSpPr>
          <p:cNvPr id="1021" name="Google Shape;1021;p41"/>
          <p:cNvSpPr/>
          <p:nvPr/>
        </p:nvSpPr>
        <p:spPr>
          <a:xfrm>
            <a:off x="1750320" y="2874600"/>
            <a:ext cx="1183320" cy="242640"/>
          </a:xfrm>
          <a:prstGeom prst="rect">
            <a:avLst/>
          </a:prstGeom>
          <a:solidFill>
            <a:srgbClr val="F4CCCC"/>
          </a:solidFill>
          <a:ln cap="flat" cmpd="sng" w="9525">
            <a:solidFill>
              <a:srgbClr val="44546A"/>
            </a:solidFill>
            <a:prstDash val="solid"/>
            <a:round/>
            <a:headEnd len="sm" w="sm" type="none"/>
            <a:tailEnd len="sm" w="sm" type="none"/>
          </a:ln>
        </p:spPr>
        <p:txBody>
          <a:bodyPr anchorCtr="0" anchor="ctr" bIns="182875" lIns="91425" spcFirstLastPara="1" rIns="91425" wrap="square" tIns="182875">
            <a:noAutofit/>
          </a:bodyPr>
          <a:lstStyle/>
          <a:p>
            <a:pPr indent="0" lvl="0" marL="0" marR="0" rtl="0" algn="ctr">
              <a:lnSpc>
                <a:spcPct val="100000"/>
              </a:lnSpc>
              <a:spcBef>
                <a:spcPts val="0"/>
              </a:spcBef>
              <a:spcAft>
                <a:spcPts val="0"/>
              </a:spcAft>
              <a:buNone/>
            </a:pPr>
            <a:r>
              <a:rPr b="0" lang="es-ES" sz="1200" strike="noStrike">
                <a:solidFill>
                  <a:srgbClr val="990000"/>
                </a:solidFill>
                <a:latin typeface="Calibri"/>
                <a:ea typeface="Calibri"/>
                <a:cs typeface="Calibri"/>
                <a:sym typeface="Calibri"/>
              </a:rPr>
              <a:t>Mapping</a:t>
            </a:r>
            <a:endParaRPr b="0" sz="1200" strike="noStrike">
              <a:solidFill>
                <a:schemeClr val="dk1"/>
              </a:solidFill>
              <a:latin typeface="Arial"/>
              <a:ea typeface="Arial"/>
              <a:cs typeface="Arial"/>
              <a:sym typeface="Arial"/>
            </a:endParaRPr>
          </a:p>
        </p:txBody>
      </p:sp>
      <p:cxnSp>
        <p:nvCxnSpPr>
          <p:cNvPr id="1039" name="Google Shape;1039;p41"/>
          <p:cNvCxnSpPr>
            <a:stCxn id="1021" idx="2"/>
            <a:endCxn id="1022" idx="0"/>
          </p:cNvCxnSpPr>
          <p:nvPr/>
        </p:nvCxnSpPr>
        <p:spPr>
          <a:xfrm flipH="1">
            <a:off x="2320080" y="3117240"/>
            <a:ext cx="21900" cy="247200"/>
          </a:xfrm>
          <a:prstGeom prst="straightConnector1">
            <a:avLst/>
          </a:prstGeom>
          <a:noFill/>
          <a:ln cap="flat" cmpd="sng" w="28575">
            <a:solidFill>
              <a:srgbClr val="073763"/>
            </a:solidFill>
            <a:prstDash val="solid"/>
            <a:round/>
            <a:headEnd len="sm" w="sm" type="none"/>
            <a:tailEnd len="med" w="med" type="triangle"/>
          </a:ln>
        </p:spPr>
      </p:cxnSp>
      <p:sp>
        <p:nvSpPr>
          <p:cNvPr id="1040" name="Google Shape;1040;p41"/>
          <p:cNvSpPr/>
          <p:nvPr/>
        </p:nvSpPr>
        <p:spPr>
          <a:xfrm>
            <a:off x="853920" y="2847240"/>
            <a:ext cx="942840" cy="379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0" lang="es-ES" sz="1200" strike="noStrike">
                <a:solidFill>
                  <a:srgbClr val="990000"/>
                </a:solidFill>
                <a:latin typeface="Consolas"/>
                <a:ea typeface="Consolas"/>
                <a:cs typeface="Consolas"/>
                <a:sym typeface="Consolas"/>
              </a:rPr>
              <a:t>Bowtie2</a:t>
            </a:r>
            <a:endParaRPr b="0" sz="1200" strike="noStrike">
              <a:solidFill>
                <a:schemeClr val="dk1"/>
              </a:solidFill>
              <a:latin typeface="Arial"/>
              <a:ea typeface="Arial"/>
              <a:cs typeface="Arial"/>
              <a:sym typeface="Arial"/>
            </a:endParaRPr>
          </a:p>
        </p:txBody>
      </p:sp>
      <p:sp>
        <p:nvSpPr>
          <p:cNvPr id="1036" name="Google Shape;1036;p41"/>
          <p:cNvSpPr/>
          <p:nvPr/>
        </p:nvSpPr>
        <p:spPr>
          <a:xfrm rot="-5400000">
            <a:off x="2208960" y="2989440"/>
            <a:ext cx="179640" cy="2446920"/>
          </a:xfrm>
          <a:prstGeom prst="leftBrace">
            <a:avLst>
              <a:gd fmla="val 50000" name="adj1"/>
              <a:gd fmla="val 50000" name="adj2"/>
            </a:avLst>
          </a:prstGeom>
          <a:noFill/>
          <a:ln cap="flat" cmpd="sng" w="9525">
            <a:solidFill>
              <a:srgbClr val="07376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41" name="Google Shape;1041;p41"/>
          <p:cNvSpPr/>
          <p:nvPr/>
        </p:nvSpPr>
        <p:spPr>
          <a:xfrm>
            <a:off x="729000" y="6042960"/>
            <a:ext cx="1093680" cy="242640"/>
          </a:xfrm>
          <a:prstGeom prst="rect">
            <a:avLst/>
          </a:prstGeom>
          <a:solidFill>
            <a:srgbClr val="F4CCCC"/>
          </a:solidFill>
          <a:ln cap="flat" cmpd="sng" w="9525">
            <a:solidFill>
              <a:srgbClr val="44546A"/>
            </a:solidFill>
            <a:prstDash val="solid"/>
            <a:round/>
            <a:headEnd len="sm" w="sm" type="none"/>
            <a:tailEnd len="sm" w="sm" type="none"/>
          </a:ln>
        </p:spPr>
        <p:txBody>
          <a:bodyPr anchorCtr="0" anchor="ctr" bIns="182875" lIns="91425" spcFirstLastPara="1" rIns="91425" wrap="square" tIns="182875">
            <a:noAutofit/>
          </a:bodyPr>
          <a:lstStyle/>
          <a:p>
            <a:pPr indent="0" lvl="0" marL="0" marR="0" rtl="0" algn="ctr">
              <a:lnSpc>
                <a:spcPct val="100000"/>
              </a:lnSpc>
              <a:spcBef>
                <a:spcPts val="0"/>
              </a:spcBef>
              <a:spcAft>
                <a:spcPts val="0"/>
              </a:spcAft>
              <a:buNone/>
            </a:pPr>
            <a:r>
              <a:rPr b="0" lang="es-ES" sz="1200" strike="noStrike">
                <a:solidFill>
                  <a:srgbClr val="990000"/>
                </a:solidFill>
                <a:latin typeface="Calibri"/>
                <a:ea typeface="Calibri"/>
                <a:cs typeface="Calibri"/>
                <a:sym typeface="Calibri"/>
              </a:rPr>
              <a:t>Annotation</a:t>
            </a:r>
            <a:endParaRPr b="0" sz="1200" strike="noStrike">
              <a:solidFill>
                <a:schemeClr val="dk1"/>
              </a:solidFill>
              <a:latin typeface="Arial"/>
              <a:ea typeface="Arial"/>
              <a:cs typeface="Arial"/>
              <a:sym typeface="Arial"/>
            </a:endParaRPr>
          </a:p>
        </p:txBody>
      </p:sp>
      <p:sp>
        <p:nvSpPr>
          <p:cNvPr id="1042" name="Google Shape;1042;p41"/>
          <p:cNvSpPr/>
          <p:nvPr/>
        </p:nvSpPr>
        <p:spPr>
          <a:xfrm>
            <a:off x="1528920" y="3873240"/>
            <a:ext cx="1539720" cy="242640"/>
          </a:xfrm>
          <a:prstGeom prst="rect">
            <a:avLst/>
          </a:prstGeom>
          <a:solidFill>
            <a:srgbClr val="F4CCCC"/>
          </a:solidFill>
          <a:ln cap="flat" cmpd="sng" w="9525">
            <a:solidFill>
              <a:srgbClr val="44546A"/>
            </a:solidFill>
            <a:prstDash val="solid"/>
            <a:round/>
            <a:headEnd len="sm" w="sm" type="none"/>
            <a:tailEnd len="sm" w="sm" type="none"/>
          </a:ln>
        </p:spPr>
        <p:txBody>
          <a:bodyPr anchorCtr="0" anchor="ctr" bIns="182875" lIns="91425" spcFirstLastPara="1" rIns="91425" wrap="square" tIns="182875">
            <a:noAutofit/>
          </a:bodyPr>
          <a:lstStyle/>
          <a:p>
            <a:pPr indent="0" lvl="0" marL="0" marR="0" rtl="0" algn="ctr">
              <a:lnSpc>
                <a:spcPct val="100000"/>
              </a:lnSpc>
              <a:spcBef>
                <a:spcPts val="0"/>
              </a:spcBef>
              <a:spcAft>
                <a:spcPts val="0"/>
              </a:spcAft>
              <a:buNone/>
            </a:pPr>
            <a:r>
              <a:rPr b="0" lang="es-ES" sz="1200" strike="noStrike">
                <a:solidFill>
                  <a:srgbClr val="990000"/>
                </a:solidFill>
                <a:latin typeface="Calibri"/>
                <a:ea typeface="Calibri"/>
                <a:cs typeface="Calibri"/>
                <a:sym typeface="Calibri"/>
              </a:rPr>
              <a:t>Consensus genome</a:t>
            </a:r>
            <a:endParaRPr b="0" sz="1200" strike="noStrike">
              <a:solidFill>
                <a:schemeClr val="dk1"/>
              </a:solidFill>
              <a:latin typeface="Arial"/>
              <a:ea typeface="Arial"/>
              <a:cs typeface="Arial"/>
              <a:sym typeface="Arial"/>
            </a:endParaRPr>
          </a:p>
        </p:txBody>
      </p:sp>
      <p:sp>
        <p:nvSpPr>
          <p:cNvPr id="1043" name="Google Shape;1043;p41"/>
          <p:cNvSpPr/>
          <p:nvPr/>
        </p:nvSpPr>
        <p:spPr>
          <a:xfrm>
            <a:off x="26280" y="5867280"/>
            <a:ext cx="785520" cy="59364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lang="es-ES" sz="1200" strike="noStrike">
                <a:solidFill>
                  <a:srgbClr val="990000"/>
                </a:solidFill>
                <a:latin typeface="Consolas"/>
                <a:ea typeface="Consolas"/>
                <a:cs typeface="Consolas"/>
                <a:sym typeface="Consolas"/>
              </a:rPr>
              <a:t>SnpEff</a:t>
            </a:r>
            <a:endParaRPr b="0" sz="1200"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0" lang="es-ES" sz="1200" strike="noStrike">
                <a:solidFill>
                  <a:srgbClr val="990000"/>
                </a:solidFill>
                <a:latin typeface="Consolas"/>
                <a:ea typeface="Consolas"/>
                <a:cs typeface="Consolas"/>
                <a:sym typeface="Consolas"/>
              </a:rPr>
              <a:t>+</a:t>
            </a:r>
            <a:endParaRPr b="0" sz="1200"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0" lang="es-ES" sz="1200" strike="noStrike">
                <a:solidFill>
                  <a:srgbClr val="990000"/>
                </a:solidFill>
                <a:latin typeface="Consolas"/>
                <a:ea typeface="Consolas"/>
                <a:cs typeface="Consolas"/>
                <a:sym typeface="Consolas"/>
              </a:rPr>
              <a:t>SnpSift</a:t>
            </a:r>
            <a:endParaRPr b="0" sz="1200" strike="noStrike">
              <a:solidFill>
                <a:schemeClr val="dk1"/>
              </a:solidFill>
              <a:latin typeface="Arial"/>
              <a:ea typeface="Arial"/>
              <a:cs typeface="Arial"/>
              <a:sym typeface="Arial"/>
            </a:endParaRPr>
          </a:p>
        </p:txBody>
      </p:sp>
      <p:sp>
        <p:nvSpPr>
          <p:cNvPr id="1044" name="Google Shape;1044;p41"/>
          <p:cNvSpPr/>
          <p:nvPr/>
        </p:nvSpPr>
        <p:spPr>
          <a:xfrm rot="-5400000">
            <a:off x="6930720" y="2606400"/>
            <a:ext cx="179640" cy="3096720"/>
          </a:xfrm>
          <a:prstGeom prst="leftBrace">
            <a:avLst>
              <a:gd fmla="val 50000" name="adj1"/>
              <a:gd fmla="val 50000" name="adj2"/>
            </a:avLst>
          </a:prstGeom>
          <a:noFill/>
          <a:ln cap="flat" cmpd="sng" w="9525">
            <a:solidFill>
              <a:srgbClr val="07376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045" name="Google Shape;1045;p41"/>
          <p:cNvCxnSpPr>
            <a:stCxn id="1046" idx="2"/>
            <a:endCxn id="1047" idx="0"/>
          </p:cNvCxnSpPr>
          <p:nvPr/>
        </p:nvCxnSpPr>
        <p:spPr>
          <a:xfrm flipH="1">
            <a:off x="7245060" y="5571720"/>
            <a:ext cx="1277400" cy="516300"/>
          </a:xfrm>
          <a:prstGeom prst="straightConnector1">
            <a:avLst/>
          </a:prstGeom>
          <a:noFill/>
          <a:ln cap="flat" cmpd="sng" w="28575">
            <a:solidFill>
              <a:srgbClr val="073763"/>
            </a:solidFill>
            <a:prstDash val="solid"/>
            <a:round/>
            <a:headEnd len="sm" w="sm" type="none"/>
            <a:tailEnd len="med" w="med" type="triangle"/>
          </a:ln>
        </p:spPr>
      </p:cxnSp>
      <p:sp>
        <p:nvSpPr>
          <p:cNvPr id="1046" name="Google Shape;1046;p41"/>
          <p:cNvSpPr/>
          <p:nvPr/>
        </p:nvSpPr>
        <p:spPr>
          <a:xfrm>
            <a:off x="8051040" y="4978080"/>
            <a:ext cx="942840" cy="593640"/>
          </a:xfrm>
          <a:prstGeom prst="rect">
            <a:avLst/>
          </a:prstGeom>
          <a:solidFill>
            <a:srgbClr val="D9EAD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lang="es-ES" sz="1200" strike="noStrike">
                <a:solidFill>
                  <a:srgbClr val="38761D"/>
                </a:solidFill>
                <a:latin typeface="Calibri"/>
                <a:ea typeface="Calibri"/>
                <a:cs typeface="Calibri"/>
                <a:sym typeface="Calibri"/>
              </a:rPr>
              <a:t>Assembly </a:t>
            </a:r>
            <a:endParaRPr b="0" sz="1200"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0" lang="es-ES" sz="1200" strike="noStrike">
                <a:solidFill>
                  <a:srgbClr val="38761D"/>
                </a:solidFill>
                <a:latin typeface="Calibri"/>
                <a:ea typeface="Calibri"/>
                <a:cs typeface="Calibri"/>
                <a:sym typeface="Calibri"/>
              </a:rPr>
              <a:t>Quality Control</a:t>
            </a:r>
            <a:endParaRPr b="0" sz="1200" strike="noStrike">
              <a:solidFill>
                <a:schemeClr val="dk1"/>
              </a:solidFill>
              <a:latin typeface="Arial"/>
              <a:ea typeface="Arial"/>
              <a:cs typeface="Arial"/>
              <a:sym typeface="Arial"/>
            </a:endParaRPr>
          </a:p>
        </p:txBody>
      </p:sp>
      <p:sp>
        <p:nvSpPr>
          <p:cNvPr id="1047" name="Google Shape;1047;p41"/>
          <p:cNvSpPr/>
          <p:nvPr/>
        </p:nvSpPr>
        <p:spPr>
          <a:xfrm>
            <a:off x="6864840" y="6087960"/>
            <a:ext cx="760320" cy="273600"/>
          </a:xfrm>
          <a:prstGeom prst="rect">
            <a:avLst/>
          </a:prstGeom>
          <a:noFill/>
          <a:ln>
            <a:noFill/>
          </a:ln>
        </p:spPr>
        <p:txBody>
          <a:bodyPr anchorCtr="0" anchor="ctr" bIns="182875" lIns="91425" spcFirstLastPara="1" rIns="91425" wrap="square" tIns="182875">
            <a:noAutofit/>
          </a:bodyPr>
          <a:lstStyle/>
          <a:p>
            <a:pPr indent="0" lvl="0" marL="0" marR="0" rtl="0" algn="ctr">
              <a:lnSpc>
                <a:spcPct val="100000"/>
              </a:lnSpc>
              <a:spcBef>
                <a:spcPts val="0"/>
              </a:spcBef>
              <a:spcAft>
                <a:spcPts val="0"/>
              </a:spcAft>
              <a:buNone/>
            </a:pPr>
            <a:r>
              <a:rPr b="0" lang="es-ES" sz="1200" strike="noStrike">
                <a:solidFill>
                  <a:srgbClr val="38761D"/>
                </a:solidFill>
                <a:latin typeface="Consolas"/>
                <a:ea typeface="Consolas"/>
                <a:cs typeface="Consolas"/>
                <a:sym typeface="Consolas"/>
              </a:rPr>
              <a:t>BLAST</a:t>
            </a:r>
            <a:endParaRPr b="0" sz="1200" strike="noStrike">
              <a:solidFill>
                <a:schemeClr val="dk1"/>
              </a:solidFill>
              <a:latin typeface="Arial"/>
              <a:ea typeface="Arial"/>
              <a:cs typeface="Arial"/>
              <a:sym typeface="Arial"/>
            </a:endParaRPr>
          </a:p>
        </p:txBody>
      </p:sp>
      <p:sp>
        <p:nvSpPr>
          <p:cNvPr id="1048" name="Google Shape;1048;p41"/>
          <p:cNvSpPr/>
          <p:nvPr/>
        </p:nvSpPr>
        <p:spPr>
          <a:xfrm>
            <a:off x="5473440" y="5132880"/>
            <a:ext cx="760320" cy="273600"/>
          </a:xfrm>
          <a:prstGeom prst="rect">
            <a:avLst/>
          </a:prstGeom>
          <a:noFill/>
          <a:ln>
            <a:noFill/>
          </a:ln>
        </p:spPr>
        <p:txBody>
          <a:bodyPr anchorCtr="0" anchor="ctr" bIns="182875" lIns="91425" spcFirstLastPara="1" rIns="91425" wrap="square" tIns="182875">
            <a:noAutofit/>
          </a:bodyPr>
          <a:lstStyle/>
          <a:p>
            <a:pPr indent="0" lvl="0" marL="0" marR="0" rtl="0" algn="ctr">
              <a:lnSpc>
                <a:spcPct val="100000"/>
              </a:lnSpc>
              <a:spcBef>
                <a:spcPts val="0"/>
              </a:spcBef>
              <a:spcAft>
                <a:spcPts val="0"/>
              </a:spcAft>
              <a:buNone/>
            </a:pPr>
            <a:r>
              <a:rPr b="0" lang="es-ES" sz="1200" strike="noStrike">
                <a:solidFill>
                  <a:srgbClr val="38761D"/>
                </a:solidFill>
                <a:latin typeface="Consolas"/>
                <a:ea typeface="Consolas"/>
                <a:cs typeface="Consolas"/>
                <a:sym typeface="Consolas"/>
              </a:rPr>
              <a:t>ABACAS</a:t>
            </a:r>
            <a:endParaRPr b="0" sz="1200" strike="noStrike">
              <a:solidFill>
                <a:schemeClr val="dk1"/>
              </a:solidFill>
              <a:latin typeface="Arial"/>
              <a:ea typeface="Arial"/>
              <a:cs typeface="Arial"/>
              <a:sym typeface="Arial"/>
            </a:endParaRPr>
          </a:p>
        </p:txBody>
      </p:sp>
      <p:cxnSp>
        <p:nvCxnSpPr>
          <p:cNvPr id="1049" name="Google Shape;1049;p41"/>
          <p:cNvCxnSpPr>
            <a:stCxn id="1044" idx="1"/>
            <a:endCxn id="1050" idx="3"/>
          </p:cNvCxnSpPr>
          <p:nvPr/>
        </p:nvCxnSpPr>
        <p:spPr>
          <a:xfrm flipH="1">
            <a:off x="6482040" y="4244580"/>
            <a:ext cx="538500" cy="581100"/>
          </a:xfrm>
          <a:prstGeom prst="straightConnector1">
            <a:avLst/>
          </a:prstGeom>
          <a:noFill/>
          <a:ln cap="flat" cmpd="sng" w="28575">
            <a:solidFill>
              <a:srgbClr val="073763"/>
            </a:solidFill>
            <a:prstDash val="solid"/>
            <a:round/>
            <a:headEnd len="sm" w="sm" type="none"/>
            <a:tailEnd len="med" w="med" type="triangle"/>
          </a:ln>
        </p:spPr>
      </p:cxnSp>
      <p:sp>
        <p:nvSpPr>
          <p:cNvPr id="1051" name="Google Shape;1051;p41"/>
          <p:cNvSpPr/>
          <p:nvPr/>
        </p:nvSpPr>
        <p:spPr>
          <a:xfrm>
            <a:off x="7605000" y="6087960"/>
            <a:ext cx="942840" cy="273600"/>
          </a:xfrm>
          <a:prstGeom prst="rect">
            <a:avLst/>
          </a:prstGeom>
          <a:noFill/>
          <a:ln>
            <a:noFill/>
          </a:ln>
        </p:spPr>
        <p:txBody>
          <a:bodyPr anchorCtr="0" anchor="ctr" bIns="182875" lIns="91425" spcFirstLastPara="1" rIns="91425" wrap="square" tIns="182875">
            <a:noAutofit/>
          </a:bodyPr>
          <a:lstStyle/>
          <a:p>
            <a:pPr indent="0" lvl="0" marL="0" marR="0" rtl="0" algn="ctr">
              <a:lnSpc>
                <a:spcPct val="100000"/>
              </a:lnSpc>
              <a:spcBef>
                <a:spcPts val="0"/>
              </a:spcBef>
              <a:spcAft>
                <a:spcPts val="0"/>
              </a:spcAft>
              <a:buNone/>
            </a:pPr>
            <a:r>
              <a:rPr b="0" lang="es-ES" sz="1200" strike="noStrike">
                <a:solidFill>
                  <a:srgbClr val="38761D"/>
                </a:solidFill>
                <a:latin typeface="Consolas"/>
                <a:ea typeface="Consolas"/>
                <a:cs typeface="Consolas"/>
                <a:sym typeface="Consolas"/>
              </a:rPr>
              <a:t>plasmidID</a:t>
            </a:r>
            <a:endParaRPr b="0" sz="1200" strike="noStrike">
              <a:solidFill>
                <a:schemeClr val="dk1"/>
              </a:solidFill>
              <a:latin typeface="Arial"/>
              <a:ea typeface="Arial"/>
              <a:cs typeface="Arial"/>
              <a:sym typeface="Arial"/>
            </a:endParaRPr>
          </a:p>
        </p:txBody>
      </p:sp>
      <p:cxnSp>
        <p:nvCxnSpPr>
          <p:cNvPr id="1052" name="Google Shape;1052;p41"/>
          <p:cNvCxnSpPr>
            <a:stCxn id="1046" idx="2"/>
            <a:endCxn id="1051" idx="0"/>
          </p:cNvCxnSpPr>
          <p:nvPr/>
        </p:nvCxnSpPr>
        <p:spPr>
          <a:xfrm flipH="1">
            <a:off x="8076360" y="5571720"/>
            <a:ext cx="446100" cy="516300"/>
          </a:xfrm>
          <a:prstGeom prst="straightConnector1">
            <a:avLst/>
          </a:prstGeom>
          <a:noFill/>
          <a:ln cap="flat" cmpd="sng" w="28575">
            <a:solidFill>
              <a:srgbClr val="073763"/>
            </a:solidFill>
            <a:prstDash val="solid"/>
            <a:round/>
            <a:headEnd len="sm" w="sm" type="none"/>
            <a:tailEnd len="med" w="med" type="triangle"/>
          </a:ln>
        </p:spPr>
      </p:cxnSp>
      <p:sp>
        <p:nvSpPr>
          <p:cNvPr id="1053" name="Google Shape;1053;p41"/>
          <p:cNvSpPr/>
          <p:nvPr/>
        </p:nvSpPr>
        <p:spPr>
          <a:xfrm>
            <a:off x="8495640" y="6081840"/>
            <a:ext cx="648000" cy="273600"/>
          </a:xfrm>
          <a:prstGeom prst="rect">
            <a:avLst/>
          </a:prstGeom>
          <a:noFill/>
          <a:ln>
            <a:noFill/>
          </a:ln>
        </p:spPr>
        <p:txBody>
          <a:bodyPr anchorCtr="0" anchor="ctr" bIns="182875" lIns="91425" spcFirstLastPara="1" rIns="91425" wrap="square" tIns="182875">
            <a:noAutofit/>
          </a:bodyPr>
          <a:lstStyle/>
          <a:p>
            <a:pPr indent="0" lvl="0" marL="0" marR="0" rtl="0" algn="ctr">
              <a:lnSpc>
                <a:spcPct val="100000"/>
              </a:lnSpc>
              <a:spcBef>
                <a:spcPts val="0"/>
              </a:spcBef>
              <a:spcAft>
                <a:spcPts val="0"/>
              </a:spcAft>
              <a:buNone/>
            </a:pPr>
            <a:r>
              <a:rPr b="0" lang="es-ES" sz="1200" strike="noStrike">
                <a:solidFill>
                  <a:srgbClr val="38761D"/>
                </a:solidFill>
                <a:latin typeface="Consolas"/>
                <a:ea typeface="Consolas"/>
                <a:cs typeface="Consolas"/>
                <a:sym typeface="Consolas"/>
              </a:rPr>
              <a:t>Quast</a:t>
            </a:r>
            <a:endParaRPr b="0" sz="1200" strike="noStrike">
              <a:solidFill>
                <a:schemeClr val="dk1"/>
              </a:solidFill>
              <a:latin typeface="Arial"/>
              <a:ea typeface="Arial"/>
              <a:cs typeface="Arial"/>
              <a:sym typeface="Arial"/>
            </a:endParaRPr>
          </a:p>
        </p:txBody>
      </p:sp>
      <p:cxnSp>
        <p:nvCxnSpPr>
          <p:cNvPr id="1054" name="Google Shape;1054;p41"/>
          <p:cNvCxnSpPr>
            <a:stCxn id="1046" idx="2"/>
            <a:endCxn id="1053" idx="0"/>
          </p:cNvCxnSpPr>
          <p:nvPr/>
        </p:nvCxnSpPr>
        <p:spPr>
          <a:xfrm>
            <a:off x="8522460" y="5571720"/>
            <a:ext cx="297300" cy="510000"/>
          </a:xfrm>
          <a:prstGeom prst="straightConnector1">
            <a:avLst/>
          </a:prstGeom>
          <a:noFill/>
          <a:ln cap="flat" cmpd="sng" w="28575">
            <a:solidFill>
              <a:srgbClr val="073763"/>
            </a:solidFill>
            <a:prstDash val="solid"/>
            <a:round/>
            <a:headEnd len="sm" w="sm" type="none"/>
            <a:tailEnd len="med" w="med" type="triangle"/>
          </a:ln>
        </p:spPr>
      </p:cxnSp>
      <p:cxnSp>
        <p:nvCxnSpPr>
          <p:cNvPr id="1055" name="Google Shape;1055;p41"/>
          <p:cNvCxnSpPr/>
          <p:nvPr/>
        </p:nvCxnSpPr>
        <p:spPr>
          <a:xfrm flipH="1">
            <a:off x="2449080" y="3151080"/>
            <a:ext cx="1328760" cy="96840"/>
          </a:xfrm>
          <a:prstGeom prst="straightConnector1">
            <a:avLst/>
          </a:prstGeom>
          <a:noFill/>
          <a:ln cap="flat" cmpd="sng" w="28575">
            <a:solidFill>
              <a:srgbClr val="073763"/>
            </a:solidFill>
            <a:prstDash val="solid"/>
            <a:round/>
            <a:headEnd len="sm" w="sm" type="none"/>
            <a:tailEnd len="med" w="med" type="triangle"/>
          </a:ln>
        </p:spPr>
      </p:cxnSp>
      <p:sp>
        <p:nvSpPr>
          <p:cNvPr id="1056" name="Google Shape;1056;p41"/>
          <p:cNvSpPr/>
          <p:nvPr/>
        </p:nvSpPr>
        <p:spPr>
          <a:xfrm>
            <a:off x="3777480" y="2961000"/>
            <a:ext cx="1346400" cy="380160"/>
          </a:xfrm>
          <a:prstGeom prst="rect">
            <a:avLst/>
          </a:prstGeom>
          <a:solidFill>
            <a:srgbClr val="CFE2F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lang="es-ES" sz="1200" strike="noStrike">
                <a:solidFill>
                  <a:srgbClr val="000000"/>
                </a:solidFill>
                <a:latin typeface="Calibri"/>
                <a:ea typeface="Calibri"/>
                <a:cs typeface="Calibri"/>
                <a:sym typeface="Calibri"/>
              </a:rPr>
              <a:t>Amplicon primer trimming</a:t>
            </a:r>
            <a:endParaRPr b="0" sz="1200" strike="noStrike">
              <a:solidFill>
                <a:schemeClr val="dk1"/>
              </a:solidFill>
              <a:latin typeface="Arial"/>
              <a:ea typeface="Arial"/>
              <a:cs typeface="Arial"/>
              <a:sym typeface="Arial"/>
            </a:endParaRPr>
          </a:p>
        </p:txBody>
      </p:sp>
      <p:sp>
        <p:nvSpPr>
          <p:cNvPr id="1057" name="Google Shape;1057;p41"/>
          <p:cNvSpPr/>
          <p:nvPr/>
        </p:nvSpPr>
        <p:spPr>
          <a:xfrm>
            <a:off x="3031560" y="3204360"/>
            <a:ext cx="778680" cy="250560"/>
          </a:xfrm>
          <a:prstGeom prst="rect">
            <a:avLst/>
          </a:prstGeom>
          <a:noFill/>
          <a:ln>
            <a:noFill/>
          </a:ln>
        </p:spPr>
        <p:txBody>
          <a:bodyPr anchorCtr="0" anchor="ctr" bIns="182875" lIns="91425" spcFirstLastPara="1" rIns="91425" wrap="square" tIns="182875">
            <a:noAutofit/>
          </a:bodyPr>
          <a:lstStyle/>
          <a:p>
            <a:pPr indent="0" lvl="0" marL="0" marR="0" rtl="0" algn="ctr">
              <a:lnSpc>
                <a:spcPct val="100000"/>
              </a:lnSpc>
              <a:spcBef>
                <a:spcPts val="0"/>
              </a:spcBef>
              <a:spcAft>
                <a:spcPts val="0"/>
              </a:spcAft>
              <a:buNone/>
            </a:pPr>
            <a:r>
              <a:rPr b="0" lang="es-ES" sz="1200" strike="noStrike">
                <a:solidFill>
                  <a:srgbClr val="990000"/>
                </a:solidFill>
                <a:latin typeface="Consolas"/>
                <a:ea typeface="Consolas"/>
                <a:cs typeface="Consolas"/>
                <a:sym typeface="Consolas"/>
              </a:rPr>
              <a:t>iVar</a:t>
            </a:r>
            <a:endParaRPr b="0" sz="1200" strike="noStrike">
              <a:solidFill>
                <a:schemeClr val="dk1"/>
              </a:solidFill>
              <a:latin typeface="Arial"/>
              <a:ea typeface="Arial"/>
              <a:cs typeface="Arial"/>
              <a:sym typeface="Arial"/>
            </a:endParaRPr>
          </a:p>
        </p:txBody>
      </p:sp>
      <p:cxnSp>
        <p:nvCxnSpPr>
          <p:cNvPr id="1058" name="Google Shape;1058;p41"/>
          <p:cNvCxnSpPr/>
          <p:nvPr/>
        </p:nvCxnSpPr>
        <p:spPr>
          <a:xfrm flipH="1" rot="10800000">
            <a:off x="5124240" y="2829960"/>
            <a:ext cx="581400" cy="321480"/>
          </a:xfrm>
          <a:prstGeom prst="straightConnector1">
            <a:avLst/>
          </a:prstGeom>
          <a:noFill/>
          <a:ln cap="flat" cmpd="sng" w="28575">
            <a:solidFill>
              <a:srgbClr val="073763"/>
            </a:solidFill>
            <a:prstDash val="solid"/>
            <a:round/>
            <a:headEnd len="sm" w="sm" type="none"/>
            <a:tailEnd len="med" w="med" type="triangle"/>
          </a:ln>
        </p:spPr>
      </p:cxnSp>
      <p:sp>
        <p:nvSpPr>
          <p:cNvPr id="1059" name="Google Shape;1059;p41"/>
          <p:cNvSpPr/>
          <p:nvPr/>
        </p:nvSpPr>
        <p:spPr>
          <a:xfrm rot="-1440600">
            <a:off x="5135760" y="3020400"/>
            <a:ext cx="888840" cy="273600"/>
          </a:xfrm>
          <a:prstGeom prst="rect">
            <a:avLst/>
          </a:prstGeom>
          <a:noFill/>
          <a:ln>
            <a:noFill/>
          </a:ln>
        </p:spPr>
        <p:txBody>
          <a:bodyPr anchorCtr="0" anchor="ctr" bIns="182875" lIns="91425" spcFirstLastPara="1" rIns="91425" wrap="square" tIns="182875">
            <a:noAutofit/>
          </a:bodyPr>
          <a:lstStyle/>
          <a:p>
            <a:pPr indent="0" lvl="0" marL="0" marR="0" rtl="0" algn="ctr">
              <a:lnSpc>
                <a:spcPct val="100000"/>
              </a:lnSpc>
              <a:spcBef>
                <a:spcPts val="0"/>
              </a:spcBef>
              <a:spcAft>
                <a:spcPts val="0"/>
              </a:spcAft>
              <a:buNone/>
            </a:pPr>
            <a:r>
              <a:rPr b="0" lang="es-ES" sz="1200" strike="noStrike">
                <a:solidFill>
                  <a:srgbClr val="38761D"/>
                </a:solidFill>
                <a:latin typeface="Consolas"/>
                <a:ea typeface="Consolas"/>
                <a:cs typeface="Consolas"/>
                <a:sym typeface="Consolas"/>
              </a:rPr>
              <a:t>cutadapt</a:t>
            </a:r>
            <a:endParaRPr b="0" sz="1200" strike="noStrike">
              <a:solidFill>
                <a:schemeClr val="dk1"/>
              </a:solidFill>
              <a:latin typeface="Arial"/>
              <a:ea typeface="Arial"/>
              <a:cs typeface="Arial"/>
              <a:sym typeface="Arial"/>
            </a:endParaRPr>
          </a:p>
        </p:txBody>
      </p:sp>
      <p:pic>
        <p:nvPicPr>
          <p:cNvPr id="1060" name="Google Shape;1060;p41"/>
          <p:cNvPicPr preferRelativeResize="0"/>
          <p:nvPr/>
        </p:nvPicPr>
        <p:blipFill rotWithShape="1">
          <a:blip r:embed="rId3">
            <a:alphaModFix/>
          </a:blip>
          <a:srcRect b="0" l="0" r="0" t="0"/>
          <a:stretch/>
        </p:blipFill>
        <p:spPr>
          <a:xfrm>
            <a:off x="3993120" y="3885480"/>
            <a:ext cx="1137240" cy="301680"/>
          </a:xfrm>
          <a:prstGeom prst="rect">
            <a:avLst/>
          </a:prstGeom>
          <a:noFill/>
          <a:ln>
            <a:noFill/>
          </a:ln>
        </p:spPr>
      </p:pic>
      <p:cxnSp>
        <p:nvCxnSpPr>
          <p:cNvPr id="1061" name="Google Shape;1061;p41"/>
          <p:cNvCxnSpPr/>
          <p:nvPr/>
        </p:nvCxnSpPr>
        <p:spPr>
          <a:xfrm>
            <a:off x="930600" y="3495960"/>
            <a:ext cx="360" cy="2547000"/>
          </a:xfrm>
          <a:prstGeom prst="straightConnector1">
            <a:avLst/>
          </a:prstGeom>
          <a:noFill/>
          <a:ln cap="flat" cmpd="sng" w="28575">
            <a:solidFill>
              <a:srgbClr val="073763"/>
            </a:solidFill>
            <a:prstDash val="solid"/>
            <a:round/>
            <a:headEnd len="sm" w="sm" type="none"/>
            <a:tailEnd len="med" w="med" type="triangle"/>
          </a:ln>
        </p:spPr>
      </p:cxnSp>
      <p:sp>
        <p:nvSpPr>
          <p:cNvPr id="1062" name="Google Shape;1062;p41"/>
          <p:cNvSpPr/>
          <p:nvPr/>
        </p:nvSpPr>
        <p:spPr>
          <a:xfrm>
            <a:off x="4000680" y="4244400"/>
            <a:ext cx="1164960" cy="222480"/>
          </a:xfrm>
          <a:prstGeom prst="rect">
            <a:avLst/>
          </a:prstGeom>
          <a:noFill/>
          <a:ln>
            <a:noFill/>
          </a:ln>
        </p:spPr>
        <p:txBody>
          <a:bodyPr anchorCtr="0" anchor="ctr" bIns="182875" lIns="91425" spcFirstLastPara="1" rIns="91425" wrap="square" tIns="182875">
            <a:noAutofit/>
          </a:bodyPr>
          <a:lstStyle/>
          <a:p>
            <a:pPr indent="0" lvl="0" marL="0" marR="0" rtl="0" algn="l">
              <a:lnSpc>
                <a:spcPct val="100000"/>
              </a:lnSpc>
              <a:spcBef>
                <a:spcPts val="0"/>
              </a:spcBef>
              <a:spcAft>
                <a:spcPts val="0"/>
              </a:spcAft>
              <a:buNone/>
            </a:pPr>
            <a:r>
              <a:rPr b="0" lang="es-ES" sz="1200" strike="noStrike">
                <a:solidFill>
                  <a:srgbClr val="000000"/>
                </a:solidFill>
                <a:latin typeface="Consolas"/>
                <a:ea typeface="Consolas"/>
                <a:cs typeface="Consolas"/>
                <a:sym typeface="Consolas"/>
              </a:rPr>
              <a:t>HTML report</a:t>
            </a:r>
            <a:endParaRPr b="0" sz="1200" strike="noStrike">
              <a:solidFill>
                <a:schemeClr val="dk1"/>
              </a:solidFill>
              <a:latin typeface="Arial"/>
              <a:ea typeface="Arial"/>
              <a:cs typeface="Arial"/>
              <a:sym typeface="Arial"/>
            </a:endParaRPr>
          </a:p>
        </p:txBody>
      </p:sp>
      <p:sp>
        <p:nvSpPr>
          <p:cNvPr id="1050" name="Google Shape;1050;p41"/>
          <p:cNvSpPr/>
          <p:nvPr/>
        </p:nvSpPr>
        <p:spPr>
          <a:xfrm>
            <a:off x="5317200" y="4559760"/>
            <a:ext cx="1164960" cy="531720"/>
          </a:xfrm>
          <a:prstGeom prst="rect">
            <a:avLst/>
          </a:prstGeom>
          <a:solidFill>
            <a:srgbClr val="D9EAD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lang="es-ES" sz="1100" strike="noStrike">
                <a:solidFill>
                  <a:srgbClr val="38761D"/>
                </a:solidFill>
                <a:latin typeface="Calibri"/>
                <a:ea typeface="Calibri"/>
                <a:cs typeface="Calibri"/>
                <a:sym typeface="Calibri"/>
              </a:rPr>
              <a:t>Reference based genome </a:t>
            </a:r>
            <a:endParaRPr b="0" sz="1100"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0" lang="es-ES" sz="1100" strike="noStrike">
                <a:solidFill>
                  <a:srgbClr val="38761D"/>
                </a:solidFill>
                <a:latin typeface="Calibri"/>
                <a:ea typeface="Calibri"/>
                <a:cs typeface="Calibri"/>
                <a:sym typeface="Calibri"/>
              </a:rPr>
              <a:t>reconstruction</a:t>
            </a:r>
            <a:endParaRPr b="0" sz="1100" strike="noStrike">
              <a:solidFill>
                <a:schemeClr val="dk1"/>
              </a:solidFill>
              <a:latin typeface="Arial"/>
              <a:ea typeface="Arial"/>
              <a:cs typeface="Arial"/>
              <a:sym typeface="Arial"/>
            </a:endParaRPr>
          </a:p>
        </p:txBody>
      </p:sp>
      <p:cxnSp>
        <p:nvCxnSpPr>
          <p:cNvPr id="1063" name="Google Shape;1063;p41"/>
          <p:cNvCxnSpPr/>
          <p:nvPr/>
        </p:nvCxnSpPr>
        <p:spPr>
          <a:xfrm>
            <a:off x="3154320" y="4007160"/>
            <a:ext cx="1378440" cy="1455840"/>
          </a:xfrm>
          <a:prstGeom prst="straightConnector1">
            <a:avLst/>
          </a:prstGeom>
          <a:noFill/>
          <a:ln cap="flat" cmpd="sng" w="28575">
            <a:solidFill>
              <a:srgbClr val="073763"/>
            </a:solidFill>
            <a:prstDash val="solid"/>
            <a:round/>
            <a:headEnd len="sm" w="sm" type="none"/>
            <a:tailEnd len="med" w="med" type="triangle"/>
          </a:ln>
        </p:spPr>
      </p:cxnSp>
      <p:cxnSp>
        <p:nvCxnSpPr>
          <p:cNvPr id="1064" name="Google Shape;1064;p41"/>
          <p:cNvCxnSpPr>
            <a:stCxn id="1044" idx="1"/>
            <a:endCxn id="1046" idx="0"/>
          </p:cNvCxnSpPr>
          <p:nvPr/>
        </p:nvCxnSpPr>
        <p:spPr>
          <a:xfrm>
            <a:off x="7020540" y="4244580"/>
            <a:ext cx="1501800" cy="733500"/>
          </a:xfrm>
          <a:prstGeom prst="straightConnector1">
            <a:avLst/>
          </a:prstGeom>
          <a:noFill/>
          <a:ln cap="flat" cmpd="sng" w="28575">
            <a:solidFill>
              <a:srgbClr val="073763"/>
            </a:solidFill>
            <a:prstDash val="solid"/>
            <a:round/>
            <a:headEnd len="sm" w="sm" type="none"/>
            <a:tailEnd len="med" w="med" type="triangle"/>
          </a:ln>
        </p:spPr>
      </p:cxnSp>
      <p:sp>
        <p:nvSpPr>
          <p:cNvPr id="1065" name="Google Shape;1065;p41"/>
          <p:cNvSpPr/>
          <p:nvPr/>
        </p:nvSpPr>
        <p:spPr>
          <a:xfrm>
            <a:off x="6662160" y="5056200"/>
            <a:ext cx="1093680" cy="380160"/>
          </a:xfrm>
          <a:prstGeom prst="rect">
            <a:avLst/>
          </a:prstGeom>
          <a:solidFill>
            <a:srgbClr val="D9EAD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lang="es-ES" sz="1200" strike="noStrike">
                <a:solidFill>
                  <a:srgbClr val="38761D"/>
                </a:solidFill>
                <a:latin typeface="Calibri"/>
                <a:ea typeface="Calibri"/>
                <a:cs typeface="Calibri"/>
                <a:sym typeface="Calibri"/>
              </a:rPr>
              <a:t>Graph visualization</a:t>
            </a:r>
            <a:endParaRPr b="0" sz="1200" strike="noStrike">
              <a:solidFill>
                <a:schemeClr val="dk1"/>
              </a:solidFill>
              <a:latin typeface="Arial"/>
              <a:ea typeface="Arial"/>
              <a:cs typeface="Arial"/>
              <a:sym typeface="Arial"/>
            </a:endParaRPr>
          </a:p>
        </p:txBody>
      </p:sp>
      <p:cxnSp>
        <p:nvCxnSpPr>
          <p:cNvPr id="1066" name="Google Shape;1066;p41"/>
          <p:cNvCxnSpPr>
            <a:stCxn id="1044" idx="1"/>
            <a:endCxn id="1065" idx="0"/>
          </p:cNvCxnSpPr>
          <p:nvPr/>
        </p:nvCxnSpPr>
        <p:spPr>
          <a:xfrm>
            <a:off x="7020540" y="4244580"/>
            <a:ext cx="188400" cy="811500"/>
          </a:xfrm>
          <a:prstGeom prst="straightConnector1">
            <a:avLst/>
          </a:prstGeom>
          <a:noFill/>
          <a:ln cap="flat" cmpd="sng" w="28575">
            <a:solidFill>
              <a:srgbClr val="073763"/>
            </a:solidFill>
            <a:prstDash val="solid"/>
            <a:round/>
            <a:headEnd len="sm" w="sm" type="none"/>
            <a:tailEnd len="med" w="med" type="triangle"/>
          </a:ln>
        </p:spPr>
      </p:cxnSp>
      <p:sp>
        <p:nvSpPr>
          <p:cNvPr id="1067" name="Google Shape;1067;p41"/>
          <p:cNvSpPr/>
          <p:nvPr/>
        </p:nvSpPr>
        <p:spPr>
          <a:xfrm>
            <a:off x="6710400" y="5462640"/>
            <a:ext cx="861480" cy="281520"/>
          </a:xfrm>
          <a:prstGeom prst="rect">
            <a:avLst/>
          </a:prstGeom>
          <a:noFill/>
          <a:ln>
            <a:noFill/>
          </a:ln>
        </p:spPr>
        <p:txBody>
          <a:bodyPr anchorCtr="0" anchor="ctr" bIns="182875" lIns="91425" spcFirstLastPara="1" rIns="91425" wrap="square" tIns="182875">
            <a:noAutofit/>
          </a:bodyPr>
          <a:lstStyle/>
          <a:p>
            <a:pPr indent="0" lvl="0" marL="0" marR="0" rtl="0" algn="ctr">
              <a:lnSpc>
                <a:spcPct val="100000"/>
              </a:lnSpc>
              <a:spcBef>
                <a:spcPts val="0"/>
              </a:spcBef>
              <a:spcAft>
                <a:spcPts val="0"/>
              </a:spcAft>
              <a:buNone/>
            </a:pPr>
            <a:r>
              <a:rPr b="0" lang="es-ES" sz="1200" strike="noStrike">
                <a:solidFill>
                  <a:srgbClr val="38761D"/>
                </a:solidFill>
                <a:latin typeface="Consolas"/>
                <a:ea typeface="Consolas"/>
                <a:cs typeface="Consolas"/>
                <a:sym typeface="Consolas"/>
              </a:rPr>
              <a:t>Bandage</a:t>
            </a:r>
            <a:endParaRPr b="0" sz="1200" strike="noStrike">
              <a:solidFill>
                <a:schemeClr val="dk1"/>
              </a:solidFill>
              <a:latin typeface="Arial"/>
              <a:ea typeface="Arial"/>
              <a:cs typeface="Arial"/>
              <a:sym typeface="Arial"/>
            </a:endParaRPr>
          </a:p>
        </p:txBody>
      </p:sp>
      <p:pic>
        <p:nvPicPr>
          <p:cNvPr id="1068" name="Google Shape;1068;p41"/>
          <p:cNvPicPr preferRelativeResize="0"/>
          <p:nvPr/>
        </p:nvPicPr>
        <p:blipFill rotWithShape="1">
          <a:blip r:embed="rId4">
            <a:alphaModFix/>
          </a:blip>
          <a:srcRect b="0" l="22846" r="22278" t="0"/>
          <a:stretch/>
        </p:blipFill>
        <p:spPr>
          <a:xfrm>
            <a:off x="335880" y="1924200"/>
            <a:ext cx="785160" cy="743400"/>
          </a:xfrm>
          <a:prstGeom prst="rect">
            <a:avLst/>
          </a:prstGeom>
          <a:noFill/>
          <a:ln>
            <a:noFill/>
          </a:ln>
        </p:spPr>
      </p:pic>
      <p:sp>
        <p:nvSpPr>
          <p:cNvPr id="1069" name="Google Shape;1069;p41"/>
          <p:cNvSpPr/>
          <p:nvPr/>
        </p:nvSpPr>
        <p:spPr>
          <a:xfrm>
            <a:off x="2178000" y="3628800"/>
            <a:ext cx="241920" cy="222480"/>
          </a:xfrm>
          <a:prstGeom prst="mathPlus">
            <a:avLst>
              <a:gd fmla="val 23520" name="adj1"/>
            </a:avLst>
          </a:prstGeom>
          <a:solidFill>
            <a:srgbClr val="F4CCCC"/>
          </a:solidFill>
          <a:ln cap="flat" cmpd="sng" w="9525">
            <a:solidFill>
              <a:srgbClr val="44546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070" name="Google Shape;1070;p41"/>
          <p:cNvCxnSpPr/>
          <p:nvPr/>
        </p:nvCxnSpPr>
        <p:spPr>
          <a:xfrm flipH="1" rot="10800000">
            <a:off x="914400" y="3478320"/>
            <a:ext cx="813960" cy="1800"/>
          </a:xfrm>
          <a:prstGeom prst="straightConnector1">
            <a:avLst/>
          </a:prstGeom>
          <a:noFill/>
          <a:ln cap="flat" cmpd="sng" w="28575">
            <a:solidFill>
              <a:srgbClr val="073763"/>
            </a:solidFill>
            <a:prstDash val="solid"/>
            <a:round/>
            <a:headEnd len="sm" w="sm" type="none"/>
            <a:tailEnd len="sm" w="sm" type="none"/>
          </a:ln>
        </p:spPr>
      </p:cxnSp>
      <p:cxnSp>
        <p:nvCxnSpPr>
          <p:cNvPr id="1071" name="Google Shape;1071;p41"/>
          <p:cNvCxnSpPr/>
          <p:nvPr/>
        </p:nvCxnSpPr>
        <p:spPr>
          <a:xfrm flipH="1">
            <a:off x="3147480" y="4007160"/>
            <a:ext cx="15480" cy="1830240"/>
          </a:xfrm>
          <a:prstGeom prst="straightConnector1">
            <a:avLst/>
          </a:prstGeom>
          <a:noFill/>
          <a:ln cap="flat" cmpd="sng" w="28575">
            <a:solidFill>
              <a:srgbClr val="073763"/>
            </a:solidFill>
            <a:prstDash val="solid"/>
            <a:round/>
            <a:headEnd len="sm" w="sm" type="none"/>
            <a:tailEnd len="med" w="med" type="triangle"/>
          </a:ln>
        </p:spPr>
      </p:cxnSp>
      <p:cxnSp>
        <p:nvCxnSpPr>
          <p:cNvPr id="1072" name="Google Shape;1072;p41"/>
          <p:cNvCxnSpPr>
            <a:endCxn id="1073" idx="1"/>
          </p:cNvCxnSpPr>
          <p:nvPr/>
        </p:nvCxnSpPr>
        <p:spPr>
          <a:xfrm flipH="1">
            <a:off x="4802220" y="5052240"/>
            <a:ext cx="343800" cy="487800"/>
          </a:xfrm>
          <a:prstGeom prst="straightConnector1">
            <a:avLst/>
          </a:prstGeom>
          <a:noFill/>
          <a:ln cap="flat" cmpd="sng" w="28575">
            <a:solidFill>
              <a:srgbClr val="073763"/>
            </a:solidFill>
            <a:prstDash val="solid"/>
            <a:round/>
            <a:headEnd len="sm" w="sm" type="none"/>
            <a:tailEnd len="med" w="med" type="triangle"/>
          </a:ln>
        </p:spPr>
      </p:cxnSp>
      <p:sp>
        <p:nvSpPr>
          <p:cNvPr id="1073" name="Google Shape;1073;p41"/>
          <p:cNvSpPr/>
          <p:nvPr/>
        </p:nvSpPr>
        <p:spPr>
          <a:xfrm>
            <a:off x="4451040" y="5540040"/>
            <a:ext cx="702360" cy="593640"/>
          </a:xfrm>
          <a:prstGeom prst="flowChartMagneticDisk">
            <a:avLst/>
          </a:prstGeom>
          <a:solidFill>
            <a:schemeClr val="lt2"/>
          </a:solidFill>
          <a:ln cap="flat" cmpd="sng" w="9525">
            <a:solidFill>
              <a:srgbClr val="44546A"/>
            </a:solidFill>
            <a:prstDash val="solid"/>
            <a:round/>
            <a:headEnd len="sm" w="sm" type="none"/>
            <a:tailEnd len="sm" w="sm" type="none"/>
          </a:ln>
        </p:spPr>
        <p:txBody>
          <a:bodyPr anchorCtr="0" anchor="ctr" bIns="182875" lIns="91425" spcFirstLastPara="1" rIns="91425" wrap="square" tIns="182875">
            <a:noAutofit/>
          </a:bodyPr>
          <a:lstStyle/>
          <a:p>
            <a:pPr indent="0" lvl="0" marL="0" marR="0" rtl="0" algn="ctr">
              <a:lnSpc>
                <a:spcPct val="100000"/>
              </a:lnSpc>
              <a:spcBef>
                <a:spcPts val="0"/>
              </a:spcBef>
              <a:spcAft>
                <a:spcPts val="0"/>
              </a:spcAft>
              <a:buNone/>
            </a:pPr>
            <a:r>
              <a:rPr b="0" lang="es-ES" sz="1200" strike="noStrike">
                <a:solidFill>
                  <a:srgbClr val="000000"/>
                </a:solidFill>
                <a:latin typeface="Calibri"/>
                <a:ea typeface="Calibri"/>
                <a:cs typeface="Calibri"/>
                <a:sym typeface="Calibri"/>
              </a:rPr>
              <a:t>ENA</a:t>
            </a:r>
            <a:endParaRPr b="0" sz="1200"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0" lang="es-ES" sz="1200" strike="noStrike">
                <a:solidFill>
                  <a:srgbClr val="000000"/>
                </a:solidFill>
                <a:latin typeface="Calibri"/>
                <a:ea typeface="Calibri"/>
                <a:cs typeface="Calibri"/>
                <a:sym typeface="Calibri"/>
              </a:rPr>
              <a:t>GiSaid</a:t>
            </a:r>
            <a:endParaRPr b="0" sz="1200" strike="noStrike">
              <a:solidFill>
                <a:schemeClr val="dk1"/>
              </a:solidFill>
              <a:latin typeface="Arial"/>
              <a:ea typeface="Arial"/>
              <a:cs typeface="Arial"/>
              <a:sym typeface="Arial"/>
            </a:endParaRPr>
          </a:p>
        </p:txBody>
      </p:sp>
      <p:sp>
        <p:nvSpPr>
          <p:cNvPr id="1074" name="Google Shape;1074;p41"/>
          <p:cNvSpPr/>
          <p:nvPr/>
        </p:nvSpPr>
        <p:spPr>
          <a:xfrm>
            <a:off x="2050200" y="5888520"/>
            <a:ext cx="1183320" cy="427320"/>
          </a:xfrm>
          <a:prstGeom prst="rect">
            <a:avLst/>
          </a:prstGeom>
          <a:solidFill>
            <a:srgbClr val="F4CCC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lang="es-ES" sz="1200" strike="noStrike">
                <a:solidFill>
                  <a:srgbClr val="990000"/>
                </a:solidFill>
                <a:latin typeface="Calibri"/>
                <a:ea typeface="Calibri"/>
                <a:cs typeface="Calibri"/>
                <a:sym typeface="Calibri"/>
              </a:rPr>
              <a:t>Clade/Lineage assignment</a:t>
            </a:r>
            <a:endParaRPr b="0" sz="1200" strike="noStrike">
              <a:solidFill>
                <a:schemeClr val="dk1"/>
              </a:solidFill>
              <a:latin typeface="Arial"/>
              <a:ea typeface="Arial"/>
              <a:cs typeface="Arial"/>
              <a:sym typeface="Arial"/>
            </a:endParaRPr>
          </a:p>
        </p:txBody>
      </p:sp>
      <p:sp>
        <p:nvSpPr>
          <p:cNvPr id="1075" name="Google Shape;1075;p41"/>
          <p:cNvSpPr/>
          <p:nvPr/>
        </p:nvSpPr>
        <p:spPr>
          <a:xfrm>
            <a:off x="3437640" y="5315040"/>
            <a:ext cx="966600" cy="242640"/>
          </a:xfrm>
          <a:prstGeom prst="rect">
            <a:avLst/>
          </a:prstGeom>
          <a:noFill/>
          <a:ln>
            <a:noFill/>
          </a:ln>
        </p:spPr>
        <p:txBody>
          <a:bodyPr anchorCtr="0" anchor="ctr" bIns="182875" lIns="91425" spcFirstLastPara="1" rIns="91425" wrap="square" tIns="182875">
            <a:noAutofit/>
          </a:bodyPr>
          <a:lstStyle/>
          <a:p>
            <a:pPr indent="0" lvl="0" marL="0" marR="0" rtl="0" algn="ctr">
              <a:lnSpc>
                <a:spcPct val="100000"/>
              </a:lnSpc>
              <a:spcBef>
                <a:spcPts val="0"/>
              </a:spcBef>
              <a:spcAft>
                <a:spcPts val="0"/>
              </a:spcAft>
              <a:buNone/>
            </a:pPr>
            <a:r>
              <a:rPr b="0" lang="es-ES" sz="1200" strike="noStrike">
                <a:solidFill>
                  <a:srgbClr val="990000"/>
                </a:solidFill>
                <a:latin typeface="Consolas"/>
                <a:ea typeface="Consolas"/>
                <a:cs typeface="Consolas"/>
                <a:sym typeface="Consolas"/>
              </a:rPr>
              <a:t>Pangolin</a:t>
            </a:r>
            <a:endParaRPr b="0" sz="1200" strike="noStrike">
              <a:solidFill>
                <a:schemeClr val="dk1"/>
              </a:solidFill>
              <a:latin typeface="Arial"/>
              <a:ea typeface="Arial"/>
              <a:cs typeface="Arial"/>
              <a:sym typeface="Arial"/>
            </a:endParaRPr>
          </a:p>
        </p:txBody>
      </p:sp>
      <p:sp>
        <p:nvSpPr>
          <p:cNvPr id="1076" name="Google Shape;1076;p41"/>
          <p:cNvSpPr/>
          <p:nvPr/>
        </p:nvSpPr>
        <p:spPr>
          <a:xfrm>
            <a:off x="3412440" y="5539680"/>
            <a:ext cx="1056960" cy="259200"/>
          </a:xfrm>
          <a:prstGeom prst="rect">
            <a:avLst/>
          </a:prstGeom>
          <a:noFill/>
          <a:ln>
            <a:noFill/>
          </a:ln>
        </p:spPr>
        <p:txBody>
          <a:bodyPr anchorCtr="0" anchor="ctr" bIns="182875" lIns="91425" spcFirstLastPara="1" rIns="91425" wrap="square" tIns="182875">
            <a:noAutofit/>
          </a:bodyPr>
          <a:lstStyle/>
          <a:p>
            <a:pPr indent="0" lvl="0" marL="0" marR="0" rtl="0" algn="ctr">
              <a:lnSpc>
                <a:spcPct val="100000"/>
              </a:lnSpc>
              <a:spcBef>
                <a:spcPts val="0"/>
              </a:spcBef>
              <a:spcAft>
                <a:spcPts val="0"/>
              </a:spcAft>
              <a:buNone/>
            </a:pPr>
            <a:r>
              <a:rPr b="0" lang="es-ES" sz="1200" strike="noStrike">
                <a:solidFill>
                  <a:srgbClr val="990000"/>
                </a:solidFill>
                <a:latin typeface="Consolas"/>
                <a:ea typeface="Consolas"/>
                <a:cs typeface="Consolas"/>
                <a:sym typeface="Consolas"/>
              </a:rPr>
              <a:t>Nextclade</a:t>
            </a:r>
            <a:endParaRPr b="0" sz="1200" strike="noStrike">
              <a:solidFill>
                <a:schemeClr val="dk1"/>
              </a:solidFill>
              <a:latin typeface="Arial"/>
              <a:ea typeface="Arial"/>
              <a:cs typeface="Arial"/>
              <a:sym typeface="Arial"/>
            </a:endParaRPr>
          </a:p>
        </p:txBody>
      </p:sp>
      <p:sp>
        <p:nvSpPr>
          <p:cNvPr id="1077" name="Google Shape;1077;p41"/>
          <p:cNvSpPr/>
          <p:nvPr/>
        </p:nvSpPr>
        <p:spPr>
          <a:xfrm>
            <a:off x="628560" y="700560"/>
            <a:ext cx="7886520" cy="865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s-ES" sz="2100" strike="noStrike">
                <a:solidFill>
                  <a:srgbClr val="000000"/>
                </a:solidFill>
                <a:latin typeface="Consolas"/>
                <a:ea typeface="Consolas"/>
                <a:cs typeface="Consolas"/>
                <a:sym typeface="Consolas"/>
              </a:rPr>
              <a:t>7.1. pipeline</a:t>
            </a:r>
            <a:endParaRPr b="0" sz="2100" strike="noStrike">
              <a:solidFill>
                <a:schemeClr val="dk1"/>
              </a:solidFill>
              <a:latin typeface="Arial"/>
              <a:ea typeface="Arial"/>
              <a:cs typeface="Arial"/>
              <a:sym typeface="Arial"/>
            </a:endParaRPr>
          </a:p>
        </p:txBody>
      </p:sp>
      <p:sp>
        <p:nvSpPr>
          <p:cNvPr id="1078" name="Google Shape;1078;p41"/>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a:p>
        </p:txBody>
      </p:sp>
      <p:sp>
        <p:nvSpPr>
          <p:cNvPr id="1079" name="Google Shape;1079;p41"/>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B8B8B"/>
              </a:buClr>
              <a:buSzPts val="900"/>
              <a:buFont typeface="Calibri"/>
              <a:buNone/>
            </a:pPr>
            <a:fld id="{00000000-1234-1234-1234-123412341234}" type="slidenum">
              <a:rPr lang="es-ES"/>
              <a:t>‹#›</a:t>
            </a:fld>
            <a:endParaRPr/>
          </a:p>
        </p:txBody>
      </p:sp>
      <p:sp>
        <p:nvSpPr>
          <p:cNvPr id="1080" name="Google Shape;1080;p41"/>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8B8B8B"/>
              </a:buClr>
              <a:buSzPts val="900"/>
              <a:buFont typeface="Calibri"/>
              <a:buNone/>
            </a:pPr>
            <a:r>
              <a:rPr lang="es-ES"/>
              <a:t>14/11/2024</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42"/>
          <p:cNvSpPr txBox="1"/>
          <p:nvPr>
            <p:ph idx="4294967295" type="title"/>
          </p:nvPr>
        </p:nvSpPr>
        <p:spPr>
          <a:xfrm>
            <a:off x="457200" y="489240"/>
            <a:ext cx="8577360" cy="79164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Calibri"/>
              <a:buNone/>
            </a:pPr>
            <a:r>
              <a:rPr b="0" i="0" lang="es-ES" sz="2600" u="none" cap="none" strike="noStrike">
                <a:solidFill>
                  <a:srgbClr val="000000"/>
                </a:solidFill>
                <a:latin typeface="Calibri"/>
                <a:ea typeface="Calibri"/>
                <a:cs typeface="Calibri"/>
                <a:sym typeface="Calibri"/>
              </a:rPr>
              <a:t>7.2. Variant callers and consensus software can be combined</a:t>
            </a:r>
            <a:endParaRPr b="0" i="0" sz="2600" u="none" cap="none" strike="noStrike">
              <a:solidFill>
                <a:srgbClr val="000000"/>
              </a:solidFill>
              <a:latin typeface="Arial"/>
              <a:ea typeface="Arial"/>
              <a:cs typeface="Arial"/>
              <a:sym typeface="Arial"/>
            </a:endParaRPr>
          </a:p>
        </p:txBody>
      </p:sp>
      <p:sp>
        <p:nvSpPr>
          <p:cNvPr id="1086" name="Google Shape;1086;p42"/>
          <p:cNvSpPr/>
          <p:nvPr/>
        </p:nvSpPr>
        <p:spPr>
          <a:xfrm>
            <a:off x="2301480" y="2064960"/>
            <a:ext cx="2068920" cy="488160"/>
          </a:xfrm>
          <a:prstGeom prst="rect">
            <a:avLst/>
          </a:prstGeom>
          <a:noFill/>
          <a:ln cap="flat" cmpd="sng" w="28425">
            <a:solidFill>
              <a:srgbClr val="9900FF"/>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0" lang="es-ES" sz="2000" strike="noStrike">
                <a:solidFill>
                  <a:srgbClr val="000000"/>
                </a:solidFill>
                <a:latin typeface="Calibri"/>
                <a:ea typeface="Calibri"/>
                <a:cs typeface="Calibri"/>
                <a:sym typeface="Calibri"/>
              </a:rPr>
              <a:t>Bcftools call</a:t>
            </a:r>
            <a:endParaRPr b="0" sz="2000" strike="noStrike">
              <a:solidFill>
                <a:schemeClr val="dk1"/>
              </a:solidFill>
              <a:latin typeface="Arial"/>
              <a:ea typeface="Arial"/>
              <a:cs typeface="Arial"/>
              <a:sym typeface="Arial"/>
            </a:endParaRPr>
          </a:p>
        </p:txBody>
      </p:sp>
      <p:sp>
        <p:nvSpPr>
          <p:cNvPr id="1087" name="Google Shape;1087;p42"/>
          <p:cNvSpPr/>
          <p:nvPr/>
        </p:nvSpPr>
        <p:spPr>
          <a:xfrm>
            <a:off x="5576400" y="2064960"/>
            <a:ext cx="2360160" cy="488160"/>
          </a:xfrm>
          <a:prstGeom prst="rect">
            <a:avLst/>
          </a:prstGeom>
          <a:noFill/>
          <a:ln cap="flat" cmpd="sng" w="28425">
            <a:solidFill>
              <a:srgbClr val="9900FF"/>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0" lang="es-ES" sz="2000" strike="noStrike">
                <a:solidFill>
                  <a:srgbClr val="000000"/>
                </a:solidFill>
                <a:latin typeface="Calibri"/>
                <a:ea typeface="Calibri"/>
                <a:cs typeface="Calibri"/>
                <a:sym typeface="Calibri"/>
              </a:rPr>
              <a:t>Ivar variants</a:t>
            </a:r>
            <a:endParaRPr b="0" sz="2000" strike="noStrike">
              <a:solidFill>
                <a:schemeClr val="dk1"/>
              </a:solidFill>
              <a:latin typeface="Arial"/>
              <a:ea typeface="Arial"/>
              <a:cs typeface="Arial"/>
              <a:sym typeface="Arial"/>
            </a:endParaRPr>
          </a:p>
        </p:txBody>
      </p:sp>
      <p:sp>
        <p:nvSpPr>
          <p:cNvPr id="1088" name="Google Shape;1088;p42"/>
          <p:cNvSpPr/>
          <p:nvPr/>
        </p:nvSpPr>
        <p:spPr>
          <a:xfrm>
            <a:off x="5672880" y="4645080"/>
            <a:ext cx="2263680" cy="488160"/>
          </a:xfrm>
          <a:prstGeom prst="rect">
            <a:avLst/>
          </a:prstGeom>
          <a:noFill/>
          <a:ln cap="flat" cmpd="sng" w="28425">
            <a:solidFill>
              <a:srgbClr val="FFC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0" lang="es-ES" sz="2000" strike="noStrike">
                <a:solidFill>
                  <a:srgbClr val="000000"/>
                </a:solidFill>
                <a:latin typeface="Calibri"/>
                <a:ea typeface="Calibri"/>
                <a:cs typeface="Calibri"/>
                <a:sym typeface="Calibri"/>
              </a:rPr>
              <a:t>Ivar consensus</a:t>
            </a:r>
            <a:endParaRPr b="0" sz="2000" strike="noStrike">
              <a:solidFill>
                <a:schemeClr val="dk1"/>
              </a:solidFill>
              <a:latin typeface="Arial"/>
              <a:ea typeface="Arial"/>
              <a:cs typeface="Arial"/>
              <a:sym typeface="Arial"/>
            </a:endParaRPr>
          </a:p>
        </p:txBody>
      </p:sp>
      <p:sp>
        <p:nvSpPr>
          <p:cNvPr id="1089" name="Google Shape;1089;p42"/>
          <p:cNvSpPr/>
          <p:nvPr/>
        </p:nvSpPr>
        <p:spPr>
          <a:xfrm>
            <a:off x="2301480" y="4645080"/>
            <a:ext cx="2518200" cy="488160"/>
          </a:xfrm>
          <a:prstGeom prst="rect">
            <a:avLst/>
          </a:prstGeom>
          <a:noFill/>
          <a:ln cap="flat" cmpd="sng" w="28425">
            <a:solidFill>
              <a:srgbClr val="FF99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0" lang="es-ES" sz="2000" strike="noStrike">
                <a:solidFill>
                  <a:srgbClr val="000000"/>
                </a:solidFill>
                <a:latin typeface="Calibri"/>
                <a:ea typeface="Calibri"/>
                <a:cs typeface="Calibri"/>
                <a:sym typeface="Calibri"/>
              </a:rPr>
              <a:t>Bcftools consensus</a:t>
            </a:r>
            <a:endParaRPr b="0" sz="2000" strike="noStrike">
              <a:solidFill>
                <a:schemeClr val="dk1"/>
              </a:solidFill>
              <a:latin typeface="Arial"/>
              <a:ea typeface="Arial"/>
              <a:cs typeface="Arial"/>
              <a:sym typeface="Arial"/>
            </a:endParaRPr>
          </a:p>
        </p:txBody>
      </p:sp>
      <p:sp>
        <p:nvSpPr>
          <p:cNvPr id="1090" name="Google Shape;1090;p42"/>
          <p:cNvSpPr/>
          <p:nvPr/>
        </p:nvSpPr>
        <p:spPr>
          <a:xfrm>
            <a:off x="154080" y="2065320"/>
            <a:ext cx="1367280" cy="48816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0" lang="es-ES" sz="2000" strike="noStrike">
                <a:solidFill>
                  <a:srgbClr val="000000"/>
                </a:solidFill>
                <a:latin typeface="Calibri"/>
                <a:ea typeface="Calibri"/>
                <a:cs typeface="Calibri"/>
                <a:sym typeface="Calibri"/>
              </a:rPr>
              <a:t>Callers</a:t>
            </a:r>
            <a:endParaRPr b="0" sz="2000" strike="noStrike">
              <a:solidFill>
                <a:schemeClr val="dk1"/>
              </a:solidFill>
              <a:latin typeface="Arial"/>
              <a:ea typeface="Arial"/>
              <a:cs typeface="Arial"/>
              <a:sym typeface="Arial"/>
            </a:endParaRPr>
          </a:p>
        </p:txBody>
      </p:sp>
      <p:sp>
        <p:nvSpPr>
          <p:cNvPr id="1091" name="Google Shape;1091;p42"/>
          <p:cNvSpPr/>
          <p:nvPr/>
        </p:nvSpPr>
        <p:spPr>
          <a:xfrm>
            <a:off x="154080" y="4234680"/>
            <a:ext cx="1812240" cy="79308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0" lang="es-ES" sz="2000" strike="noStrike">
                <a:solidFill>
                  <a:srgbClr val="000000"/>
                </a:solidFill>
                <a:latin typeface="Calibri"/>
                <a:ea typeface="Calibri"/>
                <a:cs typeface="Calibri"/>
                <a:sym typeface="Calibri"/>
              </a:rPr>
              <a:t>Consensus generation</a:t>
            </a:r>
            <a:endParaRPr b="0" sz="2000" strike="noStrike">
              <a:solidFill>
                <a:schemeClr val="dk1"/>
              </a:solidFill>
              <a:latin typeface="Arial"/>
              <a:ea typeface="Arial"/>
              <a:cs typeface="Arial"/>
              <a:sym typeface="Arial"/>
            </a:endParaRPr>
          </a:p>
        </p:txBody>
      </p:sp>
      <p:cxnSp>
        <p:nvCxnSpPr>
          <p:cNvPr id="1092" name="Google Shape;1092;p42"/>
          <p:cNvCxnSpPr/>
          <p:nvPr/>
        </p:nvCxnSpPr>
        <p:spPr>
          <a:xfrm>
            <a:off x="3336120" y="2721960"/>
            <a:ext cx="3468600" cy="1923120"/>
          </a:xfrm>
          <a:prstGeom prst="straightConnector1">
            <a:avLst/>
          </a:prstGeom>
          <a:noFill/>
          <a:ln cap="flat" cmpd="sng" w="9525">
            <a:solidFill>
              <a:srgbClr val="1F497D"/>
            </a:solidFill>
            <a:prstDash val="solid"/>
            <a:round/>
            <a:headEnd len="sm" w="sm" type="none"/>
            <a:tailEnd len="med" w="med" type="triangle"/>
          </a:ln>
        </p:spPr>
      </p:cxnSp>
      <p:cxnSp>
        <p:nvCxnSpPr>
          <p:cNvPr id="1093" name="Google Shape;1093;p42"/>
          <p:cNvCxnSpPr/>
          <p:nvPr/>
        </p:nvCxnSpPr>
        <p:spPr>
          <a:xfrm>
            <a:off x="3336120" y="2721960"/>
            <a:ext cx="224280" cy="1923120"/>
          </a:xfrm>
          <a:prstGeom prst="straightConnector1">
            <a:avLst/>
          </a:prstGeom>
          <a:noFill/>
          <a:ln cap="flat" cmpd="sng" w="9525">
            <a:solidFill>
              <a:srgbClr val="1F497D"/>
            </a:solidFill>
            <a:prstDash val="solid"/>
            <a:round/>
            <a:headEnd len="sm" w="sm" type="none"/>
            <a:tailEnd len="med" w="med" type="triangle"/>
          </a:ln>
        </p:spPr>
      </p:cxnSp>
      <p:cxnSp>
        <p:nvCxnSpPr>
          <p:cNvPr id="1094" name="Google Shape;1094;p42"/>
          <p:cNvCxnSpPr/>
          <p:nvPr/>
        </p:nvCxnSpPr>
        <p:spPr>
          <a:xfrm>
            <a:off x="6756480" y="2721960"/>
            <a:ext cx="47880" cy="1923120"/>
          </a:xfrm>
          <a:prstGeom prst="straightConnector1">
            <a:avLst/>
          </a:prstGeom>
          <a:noFill/>
          <a:ln cap="flat" cmpd="sng" w="9525">
            <a:solidFill>
              <a:srgbClr val="1F497D"/>
            </a:solidFill>
            <a:prstDash val="solid"/>
            <a:round/>
            <a:headEnd len="sm" w="sm" type="none"/>
            <a:tailEnd len="med" w="med" type="triangle"/>
          </a:ln>
        </p:spPr>
      </p:cxnSp>
      <p:cxnSp>
        <p:nvCxnSpPr>
          <p:cNvPr id="1095" name="Google Shape;1095;p42"/>
          <p:cNvCxnSpPr/>
          <p:nvPr/>
        </p:nvCxnSpPr>
        <p:spPr>
          <a:xfrm flipH="1">
            <a:off x="3559320" y="2721960"/>
            <a:ext cx="3195720" cy="1923120"/>
          </a:xfrm>
          <a:prstGeom prst="straightConnector1">
            <a:avLst/>
          </a:prstGeom>
          <a:noFill/>
          <a:ln cap="flat" cmpd="sng" w="9525">
            <a:solidFill>
              <a:srgbClr val="1F497D"/>
            </a:solidFill>
            <a:prstDash val="solid"/>
            <a:round/>
            <a:headEnd len="sm" w="sm" type="none"/>
            <a:tailEnd len="med" w="med" type="triangl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pic>
        <p:nvPicPr>
          <p:cNvPr id="1100" name="Google Shape;1100;p43"/>
          <p:cNvPicPr preferRelativeResize="0"/>
          <p:nvPr/>
        </p:nvPicPr>
        <p:blipFill rotWithShape="1">
          <a:blip r:embed="rId3">
            <a:alphaModFix/>
          </a:blip>
          <a:srcRect b="0" l="0" r="0" t="0"/>
          <a:stretch/>
        </p:blipFill>
        <p:spPr>
          <a:xfrm>
            <a:off x="-7560" y="1890000"/>
            <a:ext cx="9159120" cy="969480"/>
          </a:xfrm>
          <a:prstGeom prst="rect">
            <a:avLst/>
          </a:prstGeom>
          <a:noFill/>
          <a:ln>
            <a:noFill/>
          </a:ln>
        </p:spPr>
      </p:pic>
      <p:pic>
        <p:nvPicPr>
          <p:cNvPr id="1101" name="Google Shape;1101;p43"/>
          <p:cNvPicPr preferRelativeResize="0"/>
          <p:nvPr/>
        </p:nvPicPr>
        <p:blipFill rotWithShape="1">
          <a:blip r:embed="rId4">
            <a:alphaModFix/>
          </a:blip>
          <a:srcRect b="0" l="0" r="0" t="0"/>
          <a:stretch/>
        </p:blipFill>
        <p:spPr>
          <a:xfrm>
            <a:off x="152280" y="2876400"/>
            <a:ext cx="8569080" cy="969480"/>
          </a:xfrm>
          <a:prstGeom prst="rect">
            <a:avLst/>
          </a:prstGeom>
          <a:noFill/>
          <a:ln>
            <a:noFill/>
          </a:ln>
        </p:spPr>
      </p:pic>
      <p:sp>
        <p:nvSpPr>
          <p:cNvPr id="1102" name="Google Shape;1102;p43"/>
          <p:cNvSpPr/>
          <p:nvPr/>
        </p:nvSpPr>
        <p:spPr>
          <a:xfrm>
            <a:off x="311760" y="1383480"/>
            <a:ext cx="4179600" cy="52452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0" lang="es-ES" sz="1950" strike="noStrike">
                <a:solidFill>
                  <a:srgbClr val="24292F"/>
                </a:solidFill>
                <a:latin typeface="Arial"/>
                <a:ea typeface="Arial"/>
                <a:cs typeface="Arial"/>
                <a:sym typeface="Arial"/>
              </a:rPr>
              <a:t>1. Low frequency deletions</a:t>
            </a:r>
            <a:endParaRPr b="0" sz="1950" strike="noStrike">
              <a:solidFill>
                <a:schemeClr val="dk1"/>
              </a:solidFill>
              <a:latin typeface="Arial"/>
              <a:ea typeface="Arial"/>
              <a:cs typeface="Arial"/>
              <a:sym typeface="Arial"/>
            </a:endParaRPr>
          </a:p>
        </p:txBody>
      </p:sp>
      <p:pic>
        <p:nvPicPr>
          <p:cNvPr id="1103" name="Google Shape;1103;p43"/>
          <p:cNvPicPr preferRelativeResize="0"/>
          <p:nvPr/>
        </p:nvPicPr>
        <p:blipFill rotWithShape="1">
          <a:blip r:embed="rId5">
            <a:alphaModFix/>
          </a:blip>
          <a:srcRect b="0" l="0" r="0" t="0"/>
          <a:stretch/>
        </p:blipFill>
        <p:spPr>
          <a:xfrm>
            <a:off x="152280" y="4426200"/>
            <a:ext cx="8569080" cy="763200"/>
          </a:xfrm>
          <a:prstGeom prst="rect">
            <a:avLst/>
          </a:prstGeom>
          <a:noFill/>
          <a:ln>
            <a:noFill/>
          </a:ln>
        </p:spPr>
      </p:pic>
      <p:sp>
        <p:nvSpPr>
          <p:cNvPr id="1104" name="Google Shape;1104;p43"/>
          <p:cNvSpPr/>
          <p:nvPr/>
        </p:nvSpPr>
        <p:spPr>
          <a:xfrm>
            <a:off x="311760" y="3780000"/>
            <a:ext cx="3921480" cy="52452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0" lang="es-ES" sz="1950" strike="noStrike">
                <a:solidFill>
                  <a:srgbClr val="24292F"/>
                </a:solidFill>
                <a:latin typeface="Arial"/>
                <a:ea typeface="Arial"/>
                <a:cs typeface="Arial"/>
                <a:sym typeface="Arial"/>
              </a:rPr>
              <a:t>2. Ns when enough coverage</a:t>
            </a:r>
            <a:endParaRPr b="0" sz="1950" strike="noStrike">
              <a:solidFill>
                <a:schemeClr val="dk1"/>
              </a:solidFill>
              <a:latin typeface="Arial"/>
              <a:ea typeface="Arial"/>
              <a:cs typeface="Arial"/>
              <a:sym typeface="Arial"/>
            </a:endParaRPr>
          </a:p>
        </p:txBody>
      </p:sp>
      <p:pic>
        <p:nvPicPr>
          <p:cNvPr id="1105" name="Google Shape;1105;p43"/>
          <p:cNvPicPr preferRelativeResize="0"/>
          <p:nvPr/>
        </p:nvPicPr>
        <p:blipFill rotWithShape="1">
          <a:blip r:embed="rId6">
            <a:alphaModFix/>
          </a:blip>
          <a:srcRect b="0" l="0" r="0" t="0"/>
          <a:stretch/>
        </p:blipFill>
        <p:spPr>
          <a:xfrm>
            <a:off x="152280" y="5366160"/>
            <a:ext cx="7504920" cy="1061640"/>
          </a:xfrm>
          <a:prstGeom prst="rect">
            <a:avLst/>
          </a:prstGeom>
          <a:noFill/>
          <a:ln>
            <a:noFill/>
          </a:ln>
        </p:spPr>
      </p:pic>
      <p:sp>
        <p:nvSpPr>
          <p:cNvPr id="1106" name="Google Shape;1106;p43"/>
          <p:cNvSpPr txBox="1"/>
          <p:nvPr>
            <p:ph idx="4294967295" type="subTitle"/>
          </p:nvPr>
        </p:nvSpPr>
        <p:spPr>
          <a:xfrm>
            <a:off x="4692240" y="6467760"/>
            <a:ext cx="7333920" cy="3751200"/>
          </a:xfrm>
          <a:prstGeom prst="rect">
            <a:avLst/>
          </a:prstGeom>
          <a:noFill/>
          <a:ln>
            <a:noFill/>
          </a:ln>
        </p:spPr>
        <p:txBody>
          <a:bodyPr anchorCtr="0" anchor="ctr" bIns="45700" lIns="91425" spcFirstLastPara="1" rIns="91425" wrap="square" tIns="45700">
            <a:noAutofit/>
          </a:bodyPr>
          <a:lstStyle/>
          <a:p>
            <a:pPr indent="-25400" lvl="0" marL="228600" marR="0" rtl="0" algn="ctr">
              <a:lnSpc>
                <a:spcPct val="90000"/>
              </a:lnSpc>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sp>
        <p:nvSpPr>
          <p:cNvPr id="1107" name="Google Shape;1107;p43"/>
          <p:cNvSpPr txBox="1"/>
          <p:nvPr>
            <p:ph idx="4294967295" type="title"/>
          </p:nvPr>
        </p:nvSpPr>
        <p:spPr>
          <a:xfrm>
            <a:off x="457200" y="489240"/>
            <a:ext cx="8577360" cy="79164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Calibri"/>
              <a:buNone/>
            </a:pPr>
            <a:r>
              <a:rPr b="0" i="0" lang="es-ES" sz="2600" u="none" cap="none" strike="noStrike">
                <a:solidFill>
                  <a:srgbClr val="000000"/>
                </a:solidFill>
                <a:latin typeface="Calibri"/>
                <a:ea typeface="Calibri"/>
                <a:cs typeface="Calibri"/>
                <a:sym typeface="Calibri"/>
              </a:rPr>
              <a:t>7.2. Variant callers and consensus software can be combined</a:t>
            </a:r>
            <a:endParaRPr b="0" i="0" sz="26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44"/>
          <p:cNvSpPr txBox="1"/>
          <p:nvPr>
            <p:ph idx="4294967295" type="title"/>
          </p:nvPr>
        </p:nvSpPr>
        <p:spPr>
          <a:xfrm>
            <a:off x="457200" y="489240"/>
            <a:ext cx="8557560" cy="79164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Calibri"/>
              <a:buNone/>
            </a:pPr>
            <a:r>
              <a:rPr b="0" i="0" lang="es-ES" sz="2600" u="none" cap="none" strike="noStrike">
                <a:solidFill>
                  <a:srgbClr val="000000"/>
                </a:solidFill>
                <a:latin typeface="Calibri"/>
                <a:ea typeface="Calibri"/>
                <a:cs typeface="Calibri"/>
                <a:sym typeface="Calibri"/>
              </a:rPr>
              <a:t>7.2. Variant callers and consensus software can be combined</a:t>
            </a:r>
            <a:endParaRPr b="0" i="0" sz="2600" u="none" cap="none" strike="noStrike">
              <a:solidFill>
                <a:srgbClr val="000000"/>
              </a:solidFill>
              <a:latin typeface="Arial"/>
              <a:ea typeface="Arial"/>
              <a:cs typeface="Arial"/>
              <a:sym typeface="Arial"/>
            </a:endParaRPr>
          </a:p>
        </p:txBody>
      </p:sp>
      <p:sp>
        <p:nvSpPr>
          <p:cNvPr id="1113" name="Google Shape;1113;p44"/>
          <p:cNvSpPr/>
          <p:nvPr/>
        </p:nvSpPr>
        <p:spPr>
          <a:xfrm>
            <a:off x="152280" y="1455120"/>
            <a:ext cx="8382960" cy="53388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0" lang="es-ES" sz="2000" strike="noStrike">
                <a:solidFill>
                  <a:srgbClr val="24292F"/>
                </a:solidFill>
                <a:latin typeface="Arial"/>
                <a:ea typeface="Arial"/>
                <a:cs typeface="Arial"/>
                <a:sym typeface="Arial"/>
              </a:rPr>
              <a:t>3.  Ambiguous nucleotides adding low frequency variants</a:t>
            </a:r>
            <a:endParaRPr b="0" sz="2000" strike="noStrike">
              <a:solidFill>
                <a:schemeClr val="dk1"/>
              </a:solidFill>
              <a:latin typeface="Arial"/>
              <a:ea typeface="Arial"/>
              <a:cs typeface="Arial"/>
              <a:sym typeface="Arial"/>
            </a:endParaRPr>
          </a:p>
        </p:txBody>
      </p:sp>
      <p:sp>
        <p:nvSpPr>
          <p:cNvPr id="1114" name="Google Shape;1114;p44"/>
          <p:cNvSpPr/>
          <p:nvPr/>
        </p:nvSpPr>
        <p:spPr>
          <a:xfrm>
            <a:off x="152280" y="3917880"/>
            <a:ext cx="6000120" cy="54216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0" lang="es-ES" sz="2050" strike="noStrike">
                <a:solidFill>
                  <a:srgbClr val="24292F"/>
                </a:solidFill>
                <a:latin typeface="Arial"/>
                <a:ea typeface="Arial"/>
                <a:cs typeface="Arial"/>
                <a:sym typeface="Arial"/>
              </a:rPr>
              <a:t>4.  Ns in low frequency variants</a:t>
            </a:r>
            <a:endParaRPr b="0" sz="2050" strike="noStrike">
              <a:solidFill>
                <a:schemeClr val="dk1"/>
              </a:solidFill>
              <a:latin typeface="Arial"/>
              <a:ea typeface="Arial"/>
              <a:cs typeface="Arial"/>
              <a:sym typeface="Arial"/>
            </a:endParaRPr>
          </a:p>
        </p:txBody>
      </p:sp>
      <p:pic>
        <p:nvPicPr>
          <p:cNvPr id="1115" name="Google Shape;1115;p44"/>
          <p:cNvPicPr preferRelativeResize="0"/>
          <p:nvPr/>
        </p:nvPicPr>
        <p:blipFill rotWithShape="1">
          <a:blip r:embed="rId3">
            <a:alphaModFix/>
          </a:blip>
          <a:srcRect b="0" l="0" r="0" t="0"/>
          <a:stretch/>
        </p:blipFill>
        <p:spPr>
          <a:xfrm>
            <a:off x="149040" y="2068200"/>
            <a:ext cx="8997840" cy="791640"/>
          </a:xfrm>
          <a:prstGeom prst="rect">
            <a:avLst/>
          </a:prstGeom>
          <a:noFill/>
          <a:ln>
            <a:noFill/>
          </a:ln>
        </p:spPr>
      </p:pic>
      <p:pic>
        <p:nvPicPr>
          <p:cNvPr id="1116" name="Google Shape;1116;p44"/>
          <p:cNvPicPr preferRelativeResize="0"/>
          <p:nvPr/>
        </p:nvPicPr>
        <p:blipFill rotWithShape="1">
          <a:blip r:embed="rId4">
            <a:alphaModFix/>
          </a:blip>
          <a:srcRect b="0" l="0" r="0" t="0"/>
          <a:stretch/>
        </p:blipFill>
        <p:spPr>
          <a:xfrm>
            <a:off x="152280" y="2949480"/>
            <a:ext cx="8991360" cy="1081800"/>
          </a:xfrm>
          <a:prstGeom prst="rect">
            <a:avLst/>
          </a:prstGeom>
          <a:noFill/>
          <a:ln>
            <a:noFill/>
          </a:ln>
        </p:spPr>
      </p:pic>
      <p:pic>
        <p:nvPicPr>
          <p:cNvPr id="1117" name="Google Shape;1117;p44"/>
          <p:cNvPicPr preferRelativeResize="0"/>
          <p:nvPr/>
        </p:nvPicPr>
        <p:blipFill rotWithShape="1">
          <a:blip r:embed="rId5">
            <a:alphaModFix/>
          </a:blip>
          <a:srcRect b="0" l="0" r="0" t="0"/>
          <a:stretch/>
        </p:blipFill>
        <p:spPr>
          <a:xfrm>
            <a:off x="152280" y="4553280"/>
            <a:ext cx="8557560" cy="1081800"/>
          </a:xfrm>
          <a:prstGeom prst="rect">
            <a:avLst/>
          </a:prstGeom>
          <a:noFill/>
          <a:ln>
            <a:noFill/>
          </a:ln>
        </p:spPr>
      </p:pic>
      <p:pic>
        <p:nvPicPr>
          <p:cNvPr id="1118" name="Google Shape;1118;p44"/>
          <p:cNvPicPr preferRelativeResize="0"/>
          <p:nvPr/>
        </p:nvPicPr>
        <p:blipFill rotWithShape="1">
          <a:blip r:embed="rId6">
            <a:alphaModFix/>
          </a:blip>
          <a:srcRect b="0" l="0" r="0" t="0"/>
          <a:stretch/>
        </p:blipFill>
        <p:spPr>
          <a:xfrm>
            <a:off x="152280" y="5715360"/>
            <a:ext cx="5999760" cy="9234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45"/>
          <p:cNvSpPr txBox="1"/>
          <p:nvPr>
            <p:ph idx="4294967295" type="title"/>
          </p:nvPr>
        </p:nvSpPr>
        <p:spPr>
          <a:xfrm>
            <a:off x="457200" y="489240"/>
            <a:ext cx="8229240" cy="79164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Calibri"/>
              <a:buNone/>
            </a:pPr>
            <a:r>
              <a:rPr b="0" i="0" lang="es-ES" sz="2600" u="none" cap="none" strike="noStrike">
                <a:solidFill>
                  <a:srgbClr val="000000"/>
                </a:solidFill>
                <a:latin typeface="Calibri"/>
                <a:ea typeface="Calibri"/>
                <a:cs typeface="Calibri"/>
                <a:sym typeface="Calibri"/>
              </a:rPr>
              <a:t>7.3. Codon merging</a:t>
            </a:r>
            <a:endParaRPr b="0" i="0" sz="2600" u="none" cap="none" strike="noStrike">
              <a:solidFill>
                <a:srgbClr val="000000"/>
              </a:solidFill>
              <a:latin typeface="Arial"/>
              <a:ea typeface="Arial"/>
              <a:cs typeface="Arial"/>
              <a:sym typeface="Arial"/>
            </a:endParaRPr>
          </a:p>
        </p:txBody>
      </p:sp>
      <p:pic>
        <p:nvPicPr>
          <p:cNvPr id="1124" name="Google Shape;1124;p45"/>
          <p:cNvPicPr preferRelativeResize="0"/>
          <p:nvPr/>
        </p:nvPicPr>
        <p:blipFill rotWithShape="1">
          <a:blip r:embed="rId3">
            <a:alphaModFix/>
          </a:blip>
          <a:srcRect b="0" l="0" r="0" t="0"/>
          <a:stretch/>
        </p:blipFill>
        <p:spPr>
          <a:xfrm>
            <a:off x="0" y="1443960"/>
            <a:ext cx="4353120" cy="1337400"/>
          </a:xfrm>
          <a:prstGeom prst="rect">
            <a:avLst/>
          </a:prstGeom>
          <a:noFill/>
          <a:ln>
            <a:noFill/>
          </a:ln>
        </p:spPr>
      </p:pic>
      <p:pic>
        <p:nvPicPr>
          <p:cNvPr id="1125" name="Google Shape;1125;p45"/>
          <p:cNvPicPr preferRelativeResize="0"/>
          <p:nvPr/>
        </p:nvPicPr>
        <p:blipFill rotWithShape="1">
          <a:blip r:embed="rId4">
            <a:alphaModFix/>
          </a:blip>
          <a:srcRect b="0" l="0" r="0" t="0"/>
          <a:stretch/>
        </p:blipFill>
        <p:spPr>
          <a:xfrm>
            <a:off x="4424400" y="1686600"/>
            <a:ext cx="4756680" cy="791640"/>
          </a:xfrm>
          <a:prstGeom prst="rect">
            <a:avLst/>
          </a:prstGeom>
          <a:noFill/>
          <a:ln>
            <a:noFill/>
          </a:ln>
        </p:spPr>
      </p:pic>
      <p:sp>
        <p:nvSpPr>
          <p:cNvPr id="1126" name="Google Shape;1126;p45"/>
          <p:cNvSpPr/>
          <p:nvPr/>
        </p:nvSpPr>
        <p:spPr>
          <a:xfrm>
            <a:off x="4279680" y="1451160"/>
            <a:ext cx="153360" cy="1337400"/>
          </a:xfrm>
          <a:prstGeom prst="rightBrace">
            <a:avLst>
              <a:gd fmla="val 50000" name="adj1"/>
              <a:gd fmla="val 50000" name="adj2"/>
            </a:avLst>
          </a:prstGeom>
          <a:noFill/>
          <a:ln cap="flat" cmpd="sng" w="9525">
            <a:solidFill>
              <a:srgbClr val="1F497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1127" name="Google Shape;1127;p45"/>
          <p:cNvPicPr preferRelativeResize="0"/>
          <p:nvPr/>
        </p:nvPicPr>
        <p:blipFill rotWithShape="1">
          <a:blip r:embed="rId5">
            <a:alphaModFix/>
          </a:blip>
          <a:srcRect b="0" l="2318" r="0" t="5748"/>
          <a:stretch/>
        </p:blipFill>
        <p:spPr>
          <a:xfrm>
            <a:off x="393840" y="2788920"/>
            <a:ext cx="7419600" cy="406836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46"/>
          <p:cNvSpPr txBox="1"/>
          <p:nvPr>
            <p:ph idx="4294967295" type="title"/>
          </p:nvPr>
        </p:nvSpPr>
        <p:spPr>
          <a:xfrm>
            <a:off x="457200" y="489240"/>
            <a:ext cx="8229240" cy="79164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Calibri"/>
              <a:buNone/>
            </a:pPr>
            <a:r>
              <a:rPr b="0" i="0" lang="es-ES" sz="2600" u="none" cap="none" strike="noStrike">
                <a:solidFill>
                  <a:srgbClr val="000000"/>
                </a:solidFill>
                <a:latin typeface="Calibri"/>
                <a:ea typeface="Calibri"/>
                <a:cs typeface="Calibri"/>
                <a:sym typeface="Calibri"/>
              </a:rPr>
              <a:t>7.4. Strand-bias</a:t>
            </a:r>
            <a:endParaRPr b="0" i="0" sz="2600" u="none" cap="none" strike="noStrike">
              <a:solidFill>
                <a:srgbClr val="000000"/>
              </a:solidFill>
              <a:latin typeface="Arial"/>
              <a:ea typeface="Arial"/>
              <a:cs typeface="Arial"/>
              <a:sym typeface="Arial"/>
            </a:endParaRPr>
          </a:p>
        </p:txBody>
      </p:sp>
      <p:pic>
        <p:nvPicPr>
          <p:cNvPr id="1133" name="Google Shape;1133;p46"/>
          <p:cNvPicPr preferRelativeResize="0"/>
          <p:nvPr/>
        </p:nvPicPr>
        <p:blipFill rotWithShape="1">
          <a:blip r:embed="rId3">
            <a:alphaModFix/>
          </a:blip>
          <a:srcRect b="0" l="0" r="0" t="0"/>
          <a:stretch/>
        </p:blipFill>
        <p:spPr>
          <a:xfrm>
            <a:off x="152280" y="1717560"/>
            <a:ext cx="9022320" cy="1088280"/>
          </a:xfrm>
          <a:prstGeom prst="rect">
            <a:avLst/>
          </a:prstGeom>
          <a:noFill/>
          <a:ln>
            <a:noFill/>
          </a:ln>
        </p:spPr>
      </p:pic>
      <p:pic>
        <p:nvPicPr>
          <p:cNvPr id="1134" name="Google Shape;1134;p46"/>
          <p:cNvPicPr preferRelativeResize="0"/>
          <p:nvPr/>
        </p:nvPicPr>
        <p:blipFill rotWithShape="1">
          <a:blip r:embed="rId4">
            <a:alphaModFix/>
          </a:blip>
          <a:srcRect b="0" l="0" r="0" t="0"/>
          <a:stretch/>
        </p:blipFill>
        <p:spPr>
          <a:xfrm>
            <a:off x="152280" y="2806200"/>
            <a:ext cx="8991360" cy="1171080"/>
          </a:xfrm>
          <a:prstGeom prst="rect">
            <a:avLst/>
          </a:prstGeom>
          <a:noFill/>
          <a:ln>
            <a:noFill/>
          </a:ln>
        </p:spPr>
      </p:pic>
      <p:pic>
        <p:nvPicPr>
          <p:cNvPr id="1135" name="Google Shape;1135;p46"/>
          <p:cNvPicPr preferRelativeResize="0"/>
          <p:nvPr/>
        </p:nvPicPr>
        <p:blipFill rotWithShape="1">
          <a:blip r:embed="rId5">
            <a:alphaModFix/>
          </a:blip>
          <a:srcRect b="0" l="0" r="0" t="0"/>
          <a:stretch/>
        </p:blipFill>
        <p:spPr>
          <a:xfrm>
            <a:off x="3861000" y="4361400"/>
            <a:ext cx="4689720" cy="2164320"/>
          </a:xfrm>
          <a:prstGeom prst="rect">
            <a:avLst/>
          </a:prstGeom>
          <a:noFill/>
          <a:ln>
            <a:noFill/>
          </a:ln>
        </p:spPr>
      </p:pic>
      <p:pic>
        <p:nvPicPr>
          <p:cNvPr id="1136" name="Google Shape;1136;p46"/>
          <p:cNvPicPr preferRelativeResize="0"/>
          <p:nvPr/>
        </p:nvPicPr>
        <p:blipFill rotWithShape="1">
          <a:blip r:embed="rId6">
            <a:alphaModFix/>
          </a:blip>
          <a:srcRect b="0" l="0" r="0" t="0"/>
          <a:stretch/>
        </p:blipFill>
        <p:spPr>
          <a:xfrm>
            <a:off x="311760" y="5266800"/>
            <a:ext cx="2873520" cy="1088280"/>
          </a:xfrm>
          <a:prstGeom prst="rect">
            <a:avLst/>
          </a:prstGeom>
          <a:noFill/>
          <a:ln>
            <a:noFill/>
          </a:ln>
        </p:spPr>
      </p:pic>
      <p:sp>
        <p:nvSpPr>
          <p:cNvPr id="1137" name="Google Shape;1137;p46"/>
          <p:cNvSpPr/>
          <p:nvPr/>
        </p:nvSpPr>
        <p:spPr>
          <a:xfrm>
            <a:off x="311760" y="4170600"/>
            <a:ext cx="3169080" cy="60948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s-ES" sz="1400" strike="noStrike">
                <a:solidFill>
                  <a:srgbClr val="000000"/>
                </a:solidFill>
                <a:latin typeface="Calibri"/>
                <a:ea typeface="Calibri"/>
                <a:cs typeface="Calibri"/>
                <a:sym typeface="Calibri"/>
              </a:rPr>
              <a:t>Fisher Exact Test</a:t>
            </a:r>
            <a:endParaRPr b="0" sz="1400"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lang="es-ES" sz="1400" strike="noStrike">
                <a:solidFill>
                  <a:srgbClr val="000000"/>
                </a:solidFill>
                <a:latin typeface="Calibri"/>
                <a:ea typeface="Calibri"/>
                <a:cs typeface="Calibri"/>
                <a:sym typeface="Calibri"/>
              </a:rPr>
              <a:t>p&lt; 0.05 -&gt; SB Filter annotation is set</a:t>
            </a:r>
            <a:endParaRPr b="0" sz="1400" strike="noStrike">
              <a:solidFill>
                <a:schemeClr val="dk1"/>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47"/>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b="0" sz="900" strike="noStrike">
              <a:solidFill>
                <a:srgbClr val="8B8B8B"/>
              </a:solidFill>
              <a:latin typeface="Times New Roman"/>
              <a:ea typeface="Times New Roman"/>
              <a:cs typeface="Times New Roman"/>
              <a:sym typeface="Times New Roman"/>
            </a:endParaRPr>
          </a:p>
        </p:txBody>
      </p:sp>
      <p:grpSp>
        <p:nvGrpSpPr>
          <p:cNvPr id="1144" name="Google Shape;1144;p47"/>
          <p:cNvGrpSpPr/>
          <p:nvPr/>
        </p:nvGrpSpPr>
        <p:grpSpPr>
          <a:xfrm>
            <a:off x="513360" y="2006280"/>
            <a:ext cx="8277120" cy="3942360"/>
            <a:chOff x="513360" y="2006280"/>
            <a:chExt cx="8277120" cy="3942360"/>
          </a:xfrm>
        </p:grpSpPr>
        <p:pic>
          <p:nvPicPr>
            <p:cNvPr id="1145" name="Google Shape;1145;p47"/>
            <p:cNvPicPr preferRelativeResize="0"/>
            <p:nvPr/>
          </p:nvPicPr>
          <p:blipFill rotWithShape="1">
            <a:blip r:embed="rId3">
              <a:alphaModFix/>
            </a:blip>
            <a:srcRect b="27121" l="0" r="0" t="0"/>
            <a:stretch/>
          </p:blipFill>
          <p:spPr>
            <a:xfrm>
              <a:off x="2970000" y="2947320"/>
              <a:ext cx="768240" cy="373320"/>
            </a:xfrm>
            <a:prstGeom prst="rect">
              <a:avLst/>
            </a:prstGeom>
            <a:noFill/>
            <a:ln>
              <a:noFill/>
            </a:ln>
          </p:spPr>
        </p:pic>
        <p:cxnSp>
          <p:nvCxnSpPr>
            <p:cNvPr id="1146" name="Google Shape;1146;p47"/>
            <p:cNvCxnSpPr/>
            <p:nvPr/>
          </p:nvCxnSpPr>
          <p:spPr>
            <a:xfrm flipH="1" rot="10800000">
              <a:off x="1097640" y="3623400"/>
              <a:ext cx="9000" cy="1350360"/>
            </a:xfrm>
            <a:prstGeom prst="straightConnector1">
              <a:avLst/>
            </a:prstGeom>
            <a:noFill/>
            <a:ln cap="flat" cmpd="sng" w="25400">
              <a:solidFill>
                <a:srgbClr val="196491"/>
              </a:solidFill>
              <a:prstDash val="solid"/>
              <a:miter lim="8000"/>
              <a:headEnd len="sm" w="sm" type="none"/>
              <a:tailEnd len="lg" w="lg" type="oval"/>
            </a:ln>
          </p:spPr>
        </p:cxnSp>
        <p:cxnSp>
          <p:nvCxnSpPr>
            <p:cNvPr id="1147" name="Google Shape;1147;p47"/>
            <p:cNvCxnSpPr/>
            <p:nvPr/>
          </p:nvCxnSpPr>
          <p:spPr>
            <a:xfrm flipH="1" rot="10800000">
              <a:off x="2772360" y="3192840"/>
              <a:ext cx="9360" cy="1350360"/>
            </a:xfrm>
            <a:prstGeom prst="straightConnector1">
              <a:avLst/>
            </a:prstGeom>
            <a:noFill/>
            <a:ln cap="flat" cmpd="sng" w="25400">
              <a:solidFill>
                <a:srgbClr val="0587AF"/>
              </a:solidFill>
              <a:prstDash val="solid"/>
              <a:miter lim="8000"/>
              <a:headEnd len="sm" w="sm" type="none"/>
              <a:tailEnd len="lg" w="lg" type="oval"/>
            </a:ln>
          </p:spPr>
        </p:cxnSp>
        <p:cxnSp>
          <p:nvCxnSpPr>
            <p:cNvPr id="1148" name="Google Shape;1148;p47"/>
            <p:cNvCxnSpPr/>
            <p:nvPr/>
          </p:nvCxnSpPr>
          <p:spPr>
            <a:xfrm flipH="1" rot="10800000">
              <a:off x="5666760" y="2800800"/>
              <a:ext cx="9000" cy="1350360"/>
            </a:xfrm>
            <a:prstGeom prst="straightConnector1">
              <a:avLst/>
            </a:prstGeom>
            <a:noFill/>
            <a:ln cap="flat" cmpd="sng" w="25400">
              <a:solidFill>
                <a:srgbClr val="19A5BE"/>
              </a:solidFill>
              <a:prstDash val="solid"/>
              <a:miter lim="8000"/>
              <a:headEnd len="sm" w="sm" type="none"/>
              <a:tailEnd len="lg" w="lg" type="oval"/>
            </a:ln>
          </p:spPr>
        </p:cxnSp>
        <p:sp>
          <p:nvSpPr>
            <p:cNvPr id="1149" name="Google Shape;1149;p47"/>
            <p:cNvSpPr/>
            <p:nvPr/>
          </p:nvSpPr>
          <p:spPr>
            <a:xfrm>
              <a:off x="513360" y="4712400"/>
              <a:ext cx="7471440" cy="928080"/>
            </a:xfrm>
            <a:custGeom>
              <a:rect b="b" l="l" r="r" t="t"/>
              <a:pathLst>
                <a:path extrusionOk="0" h="890619" w="7028224">
                  <a:moveTo>
                    <a:pt x="0" y="516606"/>
                  </a:moveTo>
                  <a:lnTo>
                    <a:pt x="2031070" y="859867"/>
                  </a:lnTo>
                  <a:cubicBezTo>
                    <a:pt x="2397613" y="918840"/>
                    <a:pt x="2187777" y="875833"/>
                    <a:pt x="2199260" y="870442"/>
                  </a:cubicBezTo>
                  <a:lnTo>
                    <a:pt x="7028224" y="150534"/>
                  </a:lnTo>
                  <a:lnTo>
                    <a:pt x="4835116" y="0"/>
                  </a:lnTo>
                  <a:lnTo>
                    <a:pt x="0" y="516606"/>
                  </a:lnTo>
                  <a:close/>
                </a:path>
              </a:pathLst>
            </a:custGeom>
            <a:solidFill>
              <a:srgbClr val="7F7F7F">
                <a:alpha val="23921"/>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50" name="Google Shape;1150;p47"/>
            <p:cNvSpPr/>
            <p:nvPr/>
          </p:nvSpPr>
          <p:spPr>
            <a:xfrm>
              <a:off x="1372680" y="5154480"/>
              <a:ext cx="1242000" cy="269640"/>
            </a:xfrm>
            <a:prstGeom prst="rect">
              <a:avLst/>
            </a:prstGeom>
            <a:solidFill>
              <a:srgbClr val="CFE2F3"/>
            </a:solid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lang="es-ES" sz="1200" strike="noStrike">
                  <a:solidFill>
                    <a:srgbClr val="000000"/>
                  </a:solidFill>
                  <a:latin typeface="Calibri"/>
                  <a:ea typeface="Calibri"/>
                  <a:cs typeface="Calibri"/>
                  <a:sym typeface="Calibri"/>
                </a:rPr>
                <a:t>192</a:t>
              </a:r>
              <a:endParaRPr b="0" sz="1200" strike="noStrike">
                <a:solidFill>
                  <a:schemeClr val="dk1"/>
                </a:solidFill>
                <a:latin typeface="Arial"/>
                <a:ea typeface="Arial"/>
                <a:cs typeface="Arial"/>
                <a:sym typeface="Arial"/>
              </a:endParaRPr>
            </a:p>
          </p:txBody>
        </p:sp>
        <p:sp>
          <p:nvSpPr>
            <p:cNvPr id="1151" name="Google Shape;1151;p47"/>
            <p:cNvSpPr/>
            <p:nvPr/>
          </p:nvSpPr>
          <p:spPr>
            <a:xfrm>
              <a:off x="3710520" y="4965480"/>
              <a:ext cx="1242000" cy="269640"/>
            </a:xfrm>
            <a:prstGeom prst="rect">
              <a:avLst/>
            </a:prstGeom>
            <a:solidFill>
              <a:srgbClr val="0587AF"/>
            </a:solid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lang="es-ES" sz="1800" strike="noStrike">
                  <a:solidFill>
                    <a:srgbClr val="FFFFFF"/>
                  </a:solidFill>
                  <a:latin typeface="Calibri"/>
                  <a:ea typeface="Calibri"/>
                  <a:cs typeface="Calibri"/>
                  <a:sym typeface="Calibri"/>
                </a:rPr>
                <a:t>2h</a:t>
              </a:r>
              <a:endParaRPr b="0" sz="1800" strike="noStrike">
                <a:solidFill>
                  <a:schemeClr val="dk1"/>
                </a:solidFill>
                <a:latin typeface="Arial"/>
                <a:ea typeface="Arial"/>
                <a:cs typeface="Arial"/>
                <a:sym typeface="Arial"/>
              </a:endParaRPr>
            </a:p>
          </p:txBody>
        </p:sp>
        <p:sp>
          <p:nvSpPr>
            <p:cNvPr id="1152" name="Google Shape;1152;p47"/>
            <p:cNvSpPr/>
            <p:nvPr/>
          </p:nvSpPr>
          <p:spPr>
            <a:xfrm>
              <a:off x="6141600" y="4576320"/>
              <a:ext cx="1242000" cy="269640"/>
            </a:xfrm>
            <a:prstGeom prst="rect">
              <a:avLst/>
            </a:prstGeom>
            <a:solidFill>
              <a:srgbClr val="19A5BE"/>
            </a:solid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lang="es-ES" sz="1800" strike="noStrike">
                  <a:solidFill>
                    <a:srgbClr val="FFFFFF"/>
                  </a:solidFill>
                  <a:latin typeface="Calibri"/>
                  <a:ea typeface="Calibri"/>
                  <a:cs typeface="Calibri"/>
                  <a:sym typeface="Calibri"/>
                </a:rPr>
                <a:t>5</a:t>
              </a:r>
              <a:r>
                <a:rPr b="0" lang="es-ES" sz="1400" strike="noStrike">
                  <a:solidFill>
                    <a:srgbClr val="FFFFFF"/>
                  </a:solidFill>
                  <a:latin typeface="Arial"/>
                  <a:ea typeface="Arial"/>
                  <a:cs typeface="Arial"/>
                  <a:sym typeface="Arial"/>
                </a:rPr>
                <a:t>h </a:t>
              </a:r>
              <a:endParaRPr b="0" sz="1400" strike="noStrike">
                <a:solidFill>
                  <a:schemeClr val="dk1"/>
                </a:solidFill>
                <a:latin typeface="Arial"/>
                <a:ea typeface="Arial"/>
                <a:cs typeface="Arial"/>
                <a:sym typeface="Arial"/>
              </a:endParaRPr>
            </a:p>
          </p:txBody>
        </p:sp>
        <p:sp>
          <p:nvSpPr>
            <p:cNvPr id="1153" name="Google Shape;1153;p47"/>
            <p:cNvSpPr/>
            <p:nvPr/>
          </p:nvSpPr>
          <p:spPr>
            <a:xfrm>
              <a:off x="2384280" y="5366160"/>
              <a:ext cx="1939680" cy="582480"/>
            </a:xfrm>
            <a:prstGeom prst="arc">
              <a:avLst>
                <a:gd fmla="val 20027326" name="adj1"/>
                <a:gd fmla="val 9870224" name="adj2"/>
              </a:avLst>
            </a:prstGeom>
            <a:noFill/>
            <a:ln cap="flat" cmpd="sng" w="12700">
              <a:solidFill>
                <a:srgbClr val="3F3F3F"/>
              </a:solidFill>
              <a:prstDash val="dash"/>
              <a:miter lim="8000"/>
              <a:headEnd len="med" w="med" type="triangle"/>
              <a:tailEnd len="med" w="med" type="ova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1154" name="Google Shape;1154;p47"/>
            <p:cNvGrpSpPr/>
            <p:nvPr/>
          </p:nvGrpSpPr>
          <p:grpSpPr>
            <a:xfrm>
              <a:off x="704520" y="3192840"/>
              <a:ext cx="2029680" cy="615960"/>
              <a:chOff x="704520" y="3192840"/>
              <a:chExt cx="2029680" cy="615960"/>
            </a:xfrm>
          </p:grpSpPr>
          <p:sp>
            <p:nvSpPr>
              <p:cNvPr id="1155" name="Google Shape;1155;p47"/>
              <p:cNvSpPr/>
              <p:nvPr/>
            </p:nvSpPr>
            <p:spPr>
              <a:xfrm>
                <a:off x="1234080" y="3555000"/>
                <a:ext cx="1500120" cy="253800"/>
              </a:xfrm>
              <a:prstGeom prst="rect">
                <a:avLst/>
              </a:prstGeom>
              <a:noFill/>
              <a:ln>
                <a:noFill/>
              </a:ln>
            </p:spPr>
            <p:txBody>
              <a:bodyPr anchorCtr="0" anchor="t" bIns="34200" lIns="68400" spcFirstLastPara="1" rIns="68400" wrap="square" tIns="34200">
                <a:noAutofit/>
              </a:bodyPr>
              <a:lstStyle/>
              <a:p>
                <a:pPr indent="0" lvl="0" marL="0" marR="0" rtl="0" algn="l">
                  <a:lnSpc>
                    <a:spcPct val="100000"/>
                  </a:lnSpc>
                  <a:spcBef>
                    <a:spcPts val="0"/>
                  </a:spcBef>
                  <a:spcAft>
                    <a:spcPts val="0"/>
                  </a:spcAft>
                  <a:buNone/>
                </a:pPr>
                <a:r>
                  <a:rPr b="0" lang="es-ES" sz="1400" strike="noStrike">
                    <a:solidFill>
                      <a:srgbClr val="3F3F3F"/>
                    </a:solidFill>
                    <a:latin typeface="Arial"/>
                    <a:ea typeface="Arial"/>
                    <a:cs typeface="Arial"/>
                    <a:sym typeface="Arial"/>
                  </a:rPr>
                  <a:t>Sequencing </a:t>
                </a:r>
                <a:endParaRPr b="0" sz="1400"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sz="1400" strike="noStrike">
                  <a:solidFill>
                    <a:schemeClr val="dk1"/>
                  </a:solidFill>
                  <a:latin typeface="Arial"/>
                  <a:ea typeface="Arial"/>
                  <a:cs typeface="Arial"/>
                  <a:sym typeface="Arial"/>
                </a:endParaRPr>
              </a:p>
            </p:txBody>
          </p:sp>
          <p:sp>
            <p:nvSpPr>
              <p:cNvPr id="1156" name="Google Shape;1156;p47"/>
              <p:cNvSpPr/>
              <p:nvPr/>
            </p:nvSpPr>
            <p:spPr>
              <a:xfrm>
                <a:off x="704520" y="3192840"/>
                <a:ext cx="1939680" cy="253800"/>
              </a:xfrm>
              <a:prstGeom prst="rect">
                <a:avLst/>
              </a:prstGeom>
              <a:noFill/>
              <a:ln>
                <a:noFill/>
              </a:ln>
            </p:spPr>
            <p:txBody>
              <a:bodyPr anchorCtr="0" anchor="t" bIns="34200" lIns="68400" spcFirstLastPara="1" rIns="68400" wrap="square" tIns="34200">
                <a:noAutofit/>
              </a:bodyPr>
              <a:lstStyle/>
              <a:p>
                <a:pPr indent="0" lvl="0" marL="0" marR="0" rtl="0" algn="l">
                  <a:lnSpc>
                    <a:spcPct val="100000"/>
                  </a:lnSpc>
                  <a:spcBef>
                    <a:spcPts val="0"/>
                  </a:spcBef>
                  <a:spcAft>
                    <a:spcPts val="0"/>
                  </a:spcAft>
                  <a:buNone/>
                </a:pPr>
                <a:r>
                  <a:rPr b="1" lang="es-ES" sz="1600" strike="noStrike">
                    <a:solidFill>
                      <a:srgbClr val="196491"/>
                    </a:solidFill>
                    <a:latin typeface="Arial"/>
                    <a:ea typeface="Arial"/>
                    <a:cs typeface="Arial"/>
                    <a:sym typeface="Arial"/>
                  </a:rPr>
                  <a:t>GENOMICS UNIT</a:t>
                </a:r>
                <a:endParaRPr b="0" sz="1600" strike="noStrike">
                  <a:solidFill>
                    <a:schemeClr val="dk1"/>
                  </a:solidFill>
                  <a:latin typeface="Arial"/>
                  <a:ea typeface="Arial"/>
                  <a:cs typeface="Arial"/>
                  <a:sym typeface="Arial"/>
                </a:endParaRPr>
              </a:p>
            </p:txBody>
          </p:sp>
        </p:grpSp>
        <p:grpSp>
          <p:nvGrpSpPr>
            <p:cNvPr id="1157" name="Google Shape;1157;p47"/>
            <p:cNvGrpSpPr/>
            <p:nvPr/>
          </p:nvGrpSpPr>
          <p:grpSpPr>
            <a:xfrm>
              <a:off x="2888640" y="2708280"/>
              <a:ext cx="1671840" cy="1377720"/>
              <a:chOff x="2888640" y="2708280"/>
              <a:chExt cx="1671840" cy="1377720"/>
            </a:xfrm>
          </p:grpSpPr>
          <p:sp>
            <p:nvSpPr>
              <p:cNvPr id="1158" name="Google Shape;1158;p47"/>
              <p:cNvSpPr/>
              <p:nvPr/>
            </p:nvSpPr>
            <p:spPr>
              <a:xfrm>
                <a:off x="2888640" y="3324600"/>
                <a:ext cx="1671840" cy="761400"/>
              </a:xfrm>
              <a:prstGeom prst="rect">
                <a:avLst/>
              </a:prstGeom>
              <a:noFill/>
              <a:ln>
                <a:noFill/>
              </a:ln>
            </p:spPr>
            <p:txBody>
              <a:bodyPr anchorCtr="0" anchor="t" bIns="34200" lIns="68400" spcFirstLastPara="1" rIns="68400" wrap="square" tIns="34200">
                <a:noAutofit/>
              </a:bodyPr>
              <a:lstStyle/>
              <a:p>
                <a:pPr indent="0" lvl="0" marL="0" marR="0" rtl="0" algn="l">
                  <a:lnSpc>
                    <a:spcPct val="100000"/>
                  </a:lnSpc>
                  <a:spcBef>
                    <a:spcPts val="0"/>
                  </a:spcBef>
                  <a:spcAft>
                    <a:spcPts val="0"/>
                  </a:spcAft>
                  <a:buNone/>
                </a:pPr>
                <a:r>
                  <a:rPr b="0" lang="es-ES" sz="1400" strike="noStrike">
                    <a:solidFill>
                      <a:srgbClr val="3F3F3F"/>
                    </a:solidFill>
                    <a:latin typeface="Arial"/>
                    <a:ea typeface="Arial"/>
                    <a:cs typeface="Arial"/>
                    <a:sym typeface="Arial"/>
                  </a:rPr>
                  <a:t>Infrastructure</a:t>
                </a:r>
                <a:endParaRPr b="0" sz="1400"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lang="es-ES" sz="1400" strike="noStrike">
                    <a:solidFill>
                      <a:srgbClr val="3F3F3F"/>
                    </a:solidFill>
                    <a:latin typeface="Arial"/>
                    <a:ea typeface="Arial"/>
                    <a:cs typeface="Arial"/>
                    <a:sym typeface="Arial"/>
                  </a:rPr>
                  <a:t>Data management</a:t>
                </a:r>
                <a:endParaRPr b="0" sz="1400"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lang="es-ES" sz="1400" strike="noStrike">
                    <a:solidFill>
                      <a:srgbClr val="3F3F3F"/>
                    </a:solidFill>
                    <a:latin typeface="Arial"/>
                    <a:ea typeface="Arial"/>
                    <a:cs typeface="Arial"/>
                    <a:sym typeface="Arial"/>
                  </a:rPr>
                  <a:t>Storage</a:t>
                </a:r>
                <a:endParaRPr b="0" sz="1400"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sz="1400" strike="noStrike">
                  <a:solidFill>
                    <a:schemeClr val="dk1"/>
                  </a:solidFill>
                  <a:latin typeface="Arial"/>
                  <a:ea typeface="Arial"/>
                  <a:cs typeface="Arial"/>
                  <a:sym typeface="Arial"/>
                </a:endParaRPr>
              </a:p>
            </p:txBody>
          </p:sp>
          <p:sp>
            <p:nvSpPr>
              <p:cNvPr id="1159" name="Google Shape;1159;p47"/>
              <p:cNvSpPr/>
              <p:nvPr/>
            </p:nvSpPr>
            <p:spPr>
              <a:xfrm>
                <a:off x="2918160" y="2708280"/>
                <a:ext cx="1500120" cy="230400"/>
              </a:xfrm>
              <a:prstGeom prst="rect">
                <a:avLst/>
              </a:prstGeom>
              <a:noFill/>
              <a:ln>
                <a:noFill/>
              </a:ln>
            </p:spPr>
            <p:txBody>
              <a:bodyPr anchorCtr="0" anchor="t" bIns="34200" lIns="68400" spcFirstLastPara="1" rIns="68400" wrap="square" tIns="34200">
                <a:noAutofit/>
              </a:bodyPr>
              <a:lstStyle/>
              <a:p>
                <a:pPr indent="0" lvl="0" marL="0" marR="0" rtl="0" algn="l">
                  <a:lnSpc>
                    <a:spcPct val="100000"/>
                  </a:lnSpc>
                  <a:spcBef>
                    <a:spcPts val="0"/>
                  </a:spcBef>
                  <a:spcAft>
                    <a:spcPts val="0"/>
                  </a:spcAft>
                  <a:buNone/>
                </a:pPr>
                <a:r>
                  <a:rPr b="1" lang="es-ES" sz="1600" strike="noStrike">
                    <a:solidFill>
                      <a:srgbClr val="196491"/>
                    </a:solidFill>
                    <a:latin typeface="Arial"/>
                    <a:ea typeface="Arial"/>
                    <a:cs typeface="Arial"/>
                    <a:sym typeface="Arial"/>
                  </a:rPr>
                  <a:t>UTIC - CPD</a:t>
                </a:r>
                <a:endParaRPr b="0" sz="1600" strike="noStrike">
                  <a:solidFill>
                    <a:schemeClr val="dk1"/>
                  </a:solidFill>
                  <a:latin typeface="Arial"/>
                  <a:ea typeface="Arial"/>
                  <a:cs typeface="Arial"/>
                  <a:sym typeface="Arial"/>
                </a:endParaRPr>
              </a:p>
            </p:txBody>
          </p:sp>
        </p:grpSp>
        <p:sp>
          <p:nvSpPr>
            <p:cNvPr id="1160" name="Google Shape;1160;p47"/>
            <p:cNvSpPr/>
            <p:nvPr/>
          </p:nvSpPr>
          <p:spPr>
            <a:xfrm>
              <a:off x="5821560" y="2006280"/>
              <a:ext cx="2476440" cy="230400"/>
            </a:xfrm>
            <a:prstGeom prst="rect">
              <a:avLst/>
            </a:prstGeom>
            <a:noFill/>
            <a:ln>
              <a:noFill/>
            </a:ln>
          </p:spPr>
          <p:txBody>
            <a:bodyPr anchorCtr="0" anchor="t" bIns="34200" lIns="68400" spcFirstLastPara="1" rIns="68400" wrap="square" tIns="34200">
              <a:noAutofit/>
            </a:bodyPr>
            <a:lstStyle/>
            <a:p>
              <a:pPr indent="0" lvl="0" marL="0" marR="0" rtl="0" algn="l">
                <a:lnSpc>
                  <a:spcPct val="100000"/>
                </a:lnSpc>
                <a:spcBef>
                  <a:spcPts val="0"/>
                </a:spcBef>
                <a:spcAft>
                  <a:spcPts val="0"/>
                </a:spcAft>
                <a:buNone/>
              </a:pPr>
              <a:r>
                <a:rPr b="1" lang="es-ES" sz="1600" strike="noStrike">
                  <a:solidFill>
                    <a:srgbClr val="196491"/>
                  </a:solidFill>
                  <a:latin typeface="Arial"/>
                  <a:ea typeface="Arial"/>
                  <a:cs typeface="Arial"/>
                  <a:sym typeface="Arial"/>
                </a:rPr>
                <a:t>BIOINFORMATICS UNIT</a:t>
              </a:r>
              <a:endParaRPr b="0" sz="1600" strike="noStrike">
                <a:solidFill>
                  <a:schemeClr val="dk1"/>
                </a:solidFill>
                <a:latin typeface="Arial"/>
                <a:ea typeface="Arial"/>
                <a:cs typeface="Arial"/>
                <a:sym typeface="Arial"/>
              </a:endParaRPr>
            </a:p>
          </p:txBody>
        </p:sp>
        <p:sp>
          <p:nvSpPr>
            <p:cNvPr id="1161" name="Google Shape;1161;p47"/>
            <p:cNvSpPr/>
            <p:nvPr/>
          </p:nvSpPr>
          <p:spPr>
            <a:xfrm>
              <a:off x="4491360" y="4956840"/>
              <a:ext cx="2688840" cy="599760"/>
            </a:xfrm>
            <a:prstGeom prst="arc">
              <a:avLst>
                <a:gd fmla="val 20633190" name="adj1"/>
                <a:gd fmla="val 10361721" name="adj2"/>
              </a:avLst>
            </a:prstGeom>
            <a:noFill/>
            <a:ln cap="flat" cmpd="sng" w="12700">
              <a:solidFill>
                <a:srgbClr val="3F3F3F"/>
              </a:solidFill>
              <a:prstDash val="dash"/>
              <a:miter lim="8000"/>
              <a:headEnd len="med" w="med" type="triangle"/>
              <a:tailEnd len="med" w="med" type="ova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1162" name="Google Shape;1162;p47"/>
            <p:cNvPicPr preferRelativeResize="0"/>
            <p:nvPr/>
          </p:nvPicPr>
          <p:blipFill rotWithShape="1">
            <a:blip r:embed="rId4">
              <a:alphaModFix/>
            </a:blip>
            <a:srcRect b="0" l="0" r="0" t="0"/>
            <a:stretch/>
          </p:blipFill>
          <p:spPr>
            <a:xfrm>
              <a:off x="3821400" y="4090320"/>
              <a:ext cx="367920" cy="422280"/>
            </a:xfrm>
            <a:prstGeom prst="rect">
              <a:avLst/>
            </a:prstGeom>
            <a:noFill/>
            <a:ln>
              <a:noFill/>
            </a:ln>
          </p:spPr>
        </p:pic>
        <p:pic>
          <p:nvPicPr>
            <p:cNvPr descr="https://lh4.googleusercontent.com/VdUeerzeMbczH-WKWzn0EipTyDNHsP9QhaafOJBphVeB20FQj4liV5Gh92x18A7PcmfObm9-VOWuLbu5s938KIH_Hb090Edpshv_i6_J27biRVfHSSEpqrxt8-gkW3ILcO8a1dKrRyA" id="1163" name="Google Shape;1163;p47"/>
            <p:cNvPicPr preferRelativeResize="0"/>
            <p:nvPr/>
          </p:nvPicPr>
          <p:blipFill rotWithShape="1">
            <a:blip r:embed="rId5">
              <a:alphaModFix/>
            </a:blip>
            <a:srcRect b="0" l="0" r="0" t="0"/>
            <a:stretch/>
          </p:blipFill>
          <p:spPr>
            <a:xfrm>
              <a:off x="5901120" y="2118960"/>
              <a:ext cx="1576440" cy="768240"/>
            </a:xfrm>
            <a:prstGeom prst="rect">
              <a:avLst/>
            </a:prstGeom>
            <a:noFill/>
            <a:ln>
              <a:noFill/>
            </a:ln>
          </p:spPr>
        </p:pic>
        <p:pic>
          <p:nvPicPr>
            <p:cNvPr id="1164" name="Google Shape;1164;p47"/>
            <p:cNvPicPr preferRelativeResize="0"/>
            <p:nvPr/>
          </p:nvPicPr>
          <p:blipFill rotWithShape="1">
            <a:blip r:embed="rId6">
              <a:alphaModFix/>
            </a:blip>
            <a:srcRect b="0" l="0" r="0" t="0"/>
            <a:stretch/>
          </p:blipFill>
          <p:spPr>
            <a:xfrm>
              <a:off x="5830560" y="2757240"/>
              <a:ext cx="415080" cy="422280"/>
            </a:xfrm>
            <a:prstGeom prst="rect">
              <a:avLst/>
            </a:prstGeom>
            <a:noFill/>
            <a:ln>
              <a:noFill/>
            </a:ln>
          </p:spPr>
        </p:pic>
        <p:pic>
          <p:nvPicPr>
            <p:cNvPr id="1165" name="Google Shape;1165;p47"/>
            <p:cNvPicPr preferRelativeResize="0"/>
            <p:nvPr/>
          </p:nvPicPr>
          <p:blipFill rotWithShape="1">
            <a:blip r:embed="rId7">
              <a:alphaModFix/>
            </a:blip>
            <a:srcRect b="0" l="0" r="0" t="0"/>
            <a:stretch/>
          </p:blipFill>
          <p:spPr>
            <a:xfrm>
              <a:off x="918000" y="5473440"/>
              <a:ext cx="367920" cy="367920"/>
            </a:xfrm>
            <a:prstGeom prst="rect">
              <a:avLst/>
            </a:prstGeom>
            <a:noFill/>
            <a:ln>
              <a:noFill/>
            </a:ln>
          </p:spPr>
        </p:pic>
        <p:sp>
          <p:nvSpPr>
            <p:cNvPr id="1166" name="Google Shape;1166;p47"/>
            <p:cNvSpPr/>
            <p:nvPr/>
          </p:nvSpPr>
          <p:spPr>
            <a:xfrm>
              <a:off x="1491840" y="5426640"/>
              <a:ext cx="1242000" cy="269640"/>
            </a:xfrm>
            <a:prstGeom prst="rect">
              <a:avLst/>
            </a:prstGeom>
            <a:solidFill>
              <a:srgbClr val="196491"/>
            </a:solidFill>
            <a:ln>
              <a:noFill/>
            </a:ln>
          </p:spPr>
          <p:txBody>
            <a:bodyPr anchorCtr="0" anchor="ctr" bIns="34200" lIns="68400" spcFirstLastPara="1" rIns="68400" wrap="square" tIns="34200">
              <a:noAutofit/>
            </a:bodyPr>
            <a:lstStyle/>
            <a:p>
              <a:pPr indent="0" lvl="0" marL="0" marR="0" rtl="0" algn="ctr">
                <a:lnSpc>
                  <a:spcPct val="100000"/>
                </a:lnSpc>
                <a:spcBef>
                  <a:spcPts val="0"/>
                </a:spcBef>
                <a:spcAft>
                  <a:spcPts val="0"/>
                </a:spcAft>
                <a:buNone/>
              </a:pPr>
              <a:r>
                <a:rPr b="0" lang="es-ES" sz="1200" strike="noStrike">
                  <a:solidFill>
                    <a:srgbClr val="FFFFFF"/>
                  </a:solidFill>
                  <a:latin typeface="Calibri"/>
                  <a:ea typeface="Calibri"/>
                  <a:cs typeface="Calibri"/>
                  <a:sym typeface="Calibri"/>
                </a:rPr>
                <a:t>48h</a:t>
              </a:r>
              <a:endParaRPr b="0" sz="1200" strike="noStrike">
                <a:solidFill>
                  <a:schemeClr val="dk1"/>
                </a:solidFill>
                <a:latin typeface="Arial"/>
                <a:ea typeface="Arial"/>
                <a:cs typeface="Arial"/>
                <a:sym typeface="Arial"/>
              </a:endParaRPr>
            </a:p>
          </p:txBody>
        </p:sp>
        <p:pic>
          <p:nvPicPr>
            <p:cNvPr descr="Resultado de imagen de covid 19" id="1167" name="Google Shape;1167;p47"/>
            <p:cNvPicPr preferRelativeResize="0"/>
            <p:nvPr/>
          </p:nvPicPr>
          <p:blipFill rotWithShape="1">
            <a:blip r:embed="rId8">
              <a:alphaModFix/>
            </a:blip>
            <a:srcRect b="0" l="0" r="0" t="0"/>
            <a:stretch/>
          </p:blipFill>
          <p:spPr>
            <a:xfrm>
              <a:off x="890640" y="5105160"/>
              <a:ext cx="367920" cy="367920"/>
            </a:xfrm>
            <a:prstGeom prst="rect">
              <a:avLst/>
            </a:prstGeom>
            <a:noFill/>
            <a:ln>
              <a:noFill/>
            </a:ln>
          </p:spPr>
        </p:pic>
        <p:sp>
          <p:nvSpPr>
            <p:cNvPr id="1168" name="Google Shape;1168;p47"/>
            <p:cNvSpPr/>
            <p:nvPr/>
          </p:nvSpPr>
          <p:spPr>
            <a:xfrm>
              <a:off x="6248160" y="2679120"/>
              <a:ext cx="2449800" cy="768240"/>
            </a:xfrm>
            <a:prstGeom prst="rect">
              <a:avLst/>
            </a:prstGeom>
            <a:noFill/>
            <a:ln>
              <a:noFill/>
            </a:ln>
          </p:spPr>
          <p:txBody>
            <a:bodyPr anchorCtr="0" anchor="t" bIns="34200" lIns="68400" spcFirstLastPara="1" rIns="68400" wrap="square" tIns="34200">
              <a:noAutofit/>
            </a:bodyPr>
            <a:lstStyle/>
            <a:p>
              <a:pPr indent="0" lvl="0" marL="0" marR="0" rtl="0" algn="l">
                <a:lnSpc>
                  <a:spcPct val="100000"/>
                </a:lnSpc>
                <a:spcBef>
                  <a:spcPts val="0"/>
                </a:spcBef>
                <a:spcAft>
                  <a:spcPts val="0"/>
                </a:spcAft>
                <a:buNone/>
              </a:pPr>
              <a:r>
                <a:rPr b="0" lang="es-ES" sz="1300" strike="noStrike">
                  <a:solidFill>
                    <a:srgbClr val="3F3F3F"/>
                  </a:solidFill>
                  <a:latin typeface="Arial"/>
                  <a:ea typeface="Arial"/>
                  <a:cs typeface="Arial"/>
                  <a:sym typeface="Arial"/>
                </a:rPr>
                <a:t>Data processing</a:t>
              </a:r>
              <a:endParaRPr b="0" sz="1300"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lang="es-ES" sz="1300" strike="noStrike">
                  <a:solidFill>
                    <a:srgbClr val="3F3F3F"/>
                  </a:solidFill>
                  <a:latin typeface="Arial"/>
                  <a:ea typeface="Arial"/>
                  <a:cs typeface="Arial"/>
                  <a:sym typeface="Arial"/>
                </a:rPr>
                <a:t>Consensus genome sequence</a:t>
              </a:r>
              <a:endParaRPr b="0" sz="1300"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lang="es-ES" sz="1300" strike="noStrike">
                  <a:solidFill>
                    <a:srgbClr val="3F3F3F"/>
                  </a:solidFill>
                  <a:latin typeface="Arial"/>
                  <a:ea typeface="Arial"/>
                  <a:cs typeface="Arial"/>
                  <a:sym typeface="Arial"/>
                </a:rPr>
                <a:t>Variants / Lineage Report</a:t>
              </a:r>
              <a:endParaRPr b="0" sz="1300"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sz="1300" strike="noStrike">
                <a:solidFill>
                  <a:schemeClr val="dk1"/>
                </a:solidFill>
                <a:latin typeface="Arial"/>
                <a:ea typeface="Arial"/>
                <a:cs typeface="Arial"/>
                <a:sym typeface="Arial"/>
              </a:endParaRPr>
            </a:p>
          </p:txBody>
        </p:sp>
        <p:sp>
          <p:nvSpPr>
            <p:cNvPr id="1169" name="Google Shape;1169;p47"/>
            <p:cNvSpPr/>
            <p:nvPr/>
          </p:nvSpPr>
          <p:spPr>
            <a:xfrm>
              <a:off x="2979720" y="4011120"/>
              <a:ext cx="507600" cy="531000"/>
            </a:xfrm>
            <a:prstGeom prst="ellipse">
              <a:avLst/>
            </a:prstGeom>
            <a:solidFill>
              <a:srgbClr val="1A8EA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0" name="Google Shape;1170;p47"/>
            <p:cNvSpPr/>
            <p:nvPr/>
          </p:nvSpPr>
          <p:spPr>
            <a:xfrm>
              <a:off x="3118320" y="4140000"/>
              <a:ext cx="237240" cy="266040"/>
            </a:xfrm>
            <a:custGeom>
              <a:rect b="b" l="l" r="r" t="t"/>
              <a:pathLst>
                <a:path extrusionOk="0" h="3945309" w="3960000">
                  <a:moveTo>
                    <a:pt x="466104" y="2636906"/>
                  </a:moveTo>
                  <a:lnTo>
                    <a:pt x="466104" y="2780922"/>
                  </a:lnTo>
                  <a:lnTo>
                    <a:pt x="2050104" y="2780922"/>
                  </a:lnTo>
                  <a:lnTo>
                    <a:pt x="2050104" y="2636906"/>
                  </a:lnTo>
                  <a:close/>
                  <a:moveTo>
                    <a:pt x="466104" y="2407894"/>
                  </a:moveTo>
                  <a:lnTo>
                    <a:pt x="466104" y="2551910"/>
                  </a:lnTo>
                  <a:lnTo>
                    <a:pt x="2050104" y="2551910"/>
                  </a:lnTo>
                  <a:lnTo>
                    <a:pt x="2050104" y="2407894"/>
                  </a:lnTo>
                  <a:close/>
                  <a:moveTo>
                    <a:pt x="466104" y="2178881"/>
                  </a:moveTo>
                  <a:lnTo>
                    <a:pt x="466104" y="2322897"/>
                  </a:lnTo>
                  <a:lnTo>
                    <a:pt x="2050104" y="2322897"/>
                  </a:lnTo>
                  <a:lnTo>
                    <a:pt x="2050104" y="2178881"/>
                  </a:lnTo>
                  <a:close/>
                  <a:moveTo>
                    <a:pt x="3358993" y="2178880"/>
                  </a:moveTo>
                  <a:cubicBezTo>
                    <a:pt x="3299346" y="2178880"/>
                    <a:pt x="3250993" y="2227233"/>
                    <a:pt x="3250993" y="2286880"/>
                  </a:cubicBezTo>
                  <a:cubicBezTo>
                    <a:pt x="3250993" y="2346527"/>
                    <a:pt x="3299346" y="2394880"/>
                    <a:pt x="3358993" y="2394880"/>
                  </a:cubicBezTo>
                  <a:cubicBezTo>
                    <a:pt x="3418640" y="2394880"/>
                    <a:pt x="3466993" y="2346527"/>
                    <a:pt x="3466993" y="2286880"/>
                  </a:cubicBezTo>
                  <a:cubicBezTo>
                    <a:pt x="3466993" y="2227233"/>
                    <a:pt x="3418640" y="2178880"/>
                    <a:pt x="3358993" y="2178880"/>
                  </a:cubicBezTo>
                  <a:close/>
                  <a:moveTo>
                    <a:pt x="2962949" y="2178880"/>
                  </a:moveTo>
                  <a:cubicBezTo>
                    <a:pt x="2903302" y="2178880"/>
                    <a:pt x="2854949" y="2227233"/>
                    <a:pt x="2854949" y="2286880"/>
                  </a:cubicBezTo>
                  <a:cubicBezTo>
                    <a:pt x="2854949" y="2346527"/>
                    <a:pt x="2903302" y="2394880"/>
                    <a:pt x="2962949" y="2394880"/>
                  </a:cubicBezTo>
                  <a:cubicBezTo>
                    <a:pt x="3022596" y="2394880"/>
                    <a:pt x="3070949" y="2346527"/>
                    <a:pt x="3070949" y="2286880"/>
                  </a:cubicBezTo>
                  <a:cubicBezTo>
                    <a:pt x="3070949" y="2227233"/>
                    <a:pt x="3022596" y="2178880"/>
                    <a:pt x="2962949" y="2178880"/>
                  </a:cubicBezTo>
                  <a:close/>
                  <a:moveTo>
                    <a:pt x="2566905" y="2178880"/>
                  </a:moveTo>
                  <a:cubicBezTo>
                    <a:pt x="2507258" y="2178880"/>
                    <a:pt x="2458905" y="2227233"/>
                    <a:pt x="2458905" y="2286880"/>
                  </a:cubicBezTo>
                  <a:cubicBezTo>
                    <a:pt x="2458905" y="2346527"/>
                    <a:pt x="2507258" y="2394880"/>
                    <a:pt x="2566905" y="2394880"/>
                  </a:cubicBezTo>
                  <a:cubicBezTo>
                    <a:pt x="2626552" y="2394880"/>
                    <a:pt x="2674905" y="2346527"/>
                    <a:pt x="2674905" y="2286880"/>
                  </a:cubicBezTo>
                  <a:cubicBezTo>
                    <a:pt x="2674905" y="2227233"/>
                    <a:pt x="2626552" y="2178880"/>
                    <a:pt x="2566905" y="2178880"/>
                  </a:cubicBezTo>
                  <a:close/>
                  <a:moveTo>
                    <a:pt x="154649" y="2155901"/>
                  </a:moveTo>
                  <a:lnTo>
                    <a:pt x="154649" y="2803901"/>
                  </a:lnTo>
                  <a:lnTo>
                    <a:pt x="298665" y="2803901"/>
                  </a:lnTo>
                  <a:lnTo>
                    <a:pt x="298665" y="2155901"/>
                  </a:lnTo>
                  <a:close/>
                  <a:moveTo>
                    <a:pt x="3645310" y="2153519"/>
                  </a:moveTo>
                  <a:lnTo>
                    <a:pt x="3645310" y="2801519"/>
                  </a:lnTo>
                  <a:lnTo>
                    <a:pt x="3789326" y="2801519"/>
                  </a:lnTo>
                  <a:lnTo>
                    <a:pt x="3789326" y="2153519"/>
                  </a:lnTo>
                  <a:close/>
                  <a:moveTo>
                    <a:pt x="0" y="2032992"/>
                  </a:moveTo>
                  <a:lnTo>
                    <a:pt x="3960000" y="2032992"/>
                  </a:lnTo>
                  <a:lnTo>
                    <a:pt x="3960000" y="2897088"/>
                  </a:lnTo>
                  <a:lnTo>
                    <a:pt x="2124016" y="2897088"/>
                  </a:lnTo>
                  <a:lnTo>
                    <a:pt x="2124016" y="3513261"/>
                  </a:lnTo>
                  <a:lnTo>
                    <a:pt x="2268032" y="3513261"/>
                  </a:lnTo>
                  <a:cubicBezTo>
                    <a:pt x="2331437" y="3513261"/>
                    <a:pt x="2388462" y="3540577"/>
                    <a:pt x="2426674" y="3585269"/>
                  </a:cubicBezTo>
                  <a:lnTo>
                    <a:pt x="3960000" y="3585269"/>
                  </a:lnTo>
                  <a:lnTo>
                    <a:pt x="3960000" y="3873301"/>
                  </a:lnTo>
                  <a:lnTo>
                    <a:pt x="2426674" y="3873301"/>
                  </a:lnTo>
                  <a:cubicBezTo>
                    <a:pt x="2388462" y="3917993"/>
                    <a:pt x="2331437" y="3945309"/>
                    <a:pt x="2268032" y="3945309"/>
                  </a:cubicBezTo>
                  <a:lnTo>
                    <a:pt x="1691968" y="3945309"/>
                  </a:lnTo>
                  <a:cubicBezTo>
                    <a:pt x="1628563" y="3945309"/>
                    <a:pt x="1571538" y="3917993"/>
                    <a:pt x="1533326" y="3873301"/>
                  </a:cubicBezTo>
                  <a:lnTo>
                    <a:pt x="0" y="3873301"/>
                  </a:lnTo>
                  <a:lnTo>
                    <a:pt x="0" y="3585269"/>
                  </a:lnTo>
                  <a:lnTo>
                    <a:pt x="1533326" y="3585269"/>
                  </a:lnTo>
                  <a:cubicBezTo>
                    <a:pt x="1571538" y="3540577"/>
                    <a:pt x="1628563" y="3513261"/>
                    <a:pt x="1691968" y="3513261"/>
                  </a:cubicBezTo>
                  <a:lnTo>
                    <a:pt x="1835984" y="3513261"/>
                  </a:lnTo>
                  <a:lnTo>
                    <a:pt x="1835984" y="2897088"/>
                  </a:lnTo>
                  <a:lnTo>
                    <a:pt x="0" y="2897088"/>
                  </a:lnTo>
                  <a:close/>
                  <a:moveTo>
                    <a:pt x="466104" y="1620410"/>
                  </a:moveTo>
                  <a:lnTo>
                    <a:pt x="466104" y="1764426"/>
                  </a:lnTo>
                  <a:lnTo>
                    <a:pt x="2050104" y="1764426"/>
                  </a:lnTo>
                  <a:lnTo>
                    <a:pt x="2050104" y="1620410"/>
                  </a:lnTo>
                  <a:close/>
                  <a:moveTo>
                    <a:pt x="466104" y="1391398"/>
                  </a:moveTo>
                  <a:lnTo>
                    <a:pt x="466104" y="1535414"/>
                  </a:lnTo>
                  <a:lnTo>
                    <a:pt x="2050104" y="1535414"/>
                  </a:lnTo>
                  <a:lnTo>
                    <a:pt x="2050104" y="1391398"/>
                  </a:lnTo>
                  <a:close/>
                  <a:moveTo>
                    <a:pt x="466104" y="1162385"/>
                  </a:moveTo>
                  <a:lnTo>
                    <a:pt x="466104" y="1306401"/>
                  </a:lnTo>
                  <a:lnTo>
                    <a:pt x="2050104" y="1306401"/>
                  </a:lnTo>
                  <a:lnTo>
                    <a:pt x="2050104" y="1162385"/>
                  </a:lnTo>
                  <a:close/>
                  <a:moveTo>
                    <a:pt x="3358993" y="1162384"/>
                  </a:moveTo>
                  <a:cubicBezTo>
                    <a:pt x="3299346" y="1162384"/>
                    <a:pt x="3250993" y="1210737"/>
                    <a:pt x="3250993" y="1270384"/>
                  </a:cubicBezTo>
                  <a:cubicBezTo>
                    <a:pt x="3250993" y="1330031"/>
                    <a:pt x="3299346" y="1378384"/>
                    <a:pt x="3358993" y="1378384"/>
                  </a:cubicBezTo>
                  <a:cubicBezTo>
                    <a:pt x="3418640" y="1378384"/>
                    <a:pt x="3466993" y="1330031"/>
                    <a:pt x="3466993" y="1270384"/>
                  </a:cubicBezTo>
                  <a:cubicBezTo>
                    <a:pt x="3466993" y="1210737"/>
                    <a:pt x="3418640" y="1162384"/>
                    <a:pt x="3358993" y="1162384"/>
                  </a:cubicBezTo>
                  <a:close/>
                  <a:moveTo>
                    <a:pt x="2962949" y="1162384"/>
                  </a:moveTo>
                  <a:cubicBezTo>
                    <a:pt x="2903302" y="1162384"/>
                    <a:pt x="2854949" y="1210737"/>
                    <a:pt x="2854949" y="1270384"/>
                  </a:cubicBezTo>
                  <a:cubicBezTo>
                    <a:pt x="2854949" y="1330031"/>
                    <a:pt x="2903302" y="1378384"/>
                    <a:pt x="2962949" y="1378384"/>
                  </a:cubicBezTo>
                  <a:cubicBezTo>
                    <a:pt x="3022596" y="1378384"/>
                    <a:pt x="3070949" y="1330031"/>
                    <a:pt x="3070949" y="1270384"/>
                  </a:cubicBezTo>
                  <a:cubicBezTo>
                    <a:pt x="3070949" y="1210737"/>
                    <a:pt x="3022596" y="1162384"/>
                    <a:pt x="2962949" y="1162384"/>
                  </a:cubicBezTo>
                  <a:close/>
                  <a:moveTo>
                    <a:pt x="2566905" y="1162384"/>
                  </a:moveTo>
                  <a:cubicBezTo>
                    <a:pt x="2507258" y="1162384"/>
                    <a:pt x="2458905" y="1210737"/>
                    <a:pt x="2458905" y="1270384"/>
                  </a:cubicBezTo>
                  <a:cubicBezTo>
                    <a:pt x="2458905" y="1330031"/>
                    <a:pt x="2507258" y="1378384"/>
                    <a:pt x="2566905" y="1378384"/>
                  </a:cubicBezTo>
                  <a:cubicBezTo>
                    <a:pt x="2626552" y="1378384"/>
                    <a:pt x="2674905" y="1330031"/>
                    <a:pt x="2674905" y="1270384"/>
                  </a:cubicBezTo>
                  <a:cubicBezTo>
                    <a:pt x="2674905" y="1210737"/>
                    <a:pt x="2626552" y="1162384"/>
                    <a:pt x="2566905" y="1162384"/>
                  </a:cubicBezTo>
                  <a:close/>
                  <a:moveTo>
                    <a:pt x="154649" y="1139405"/>
                  </a:moveTo>
                  <a:lnTo>
                    <a:pt x="154649" y="1787405"/>
                  </a:lnTo>
                  <a:lnTo>
                    <a:pt x="298665" y="1787405"/>
                  </a:lnTo>
                  <a:lnTo>
                    <a:pt x="298665" y="1139405"/>
                  </a:lnTo>
                  <a:close/>
                  <a:moveTo>
                    <a:pt x="3645310" y="1137023"/>
                  </a:moveTo>
                  <a:lnTo>
                    <a:pt x="3645310" y="1785023"/>
                  </a:lnTo>
                  <a:lnTo>
                    <a:pt x="3789326" y="1785023"/>
                  </a:lnTo>
                  <a:lnTo>
                    <a:pt x="3789326" y="1137023"/>
                  </a:lnTo>
                  <a:close/>
                  <a:moveTo>
                    <a:pt x="0" y="1016496"/>
                  </a:moveTo>
                  <a:lnTo>
                    <a:pt x="3960000" y="1016496"/>
                  </a:lnTo>
                  <a:lnTo>
                    <a:pt x="3960000" y="1880592"/>
                  </a:lnTo>
                  <a:lnTo>
                    <a:pt x="0" y="1880592"/>
                  </a:lnTo>
                  <a:close/>
                  <a:moveTo>
                    <a:pt x="466104" y="603914"/>
                  </a:moveTo>
                  <a:lnTo>
                    <a:pt x="466104" y="747930"/>
                  </a:lnTo>
                  <a:lnTo>
                    <a:pt x="2050104" y="747930"/>
                  </a:lnTo>
                  <a:lnTo>
                    <a:pt x="2050104" y="603914"/>
                  </a:lnTo>
                  <a:close/>
                  <a:moveTo>
                    <a:pt x="466104" y="374902"/>
                  </a:moveTo>
                  <a:lnTo>
                    <a:pt x="466104" y="518918"/>
                  </a:lnTo>
                  <a:lnTo>
                    <a:pt x="2050104" y="518918"/>
                  </a:lnTo>
                  <a:lnTo>
                    <a:pt x="2050104" y="374902"/>
                  </a:lnTo>
                  <a:close/>
                  <a:moveTo>
                    <a:pt x="466104" y="145889"/>
                  </a:moveTo>
                  <a:lnTo>
                    <a:pt x="466104" y="289905"/>
                  </a:lnTo>
                  <a:lnTo>
                    <a:pt x="2050104" y="289905"/>
                  </a:lnTo>
                  <a:lnTo>
                    <a:pt x="2050104" y="145889"/>
                  </a:lnTo>
                  <a:close/>
                  <a:moveTo>
                    <a:pt x="3358993" y="145888"/>
                  </a:moveTo>
                  <a:cubicBezTo>
                    <a:pt x="3299346" y="145888"/>
                    <a:pt x="3250993" y="194241"/>
                    <a:pt x="3250993" y="253888"/>
                  </a:cubicBezTo>
                  <a:cubicBezTo>
                    <a:pt x="3250993" y="313535"/>
                    <a:pt x="3299346" y="361888"/>
                    <a:pt x="3358993" y="361888"/>
                  </a:cubicBezTo>
                  <a:cubicBezTo>
                    <a:pt x="3418640" y="361888"/>
                    <a:pt x="3466993" y="313535"/>
                    <a:pt x="3466993" y="253888"/>
                  </a:cubicBezTo>
                  <a:cubicBezTo>
                    <a:pt x="3466993" y="194241"/>
                    <a:pt x="3418640" y="145888"/>
                    <a:pt x="3358993" y="145888"/>
                  </a:cubicBezTo>
                  <a:close/>
                  <a:moveTo>
                    <a:pt x="2962949" y="145888"/>
                  </a:moveTo>
                  <a:cubicBezTo>
                    <a:pt x="2903302" y="145888"/>
                    <a:pt x="2854949" y="194241"/>
                    <a:pt x="2854949" y="253888"/>
                  </a:cubicBezTo>
                  <a:cubicBezTo>
                    <a:pt x="2854949" y="313535"/>
                    <a:pt x="2903302" y="361888"/>
                    <a:pt x="2962949" y="361888"/>
                  </a:cubicBezTo>
                  <a:cubicBezTo>
                    <a:pt x="3022596" y="361888"/>
                    <a:pt x="3070949" y="313535"/>
                    <a:pt x="3070949" y="253888"/>
                  </a:cubicBezTo>
                  <a:cubicBezTo>
                    <a:pt x="3070949" y="194241"/>
                    <a:pt x="3022596" y="145888"/>
                    <a:pt x="2962949" y="145888"/>
                  </a:cubicBezTo>
                  <a:close/>
                  <a:moveTo>
                    <a:pt x="2566905" y="145888"/>
                  </a:moveTo>
                  <a:cubicBezTo>
                    <a:pt x="2507258" y="145888"/>
                    <a:pt x="2458905" y="194241"/>
                    <a:pt x="2458905" y="253888"/>
                  </a:cubicBezTo>
                  <a:cubicBezTo>
                    <a:pt x="2458905" y="313535"/>
                    <a:pt x="2507258" y="361888"/>
                    <a:pt x="2566905" y="361888"/>
                  </a:cubicBezTo>
                  <a:cubicBezTo>
                    <a:pt x="2626552" y="361888"/>
                    <a:pt x="2674905" y="313535"/>
                    <a:pt x="2674905" y="253888"/>
                  </a:cubicBezTo>
                  <a:cubicBezTo>
                    <a:pt x="2674905" y="194241"/>
                    <a:pt x="2626552" y="145888"/>
                    <a:pt x="2566905" y="145888"/>
                  </a:cubicBezTo>
                  <a:close/>
                  <a:moveTo>
                    <a:pt x="154649" y="122909"/>
                  </a:moveTo>
                  <a:lnTo>
                    <a:pt x="154649" y="770909"/>
                  </a:lnTo>
                  <a:lnTo>
                    <a:pt x="298665" y="770909"/>
                  </a:lnTo>
                  <a:lnTo>
                    <a:pt x="298665" y="122909"/>
                  </a:lnTo>
                  <a:close/>
                  <a:moveTo>
                    <a:pt x="3645310" y="120527"/>
                  </a:moveTo>
                  <a:lnTo>
                    <a:pt x="3645310" y="768527"/>
                  </a:lnTo>
                  <a:lnTo>
                    <a:pt x="3789326" y="768527"/>
                  </a:lnTo>
                  <a:lnTo>
                    <a:pt x="3789326" y="120527"/>
                  </a:lnTo>
                  <a:close/>
                  <a:moveTo>
                    <a:pt x="0" y="0"/>
                  </a:moveTo>
                  <a:lnTo>
                    <a:pt x="3960000" y="0"/>
                  </a:lnTo>
                  <a:lnTo>
                    <a:pt x="3960000" y="864096"/>
                  </a:lnTo>
                  <a:lnTo>
                    <a:pt x="0" y="86409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1171" name="Google Shape;1171;p47"/>
            <p:cNvPicPr preferRelativeResize="0"/>
            <p:nvPr/>
          </p:nvPicPr>
          <p:blipFill rotWithShape="1">
            <a:blip r:embed="rId9">
              <a:alphaModFix/>
            </a:blip>
            <a:srcRect b="0" l="0" r="0" t="0"/>
            <a:stretch/>
          </p:blipFill>
          <p:spPr>
            <a:xfrm>
              <a:off x="6309360" y="3321000"/>
              <a:ext cx="1242000" cy="599400"/>
            </a:xfrm>
            <a:prstGeom prst="rect">
              <a:avLst/>
            </a:prstGeom>
            <a:noFill/>
            <a:ln>
              <a:noFill/>
            </a:ln>
          </p:spPr>
        </p:pic>
        <p:pic>
          <p:nvPicPr>
            <p:cNvPr id="1172" name="Google Shape;1172;p47"/>
            <p:cNvPicPr preferRelativeResize="0"/>
            <p:nvPr/>
          </p:nvPicPr>
          <p:blipFill rotWithShape="1">
            <a:blip r:embed="rId10">
              <a:alphaModFix/>
            </a:blip>
            <a:srcRect b="22740" l="0" r="0" t="21399"/>
            <a:stretch/>
          </p:blipFill>
          <p:spPr>
            <a:xfrm>
              <a:off x="2326680" y="4618800"/>
              <a:ext cx="1092240" cy="459000"/>
            </a:xfrm>
            <a:prstGeom prst="rect">
              <a:avLst/>
            </a:prstGeom>
            <a:noFill/>
            <a:ln>
              <a:noFill/>
            </a:ln>
          </p:spPr>
        </p:pic>
        <p:pic>
          <p:nvPicPr>
            <p:cNvPr id="1173" name="Google Shape;1173;p47"/>
            <p:cNvPicPr preferRelativeResize="0"/>
            <p:nvPr/>
          </p:nvPicPr>
          <p:blipFill rotWithShape="1">
            <a:blip r:embed="rId11">
              <a:alphaModFix/>
            </a:blip>
            <a:srcRect b="0" l="13058" r="13141" t="0"/>
            <a:stretch/>
          </p:blipFill>
          <p:spPr>
            <a:xfrm>
              <a:off x="4496400" y="2947320"/>
              <a:ext cx="1092240" cy="1274400"/>
            </a:xfrm>
            <a:prstGeom prst="rect">
              <a:avLst/>
            </a:prstGeom>
            <a:noFill/>
            <a:ln>
              <a:noFill/>
            </a:ln>
          </p:spPr>
        </p:pic>
        <p:sp>
          <p:nvSpPr>
            <p:cNvPr id="1174" name="Google Shape;1174;p47"/>
            <p:cNvSpPr/>
            <p:nvPr/>
          </p:nvSpPr>
          <p:spPr>
            <a:xfrm>
              <a:off x="4523760" y="4140000"/>
              <a:ext cx="1092240" cy="51732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s-ES" sz="1100" strike="noStrike">
                  <a:solidFill>
                    <a:srgbClr val="000000"/>
                  </a:solidFill>
                  <a:highlight>
                    <a:srgbClr val="EFEFEF"/>
                  </a:highlight>
                  <a:latin typeface="Arial"/>
                  <a:ea typeface="Arial"/>
                  <a:cs typeface="Arial"/>
                  <a:sym typeface="Arial"/>
                </a:rPr>
                <a:t>320 cores</a:t>
              </a:r>
              <a:endParaRPr b="0" sz="1100"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1" lang="es-ES" sz="1100" strike="noStrike">
                  <a:solidFill>
                    <a:srgbClr val="000000"/>
                  </a:solidFill>
                  <a:highlight>
                    <a:srgbClr val="EFEFEF"/>
                  </a:highlight>
                  <a:latin typeface="Arial"/>
                  <a:ea typeface="Arial"/>
                  <a:cs typeface="Arial"/>
                  <a:sym typeface="Arial"/>
                </a:rPr>
                <a:t>4TB RAM</a:t>
              </a:r>
              <a:endParaRPr b="0" sz="1100" strike="noStrike">
                <a:solidFill>
                  <a:schemeClr val="dk1"/>
                </a:solidFill>
                <a:latin typeface="Arial"/>
                <a:ea typeface="Arial"/>
                <a:cs typeface="Arial"/>
                <a:sym typeface="Arial"/>
              </a:endParaRPr>
            </a:p>
          </p:txBody>
        </p:sp>
        <p:grpSp>
          <p:nvGrpSpPr>
            <p:cNvPr id="1175" name="Google Shape;1175;p47"/>
            <p:cNvGrpSpPr/>
            <p:nvPr/>
          </p:nvGrpSpPr>
          <p:grpSpPr>
            <a:xfrm>
              <a:off x="2435040" y="3859020"/>
              <a:ext cx="139320" cy="530640"/>
              <a:chOff x="2435040" y="3859020"/>
              <a:chExt cx="139320" cy="530640"/>
            </a:xfrm>
          </p:grpSpPr>
          <p:sp>
            <p:nvSpPr>
              <p:cNvPr id="1176" name="Google Shape;1176;p47"/>
              <p:cNvSpPr/>
              <p:nvPr/>
            </p:nvSpPr>
            <p:spPr>
              <a:xfrm rot="-5400000">
                <a:off x="2487960" y="3986280"/>
                <a:ext cx="33120" cy="47880"/>
              </a:xfrm>
              <a:prstGeom prst="ellipse">
                <a:avLst/>
              </a:prstGeom>
              <a:solidFill>
                <a:srgbClr val="19649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1177" name="Google Shape;1177;p47"/>
              <p:cNvGrpSpPr/>
              <p:nvPr/>
            </p:nvGrpSpPr>
            <p:grpSpPr>
              <a:xfrm>
                <a:off x="2435040" y="3861000"/>
                <a:ext cx="69840" cy="118620"/>
                <a:chOff x="2435040" y="3861000"/>
                <a:chExt cx="69840" cy="118620"/>
              </a:xfrm>
            </p:grpSpPr>
            <p:sp>
              <p:nvSpPr>
                <p:cNvPr id="1178" name="Google Shape;1178;p47"/>
                <p:cNvSpPr/>
                <p:nvPr/>
              </p:nvSpPr>
              <p:spPr>
                <a:xfrm rot="-5400000">
                  <a:off x="2445840" y="3946680"/>
                  <a:ext cx="38880" cy="27000"/>
                </a:xfrm>
                <a:prstGeom prst="ellipse">
                  <a:avLst/>
                </a:prstGeom>
                <a:solidFill>
                  <a:srgbClr val="0587A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9" name="Google Shape;1179;p47"/>
                <p:cNvSpPr/>
                <p:nvPr/>
              </p:nvSpPr>
              <p:spPr>
                <a:xfrm rot="5400000">
                  <a:off x="2483280" y="3944880"/>
                  <a:ext cx="12600" cy="30240"/>
                </a:xfrm>
                <a:prstGeom prst="rect">
                  <a:avLst/>
                </a:prstGeom>
                <a:solidFill>
                  <a:srgbClr val="0587A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0" name="Google Shape;1180;p47"/>
                <p:cNvSpPr/>
                <p:nvPr/>
              </p:nvSpPr>
              <p:spPr>
                <a:xfrm rot="-5400000">
                  <a:off x="2430720" y="3904920"/>
                  <a:ext cx="34560" cy="24120"/>
                </a:xfrm>
                <a:prstGeom prst="ellipse">
                  <a:avLst/>
                </a:prstGeom>
                <a:solidFill>
                  <a:srgbClr val="0587A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1" name="Google Shape;1181;p47"/>
                <p:cNvSpPr/>
                <p:nvPr/>
              </p:nvSpPr>
              <p:spPr>
                <a:xfrm rot="5400000">
                  <a:off x="2475720" y="3894120"/>
                  <a:ext cx="12600" cy="45720"/>
                </a:xfrm>
                <a:prstGeom prst="rect">
                  <a:avLst/>
                </a:prstGeom>
                <a:solidFill>
                  <a:srgbClr val="0587A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2" name="Google Shape;1182;p47"/>
                <p:cNvSpPr/>
                <p:nvPr/>
              </p:nvSpPr>
              <p:spPr>
                <a:xfrm rot="-5400000">
                  <a:off x="2430360" y="3865680"/>
                  <a:ext cx="30240" cy="20880"/>
                </a:xfrm>
                <a:prstGeom prst="ellipse">
                  <a:avLst/>
                </a:prstGeom>
                <a:solidFill>
                  <a:srgbClr val="0587A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3" name="Google Shape;1183;p47"/>
                <p:cNvSpPr/>
                <p:nvPr/>
              </p:nvSpPr>
              <p:spPr>
                <a:xfrm rot="5400000">
                  <a:off x="2473560" y="3851640"/>
                  <a:ext cx="12600" cy="48240"/>
                </a:xfrm>
                <a:prstGeom prst="rect">
                  <a:avLst/>
                </a:prstGeom>
                <a:solidFill>
                  <a:srgbClr val="0587A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184" name="Google Shape;1184;p47"/>
              <p:cNvGrpSpPr/>
              <p:nvPr/>
            </p:nvGrpSpPr>
            <p:grpSpPr>
              <a:xfrm>
                <a:off x="2488320" y="3987000"/>
                <a:ext cx="86040" cy="213840"/>
                <a:chOff x="2488320" y="3987000"/>
                <a:chExt cx="86040" cy="213840"/>
              </a:xfrm>
            </p:grpSpPr>
            <p:sp>
              <p:nvSpPr>
                <p:cNvPr id="1185" name="Google Shape;1185;p47"/>
                <p:cNvSpPr/>
                <p:nvPr/>
              </p:nvSpPr>
              <p:spPr>
                <a:xfrm rot="5400000">
                  <a:off x="2481120" y="3994200"/>
                  <a:ext cx="47520" cy="33120"/>
                </a:xfrm>
                <a:prstGeom prst="ellipse">
                  <a:avLst/>
                </a:prstGeom>
                <a:solidFill>
                  <a:srgbClr val="0587A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6" name="Google Shape;1186;p47"/>
                <p:cNvSpPr/>
                <p:nvPr/>
              </p:nvSpPr>
              <p:spPr>
                <a:xfrm rot="5400000">
                  <a:off x="2524320" y="4046760"/>
                  <a:ext cx="38880" cy="27000"/>
                </a:xfrm>
                <a:prstGeom prst="ellipse">
                  <a:avLst/>
                </a:prstGeom>
                <a:solidFill>
                  <a:srgbClr val="0587A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7" name="Google Shape;1187;p47"/>
                <p:cNvSpPr/>
                <p:nvPr/>
              </p:nvSpPr>
              <p:spPr>
                <a:xfrm rot="-5400000">
                  <a:off x="2513160" y="4045680"/>
                  <a:ext cx="12600" cy="30240"/>
                </a:xfrm>
                <a:prstGeom prst="rect">
                  <a:avLst/>
                </a:prstGeom>
                <a:solidFill>
                  <a:srgbClr val="0587A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8" name="Google Shape;1188;p47"/>
                <p:cNvSpPr/>
                <p:nvPr/>
              </p:nvSpPr>
              <p:spPr>
                <a:xfrm rot="5400000">
                  <a:off x="2543760" y="4091400"/>
                  <a:ext cx="34560" cy="24120"/>
                </a:xfrm>
                <a:prstGeom prst="ellipse">
                  <a:avLst/>
                </a:prstGeom>
                <a:solidFill>
                  <a:srgbClr val="0587A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9" name="Google Shape;1189;p47"/>
                <p:cNvSpPr/>
                <p:nvPr/>
              </p:nvSpPr>
              <p:spPr>
                <a:xfrm rot="-5400000">
                  <a:off x="2521080" y="4081320"/>
                  <a:ext cx="12600" cy="45720"/>
                </a:xfrm>
                <a:prstGeom prst="rect">
                  <a:avLst/>
                </a:prstGeom>
                <a:solidFill>
                  <a:srgbClr val="0587A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0" name="Google Shape;1190;p47"/>
                <p:cNvSpPr/>
                <p:nvPr/>
              </p:nvSpPr>
              <p:spPr>
                <a:xfrm rot="5400000">
                  <a:off x="2548800" y="4134240"/>
                  <a:ext cx="30240" cy="20880"/>
                </a:xfrm>
                <a:prstGeom prst="ellipse">
                  <a:avLst/>
                </a:prstGeom>
                <a:solidFill>
                  <a:srgbClr val="0587A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1" name="Google Shape;1191;p47"/>
                <p:cNvSpPr/>
                <p:nvPr/>
              </p:nvSpPr>
              <p:spPr>
                <a:xfrm rot="-5400000">
                  <a:off x="2522880" y="4120920"/>
                  <a:ext cx="12600" cy="48240"/>
                </a:xfrm>
                <a:prstGeom prst="rect">
                  <a:avLst/>
                </a:prstGeom>
                <a:solidFill>
                  <a:srgbClr val="0587A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2" name="Google Shape;1192;p47"/>
                <p:cNvSpPr/>
                <p:nvPr/>
              </p:nvSpPr>
              <p:spPr>
                <a:xfrm rot="5400000">
                  <a:off x="2535840" y="4178880"/>
                  <a:ext cx="25920" cy="18000"/>
                </a:xfrm>
                <a:prstGeom prst="ellipse">
                  <a:avLst/>
                </a:prstGeom>
                <a:solidFill>
                  <a:srgbClr val="0587A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3" name="Google Shape;1193;p47"/>
                <p:cNvSpPr/>
                <p:nvPr/>
              </p:nvSpPr>
              <p:spPr>
                <a:xfrm rot="-5400000">
                  <a:off x="2516040" y="4170600"/>
                  <a:ext cx="12600" cy="35280"/>
                </a:xfrm>
                <a:prstGeom prst="rect">
                  <a:avLst/>
                </a:prstGeom>
                <a:solidFill>
                  <a:srgbClr val="0587A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194" name="Google Shape;1194;p47"/>
              <p:cNvGrpSpPr/>
              <p:nvPr/>
            </p:nvGrpSpPr>
            <p:grpSpPr>
              <a:xfrm>
                <a:off x="2435040" y="4275720"/>
                <a:ext cx="69840" cy="113940"/>
                <a:chOff x="2435040" y="4275720"/>
                <a:chExt cx="69840" cy="113940"/>
              </a:xfrm>
            </p:grpSpPr>
            <p:sp>
              <p:nvSpPr>
                <p:cNvPr id="1195" name="Google Shape;1195;p47"/>
                <p:cNvSpPr/>
                <p:nvPr/>
              </p:nvSpPr>
              <p:spPr>
                <a:xfrm rot="-5400000">
                  <a:off x="2430720" y="4360320"/>
                  <a:ext cx="34560" cy="24120"/>
                </a:xfrm>
                <a:prstGeom prst="ellipse">
                  <a:avLst/>
                </a:prstGeom>
                <a:solidFill>
                  <a:srgbClr val="0587A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6" name="Google Shape;1196;p47"/>
                <p:cNvSpPr/>
                <p:nvPr/>
              </p:nvSpPr>
              <p:spPr>
                <a:xfrm rot="5400000">
                  <a:off x="2475720" y="4349520"/>
                  <a:ext cx="12600" cy="45720"/>
                </a:xfrm>
                <a:prstGeom prst="rect">
                  <a:avLst/>
                </a:prstGeom>
                <a:solidFill>
                  <a:srgbClr val="0587A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7" name="Google Shape;1197;p47"/>
                <p:cNvSpPr/>
                <p:nvPr/>
              </p:nvSpPr>
              <p:spPr>
                <a:xfrm rot="-5400000">
                  <a:off x="2430360" y="4321440"/>
                  <a:ext cx="30240" cy="20880"/>
                </a:xfrm>
                <a:prstGeom prst="ellipse">
                  <a:avLst/>
                </a:prstGeom>
                <a:solidFill>
                  <a:srgbClr val="0587A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8" name="Google Shape;1198;p47"/>
                <p:cNvSpPr/>
                <p:nvPr/>
              </p:nvSpPr>
              <p:spPr>
                <a:xfrm rot="5400000">
                  <a:off x="2473560" y="4307040"/>
                  <a:ext cx="12600" cy="48240"/>
                </a:xfrm>
                <a:prstGeom prst="rect">
                  <a:avLst/>
                </a:prstGeom>
                <a:solidFill>
                  <a:srgbClr val="0587A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9" name="Google Shape;1199;p47"/>
                <p:cNvSpPr/>
                <p:nvPr/>
              </p:nvSpPr>
              <p:spPr>
                <a:xfrm rot="-5400000">
                  <a:off x="2448000" y="4279680"/>
                  <a:ext cx="25920" cy="18000"/>
                </a:xfrm>
                <a:prstGeom prst="ellipse">
                  <a:avLst/>
                </a:prstGeom>
                <a:solidFill>
                  <a:srgbClr val="0587A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0" name="Google Shape;1200;p47"/>
                <p:cNvSpPr/>
                <p:nvPr/>
              </p:nvSpPr>
              <p:spPr>
                <a:xfrm rot="5400000">
                  <a:off x="2480760" y="4270320"/>
                  <a:ext cx="12600" cy="35280"/>
                </a:xfrm>
                <a:prstGeom prst="rect">
                  <a:avLst/>
                </a:prstGeom>
                <a:solidFill>
                  <a:srgbClr val="0587A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201" name="Google Shape;1201;p47"/>
              <p:cNvGrpSpPr/>
              <p:nvPr/>
            </p:nvGrpSpPr>
            <p:grpSpPr>
              <a:xfrm>
                <a:off x="2503980" y="3859020"/>
                <a:ext cx="70200" cy="114300"/>
                <a:chOff x="2503980" y="3859020"/>
                <a:chExt cx="70200" cy="114300"/>
              </a:xfrm>
            </p:grpSpPr>
            <p:sp>
              <p:nvSpPr>
                <p:cNvPr id="1202" name="Google Shape;1202;p47"/>
                <p:cNvSpPr/>
                <p:nvPr/>
              </p:nvSpPr>
              <p:spPr>
                <a:xfrm rot="-5400000">
                  <a:off x="2515680" y="3942360"/>
                  <a:ext cx="12600" cy="36000"/>
                </a:xfrm>
                <a:prstGeom prst="rect">
                  <a:avLst/>
                </a:prstGeom>
                <a:solidFill>
                  <a:srgbClr val="5AB4C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3" name="Google Shape;1203;p47"/>
                <p:cNvSpPr/>
                <p:nvPr/>
              </p:nvSpPr>
              <p:spPr>
                <a:xfrm rot="-5400000">
                  <a:off x="2535120" y="3951360"/>
                  <a:ext cx="25920" cy="18000"/>
                </a:xfrm>
                <a:prstGeom prst="ellipse">
                  <a:avLst/>
                </a:prstGeom>
                <a:solidFill>
                  <a:srgbClr val="5AB4C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4" name="Google Shape;1204;p47"/>
                <p:cNvSpPr/>
                <p:nvPr/>
              </p:nvSpPr>
              <p:spPr>
                <a:xfrm rot="-5400000">
                  <a:off x="2547360" y="3906720"/>
                  <a:ext cx="30240" cy="20880"/>
                </a:xfrm>
                <a:prstGeom prst="ellipse">
                  <a:avLst/>
                </a:prstGeom>
                <a:solidFill>
                  <a:srgbClr val="5AB4C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5" name="Google Shape;1205;p47"/>
                <p:cNvSpPr/>
                <p:nvPr/>
              </p:nvSpPr>
              <p:spPr>
                <a:xfrm rot="-5400000">
                  <a:off x="2523960" y="3891600"/>
                  <a:ext cx="12600" cy="51120"/>
                </a:xfrm>
                <a:prstGeom prst="rect">
                  <a:avLst/>
                </a:prstGeom>
                <a:solidFill>
                  <a:srgbClr val="5AB4C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6" name="Google Shape;1206;p47"/>
                <p:cNvSpPr/>
                <p:nvPr/>
              </p:nvSpPr>
              <p:spPr>
                <a:xfrm rot="-5400000">
                  <a:off x="2544840" y="3864240"/>
                  <a:ext cx="34560" cy="24120"/>
                </a:xfrm>
                <a:prstGeom prst="ellipse">
                  <a:avLst/>
                </a:prstGeom>
                <a:solidFill>
                  <a:srgbClr val="5AB4C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7" name="Google Shape;1207;p47"/>
                <p:cNvSpPr/>
                <p:nvPr/>
              </p:nvSpPr>
              <p:spPr>
                <a:xfrm rot="-5400000">
                  <a:off x="2521800" y="3852000"/>
                  <a:ext cx="12600" cy="48240"/>
                </a:xfrm>
                <a:prstGeom prst="rect">
                  <a:avLst/>
                </a:prstGeom>
                <a:solidFill>
                  <a:srgbClr val="5AB4C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208" name="Google Shape;1208;p47"/>
              <p:cNvGrpSpPr/>
              <p:nvPr/>
            </p:nvGrpSpPr>
            <p:grpSpPr>
              <a:xfrm>
                <a:off x="2435220" y="4047480"/>
                <a:ext cx="70020" cy="159660"/>
                <a:chOff x="2435220" y="4047480"/>
                <a:chExt cx="70020" cy="159660"/>
              </a:xfrm>
            </p:grpSpPr>
            <p:sp>
              <p:nvSpPr>
                <p:cNvPr id="1209" name="Google Shape;1209;p47"/>
                <p:cNvSpPr/>
                <p:nvPr/>
              </p:nvSpPr>
              <p:spPr>
                <a:xfrm rot="5400000">
                  <a:off x="2480760" y="4042080"/>
                  <a:ext cx="12600" cy="36000"/>
                </a:xfrm>
                <a:prstGeom prst="rect">
                  <a:avLst/>
                </a:prstGeom>
                <a:solidFill>
                  <a:srgbClr val="5AB4C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0" name="Google Shape;1210;p47"/>
                <p:cNvSpPr/>
                <p:nvPr/>
              </p:nvSpPr>
              <p:spPr>
                <a:xfrm rot="5400000">
                  <a:off x="2448360" y="4051440"/>
                  <a:ext cx="25920" cy="18000"/>
                </a:xfrm>
                <a:prstGeom prst="ellipse">
                  <a:avLst/>
                </a:prstGeom>
                <a:solidFill>
                  <a:srgbClr val="5AB4C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1" name="Google Shape;1211;p47"/>
                <p:cNvSpPr/>
                <p:nvPr/>
              </p:nvSpPr>
              <p:spPr>
                <a:xfrm rot="5400000">
                  <a:off x="2431800" y="4093200"/>
                  <a:ext cx="30240" cy="20880"/>
                </a:xfrm>
                <a:prstGeom prst="ellipse">
                  <a:avLst/>
                </a:prstGeom>
                <a:solidFill>
                  <a:srgbClr val="5AB4C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2" name="Google Shape;1212;p47"/>
                <p:cNvSpPr/>
                <p:nvPr/>
              </p:nvSpPr>
              <p:spPr>
                <a:xfrm rot="5400000">
                  <a:off x="2472480" y="4077720"/>
                  <a:ext cx="12600" cy="51120"/>
                </a:xfrm>
                <a:prstGeom prst="rect">
                  <a:avLst/>
                </a:prstGeom>
                <a:solidFill>
                  <a:srgbClr val="5AB4C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3" name="Google Shape;1213;p47"/>
                <p:cNvSpPr/>
                <p:nvPr/>
              </p:nvSpPr>
              <p:spPr>
                <a:xfrm rot="5400000">
                  <a:off x="2430000" y="4132440"/>
                  <a:ext cx="34560" cy="24120"/>
                </a:xfrm>
                <a:prstGeom prst="ellipse">
                  <a:avLst/>
                </a:prstGeom>
                <a:solidFill>
                  <a:srgbClr val="5AB4C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4" name="Google Shape;1214;p47"/>
                <p:cNvSpPr/>
                <p:nvPr/>
              </p:nvSpPr>
              <p:spPr>
                <a:xfrm rot="5400000">
                  <a:off x="2474640" y="4120200"/>
                  <a:ext cx="12600" cy="48240"/>
                </a:xfrm>
                <a:prstGeom prst="rect">
                  <a:avLst/>
                </a:prstGeom>
                <a:solidFill>
                  <a:srgbClr val="5AB4C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5" name="Google Shape;1215;p47"/>
                <p:cNvSpPr/>
                <p:nvPr/>
              </p:nvSpPr>
              <p:spPr>
                <a:xfrm rot="5400000">
                  <a:off x="2446200" y="4174200"/>
                  <a:ext cx="38880" cy="27000"/>
                </a:xfrm>
                <a:prstGeom prst="ellipse">
                  <a:avLst/>
                </a:prstGeom>
                <a:solidFill>
                  <a:srgbClr val="5AB4C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6" name="Google Shape;1216;p47"/>
                <p:cNvSpPr/>
                <p:nvPr/>
              </p:nvSpPr>
              <p:spPr>
                <a:xfrm rot="5400000">
                  <a:off x="2485080" y="4173840"/>
                  <a:ext cx="12600" cy="27720"/>
                </a:xfrm>
                <a:prstGeom prst="rect">
                  <a:avLst/>
                </a:prstGeom>
                <a:solidFill>
                  <a:srgbClr val="5AB4C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217" name="Google Shape;1217;p47"/>
              <p:cNvGrpSpPr/>
              <p:nvPr/>
            </p:nvGrpSpPr>
            <p:grpSpPr>
              <a:xfrm>
                <a:off x="2487960" y="4213800"/>
                <a:ext cx="86220" cy="173880"/>
                <a:chOff x="2487960" y="4213800"/>
                <a:chExt cx="86220" cy="173880"/>
              </a:xfrm>
            </p:grpSpPr>
            <p:sp>
              <p:nvSpPr>
                <p:cNvPr id="1218" name="Google Shape;1218;p47"/>
                <p:cNvSpPr/>
                <p:nvPr/>
              </p:nvSpPr>
              <p:spPr>
                <a:xfrm rot="5400000">
                  <a:off x="2481120" y="4221000"/>
                  <a:ext cx="47520" cy="33120"/>
                </a:xfrm>
                <a:prstGeom prst="ellipse">
                  <a:avLst/>
                </a:prstGeom>
                <a:solidFill>
                  <a:srgbClr val="5AB4C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9" name="Google Shape;1219;p47"/>
                <p:cNvSpPr/>
                <p:nvPr/>
              </p:nvSpPr>
              <p:spPr>
                <a:xfrm rot="-5400000">
                  <a:off x="2480760" y="4222440"/>
                  <a:ext cx="47520" cy="33120"/>
                </a:xfrm>
                <a:prstGeom prst="ellipse">
                  <a:avLst/>
                </a:prstGeom>
                <a:solidFill>
                  <a:srgbClr val="5AB4C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0" name="Google Shape;1220;p47"/>
                <p:cNvSpPr/>
                <p:nvPr/>
              </p:nvSpPr>
              <p:spPr>
                <a:xfrm rot="-5400000">
                  <a:off x="2547360" y="4362120"/>
                  <a:ext cx="30240" cy="20880"/>
                </a:xfrm>
                <a:prstGeom prst="ellipse">
                  <a:avLst/>
                </a:prstGeom>
                <a:solidFill>
                  <a:srgbClr val="5AB4C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1" name="Google Shape;1221;p47"/>
                <p:cNvSpPr/>
                <p:nvPr/>
              </p:nvSpPr>
              <p:spPr>
                <a:xfrm rot="-5400000">
                  <a:off x="2523960" y="4347000"/>
                  <a:ext cx="12600" cy="51120"/>
                </a:xfrm>
                <a:prstGeom prst="rect">
                  <a:avLst/>
                </a:prstGeom>
                <a:solidFill>
                  <a:srgbClr val="5AB4C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2" name="Google Shape;1222;p47"/>
                <p:cNvSpPr/>
                <p:nvPr/>
              </p:nvSpPr>
              <p:spPr>
                <a:xfrm rot="-5400000">
                  <a:off x="2544840" y="4319640"/>
                  <a:ext cx="34560" cy="24120"/>
                </a:xfrm>
                <a:prstGeom prst="ellipse">
                  <a:avLst/>
                </a:prstGeom>
                <a:solidFill>
                  <a:srgbClr val="5AB4C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3" name="Google Shape;1223;p47"/>
                <p:cNvSpPr/>
                <p:nvPr/>
              </p:nvSpPr>
              <p:spPr>
                <a:xfrm rot="-5400000">
                  <a:off x="2521800" y="4307400"/>
                  <a:ext cx="12600" cy="48240"/>
                </a:xfrm>
                <a:prstGeom prst="rect">
                  <a:avLst/>
                </a:prstGeom>
                <a:solidFill>
                  <a:srgbClr val="5AB4C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4" name="Google Shape;1224;p47"/>
                <p:cNvSpPr/>
                <p:nvPr/>
              </p:nvSpPr>
              <p:spPr>
                <a:xfrm rot="-5400000">
                  <a:off x="2524320" y="4275000"/>
                  <a:ext cx="38880" cy="27000"/>
                </a:xfrm>
                <a:prstGeom prst="ellipse">
                  <a:avLst/>
                </a:prstGeom>
                <a:solidFill>
                  <a:srgbClr val="5AB4C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5" name="Google Shape;1225;p47"/>
                <p:cNvSpPr/>
                <p:nvPr/>
              </p:nvSpPr>
              <p:spPr>
                <a:xfrm rot="-5400000">
                  <a:off x="2511720" y="4274640"/>
                  <a:ext cx="12600" cy="27720"/>
                </a:xfrm>
                <a:prstGeom prst="rect">
                  <a:avLst/>
                </a:prstGeom>
                <a:solidFill>
                  <a:srgbClr val="5AB4C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1226" name="Google Shape;1226;p47"/>
            <p:cNvSpPr/>
            <p:nvPr/>
          </p:nvSpPr>
          <p:spPr>
            <a:xfrm>
              <a:off x="6248160" y="3827160"/>
              <a:ext cx="2542320" cy="392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0" lang="es-ES" sz="900" u="sng" strike="noStrike">
                  <a:solidFill>
                    <a:srgbClr val="0000FF"/>
                  </a:solidFill>
                  <a:latin typeface="Consolas"/>
                  <a:ea typeface="Consolas"/>
                  <a:cs typeface="Consolas"/>
                  <a:sym typeface="Consolas"/>
                  <a:hlinkClick r:id="rId12">
                    <a:extLst>
                      <a:ext uri="{A12FA001-AC4F-418D-AE19-62706E023703}">
                        <ahyp:hlinkClr val="tx"/>
                      </a:ext>
                    </a:extLst>
                  </a:hlinkClick>
                </a:rPr>
                <a:t>https://github.com/nf-core/viralrecon</a:t>
              </a:r>
              <a:r>
                <a:rPr b="0" lang="es-ES" sz="1200" strike="noStrike">
                  <a:solidFill>
                    <a:srgbClr val="000000"/>
                  </a:solidFill>
                  <a:latin typeface="Consolas"/>
                  <a:ea typeface="Consolas"/>
                  <a:cs typeface="Consolas"/>
                  <a:sym typeface="Consolas"/>
                </a:rPr>
                <a:t> </a:t>
              </a:r>
              <a:endParaRPr b="0" sz="1200" strike="noStrike">
                <a:solidFill>
                  <a:schemeClr val="dk1"/>
                </a:solidFill>
                <a:latin typeface="Arial"/>
                <a:ea typeface="Arial"/>
                <a:cs typeface="Arial"/>
                <a:sym typeface="Arial"/>
              </a:endParaRPr>
            </a:p>
          </p:txBody>
        </p:sp>
        <p:pic>
          <p:nvPicPr>
            <p:cNvPr id="1227" name="Google Shape;1227;p47"/>
            <p:cNvPicPr preferRelativeResize="0"/>
            <p:nvPr/>
          </p:nvPicPr>
          <p:blipFill rotWithShape="1">
            <a:blip r:embed="rId13">
              <a:alphaModFix/>
            </a:blip>
            <a:srcRect b="0" l="0" r="0" t="0"/>
            <a:stretch/>
          </p:blipFill>
          <p:spPr>
            <a:xfrm>
              <a:off x="7747920" y="3359520"/>
              <a:ext cx="299520" cy="324000"/>
            </a:xfrm>
            <a:prstGeom prst="rect">
              <a:avLst/>
            </a:prstGeom>
            <a:noFill/>
            <a:ln>
              <a:noFill/>
            </a:ln>
          </p:spPr>
        </p:pic>
        <p:pic>
          <p:nvPicPr>
            <p:cNvPr id="1228" name="Google Shape;1228;p47"/>
            <p:cNvPicPr preferRelativeResize="0"/>
            <p:nvPr/>
          </p:nvPicPr>
          <p:blipFill rotWithShape="1">
            <a:blip r:embed="rId14">
              <a:alphaModFix/>
            </a:blip>
            <a:srcRect b="0" l="0" r="0" t="0"/>
            <a:stretch/>
          </p:blipFill>
          <p:spPr>
            <a:xfrm>
              <a:off x="7747920" y="3683880"/>
              <a:ext cx="806400" cy="174600"/>
            </a:xfrm>
            <a:prstGeom prst="rect">
              <a:avLst/>
            </a:prstGeom>
            <a:noFill/>
            <a:ln>
              <a:noFill/>
            </a:ln>
          </p:spPr>
        </p:pic>
        <p:pic>
          <p:nvPicPr>
            <p:cNvPr id="1229" name="Google Shape;1229;p47"/>
            <p:cNvPicPr preferRelativeResize="0"/>
            <p:nvPr/>
          </p:nvPicPr>
          <p:blipFill rotWithShape="1">
            <a:blip r:embed="rId15">
              <a:alphaModFix/>
            </a:blip>
            <a:srcRect b="0" l="0" r="0" t="0"/>
            <a:stretch/>
          </p:blipFill>
          <p:spPr>
            <a:xfrm>
              <a:off x="7980840" y="3359520"/>
              <a:ext cx="578880" cy="324000"/>
            </a:xfrm>
            <a:prstGeom prst="rect">
              <a:avLst/>
            </a:prstGeom>
            <a:noFill/>
            <a:ln>
              <a:noFill/>
            </a:ln>
          </p:spPr>
        </p:pic>
      </p:grpSp>
      <p:pic>
        <p:nvPicPr>
          <p:cNvPr id="1230" name="Google Shape;1230;p47"/>
          <p:cNvPicPr preferRelativeResize="0"/>
          <p:nvPr/>
        </p:nvPicPr>
        <p:blipFill rotWithShape="1">
          <a:blip r:embed="rId16">
            <a:alphaModFix/>
          </a:blip>
          <a:srcRect b="0" l="0" r="0" t="0"/>
          <a:stretch/>
        </p:blipFill>
        <p:spPr>
          <a:xfrm>
            <a:off x="306720" y="2652480"/>
            <a:ext cx="492480" cy="445680"/>
          </a:xfrm>
          <a:prstGeom prst="rect">
            <a:avLst/>
          </a:prstGeom>
          <a:noFill/>
          <a:ln>
            <a:noFill/>
          </a:ln>
        </p:spPr>
      </p:pic>
      <p:grpSp>
        <p:nvGrpSpPr>
          <p:cNvPr id="1231" name="Google Shape;1231;p47"/>
          <p:cNvGrpSpPr/>
          <p:nvPr/>
        </p:nvGrpSpPr>
        <p:grpSpPr>
          <a:xfrm>
            <a:off x="306360" y="2295720"/>
            <a:ext cx="545040" cy="356760"/>
            <a:chOff x="306360" y="2295720"/>
            <a:chExt cx="545040" cy="356760"/>
          </a:xfrm>
        </p:grpSpPr>
        <p:grpSp>
          <p:nvGrpSpPr>
            <p:cNvPr id="1232" name="Google Shape;1232;p47"/>
            <p:cNvGrpSpPr/>
            <p:nvPr/>
          </p:nvGrpSpPr>
          <p:grpSpPr>
            <a:xfrm>
              <a:off x="617400" y="2489040"/>
              <a:ext cx="234000" cy="163440"/>
              <a:chOff x="617400" y="2489040"/>
              <a:chExt cx="234000" cy="163440"/>
            </a:xfrm>
          </p:grpSpPr>
          <p:cxnSp>
            <p:nvCxnSpPr>
              <p:cNvPr id="1233" name="Google Shape;1233;p47"/>
              <p:cNvCxnSpPr/>
              <p:nvPr/>
            </p:nvCxnSpPr>
            <p:spPr>
              <a:xfrm>
                <a:off x="665640" y="2504880"/>
                <a:ext cx="137520" cy="101520"/>
              </a:xfrm>
              <a:prstGeom prst="bentConnector3">
                <a:avLst>
                  <a:gd fmla="val 50131" name="adj1"/>
                </a:avLst>
              </a:prstGeom>
              <a:noFill/>
              <a:ln cap="flat" cmpd="sng" w="19050">
                <a:solidFill>
                  <a:srgbClr val="44546A"/>
                </a:solidFill>
                <a:prstDash val="solid"/>
                <a:miter lim="8000"/>
                <a:headEnd len="sm" w="sm" type="none"/>
                <a:tailEnd len="med" w="med" type="oval"/>
              </a:ln>
            </p:spPr>
          </p:cxnSp>
          <p:cxnSp>
            <p:nvCxnSpPr>
              <p:cNvPr id="1234" name="Google Shape;1234;p47"/>
              <p:cNvCxnSpPr/>
              <p:nvPr/>
            </p:nvCxnSpPr>
            <p:spPr>
              <a:xfrm>
                <a:off x="617400" y="2489040"/>
                <a:ext cx="234000" cy="163440"/>
              </a:xfrm>
              <a:prstGeom prst="bentConnector3">
                <a:avLst>
                  <a:gd fmla="val 50077" name="adj1"/>
                </a:avLst>
              </a:prstGeom>
              <a:noFill/>
              <a:ln cap="flat" cmpd="sng" w="19050">
                <a:solidFill>
                  <a:srgbClr val="44546A"/>
                </a:solidFill>
                <a:prstDash val="solid"/>
                <a:miter lim="8000"/>
                <a:headEnd len="sm" w="sm" type="none"/>
                <a:tailEnd len="med" w="med" type="oval"/>
              </a:ln>
            </p:spPr>
          </p:cxnSp>
        </p:grpSp>
        <p:cxnSp>
          <p:nvCxnSpPr>
            <p:cNvPr id="1235" name="Google Shape;1235;p47"/>
            <p:cNvCxnSpPr/>
            <p:nvPr/>
          </p:nvCxnSpPr>
          <p:spPr>
            <a:xfrm>
              <a:off x="576360" y="2460240"/>
              <a:ext cx="5400" cy="192240"/>
            </a:xfrm>
            <a:prstGeom prst="straightConnector1">
              <a:avLst/>
            </a:prstGeom>
            <a:noFill/>
            <a:ln cap="flat" cmpd="sng" w="19050">
              <a:solidFill>
                <a:srgbClr val="44546A"/>
              </a:solidFill>
              <a:prstDash val="solid"/>
              <a:miter lim="8000"/>
              <a:headEnd len="sm" w="sm" type="none"/>
              <a:tailEnd len="med" w="med" type="oval"/>
            </a:ln>
          </p:spPr>
        </p:cxnSp>
        <p:grpSp>
          <p:nvGrpSpPr>
            <p:cNvPr id="1236" name="Google Shape;1236;p47"/>
            <p:cNvGrpSpPr/>
            <p:nvPr/>
          </p:nvGrpSpPr>
          <p:grpSpPr>
            <a:xfrm>
              <a:off x="306360" y="2488680"/>
              <a:ext cx="234000" cy="163440"/>
              <a:chOff x="306360" y="2488680"/>
              <a:chExt cx="234000" cy="163440"/>
            </a:xfrm>
          </p:grpSpPr>
          <p:cxnSp>
            <p:nvCxnSpPr>
              <p:cNvPr id="1237" name="Google Shape;1237;p47"/>
              <p:cNvCxnSpPr/>
              <p:nvPr/>
            </p:nvCxnSpPr>
            <p:spPr>
              <a:xfrm flipH="1">
                <a:off x="354600" y="2504520"/>
                <a:ext cx="137520" cy="101520"/>
              </a:xfrm>
              <a:prstGeom prst="bentConnector3">
                <a:avLst>
                  <a:gd fmla="val 49868" name="adj1"/>
                </a:avLst>
              </a:prstGeom>
              <a:noFill/>
              <a:ln cap="flat" cmpd="sng" w="19050">
                <a:solidFill>
                  <a:srgbClr val="44546A"/>
                </a:solidFill>
                <a:prstDash val="solid"/>
                <a:miter lim="8000"/>
                <a:headEnd len="sm" w="sm" type="none"/>
                <a:tailEnd len="med" w="med" type="oval"/>
              </a:ln>
            </p:spPr>
          </p:cxnSp>
          <p:cxnSp>
            <p:nvCxnSpPr>
              <p:cNvPr id="1238" name="Google Shape;1238;p47"/>
              <p:cNvCxnSpPr/>
              <p:nvPr/>
            </p:nvCxnSpPr>
            <p:spPr>
              <a:xfrm flipH="1">
                <a:off x="306360" y="2488680"/>
                <a:ext cx="234000" cy="163440"/>
              </a:xfrm>
              <a:prstGeom prst="bentConnector3">
                <a:avLst>
                  <a:gd fmla="val 49922" name="adj1"/>
                </a:avLst>
              </a:prstGeom>
              <a:noFill/>
              <a:ln cap="flat" cmpd="sng" w="19050">
                <a:solidFill>
                  <a:srgbClr val="44546A"/>
                </a:solidFill>
                <a:prstDash val="solid"/>
                <a:miter lim="8000"/>
                <a:headEnd len="sm" w="sm" type="none"/>
                <a:tailEnd len="med" w="med" type="oval"/>
              </a:ln>
            </p:spPr>
          </p:cxnSp>
        </p:grpSp>
        <p:sp>
          <p:nvSpPr>
            <p:cNvPr id="1239" name="Google Shape;1239;p47"/>
            <p:cNvSpPr/>
            <p:nvPr/>
          </p:nvSpPr>
          <p:spPr>
            <a:xfrm flipH="1">
              <a:off x="352800" y="2295720"/>
              <a:ext cx="450000" cy="219240"/>
            </a:xfrm>
            <a:custGeom>
              <a:rect b="b" l="l" r="r" t="t"/>
              <a:pathLst>
                <a:path extrusionOk="0" h="1008693" w="1872168">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accent1"/>
            </a:solidFill>
            <a:ln cap="flat" cmpd="sng" w="12700">
              <a:solidFill>
                <a:srgbClr val="44546A"/>
              </a:solidFill>
              <a:prstDash val="solid"/>
              <a:miter lim="8000"/>
              <a:headEnd len="sm" w="sm" type="none"/>
              <a:tailEnd len="sm" w="sm" type="none"/>
            </a:ln>
            <a:effectLst>
              <a:outerShdw blurRad="50760" rotWithShape="0" algn="tl" dir="2700000" dist="37674">
                <a:srgbClr val="000000">
                  <a:alpha val="4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pic>
        <p:nvPicPr>
          <p:cNvPr id="1240" name="Google Shape;1240;p47"/>
          <p:cNvPicPr preferRelativeResize="0"/>
          <p:nvPr/>
        </p:nvPicPr>
        <p:blipFill rotWithShape="1">
          <a:blip r:embed="rId17">
            <a:alphaModFix/>
          </a:blip>
          <a:srcRect b="0" l="0" r="0" t="0"/>
          <a:stretch/>
        </p:blipFill>
        <p:spPr>
          <a:xfrm>
            <a:off x="1487160" y="3953880"/>
            <a:ext cx="714600" cy="620280"/>
          </a:xfrm>
          <a:prstGeom prst="rect">
            <a:avLst/>
          </a:prstGeom>
          <a:noFill/>
          <a:ln>
            <a:noFill/>
          </a:ln>
        </p:spPr>
      </p:pic>
      <p:sp>
        <p:nvSpPr>
          <p:cNvPr id="1241" name="Google Shape;1241;p47"/>
          <p:cNvSpPr/>
          <p:nvPr/>
        </p:nvSpPr>
        <p:spPr>
          <a:xfrm>
            <a:off x="628560" y="700560"/>
            <a:ext cx="7886520" cy="865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s-ES" sz="2100" strike="noStrike">
                <a:solidFill>
                  <a:srgbClr val="000000"/>
                </a:solidFill>
                <a:latin typeface="Consolas"/>
                <a:ea typeface="Consolas"/>
                <a:cs typeface="Consolas"/>
                <a:sym typeface="Consolas"/>
              </a:rPr>
              <a:t>7.5. Real use case</a:t>
            </a:r>
            <a:endParaRPr b="0" sz="2100" strike="noStrike">
              <a:solidFill>
                <a:schemeClr val="dk1"/>
              </a:solidFill>
              <a:latin typeface="Arial"/>
              <a:ea typeface="Arial"/>
              <a:cs typeface="Arial"/>
              <a:sym typeface="Arial"/>
            </a:endParaRPr>
          </a:p>
        </p:txBody>
      </p:sp>
      <p:sp>
        <p:nvSpPr>
          <p:cNvPr id="1242" name="Google Shape;1242;p47"/>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a:p>
        </p:txBody>
      </p:sp>
      <p:sp>
        <p:nvSpPr>
          <p:cNvPr id="1243" name="Google Shape;1243;p47"/>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B8B8B"/>
              </a:buClr>
              <a:buSzPts val="900"/>
              <a:buFont typeface="Calibri"/>
              <a:buNone/>
            </a:pPr>
            <a:fld id="{00000000-1234-1234-1234-123412341234}" type="slidenum">
              <a:rPr lang="es-ES"/>
              <a:t>‹#›</a:t>
            </a:fld>
            <a:endParaRPr/>
          </a:p>
        </p:txBody>
      </p:sp>
      <p:sp>
        <p:nvSpPr>
          <p:cNvPr id="1244" name="Google Shape;1244;p47"/>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8B8B8B"/>
              </a:buClr>
              <a:buSzPts val="900"/>
              <a:buFont typeface="Calibri"/>
              <a:buNone/>
            </a:pPr>
            <a:r>
              <a:rPr lang="es-ES"/>
              <a:t>14/11/2024</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48"/>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b="0" sz="900" strike="noStrike">
              <a:solidFill>
                <a:srgbClr val="8B8B8B"/>
              </a:solidFill>
              <a:latin typeface="Times New Roman"/>
              <a:ea typeface="Times New Roman"/>
              <a:cs typeface="Times New Roman"/>
              <a:sym typeface="Times New Roman"/>
            </a:endParaRPr>
          </a:p>
        </p:txBody>
      </p:sp>
      <p:sp>
        <p:nvSpPr>
          <p:cNvPr id="1251" name="Google Shape;1251;p48"/>
          <p:cNvSpPr/>
          <p:nvPr/>
        </p:nvSpPr>
        <p:spPr>
          <a:xfrm>
            <a:off x="628560" y="700560"/>
            <a:ext cx="7886520" cy="865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s-ES" sz="2100" strike="noStrike">
                <a:solidFill>
                  <a:srgbClr val="000000"/>
                </a:solidFill>
                <a:latin typeface="Consolas"/>
                <a:ea typeface="Consolas"/>
                <a:cs typeface="Consolas"/>
                <a:sym typeface="Consolas"/>
              </a:rPr>
              <a:t>7.6. results</a:t>
            </a:r>
            <a:endParaRPr b="0" sz="2100" strike="noStrike">
              <a:solidFill>
                <a:schemeClr val="dk1"/>
              </a:solidFill>
              <a:latin typeface="Arial"/>
              <a:ea typeface="Arial"/>
              <a:cs typeface="Arial"/>
              <a:sym typeface="Arial"/>
            </a:endParaRPr>
          </a:p>
        </p:txBody>
      </p:sp>
      <p:sp>
        <p:nvSpPr>
          <p:cNvPr id="1252" name="Google Shape;1252;p48"/>
          <p:cNvSpPr/>
          <p:nvPr/>
        </p:nvSpPr>
        <p:spPr>
          <a:xfrm>
            <a:off x="457200" y="1872720"/>
            <a:ext cx="8796960" cy="94104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0" lang="es-ES" sz="1400" strike="noStrike">
                <a:solidFill>
                  <a:srgbClr val="000000"/>
                </a:solidFill>
                <a:latin typeface="Consolas"/>
                <a:ea typeface="Consolas"/>
                <a:cs typeface="Consolas"/>
                <a:sym typeface="Consolas"/>
              </a:rPr>
              <a:t>Mapping + Variant Calling + Consensus results:</a:t>
            </a:r>
            <a:endParaRPr b="0" sz="1400" strike="noStrike">
              <a:solidFill>
                <a:schemeClr val="dk1"/>
              </a:solidFill>
              <a:latin typeface="Arial"/>
              <a:ea typeface="Arial"/>
              <a:cs typeface="Arial"/>
              <a:sym typeface="Arial"/>
            </a:endParaRPr>
          </a:p>
          <a:p>
            <a:pPr indent="-304920" lvl="0" marL="457200" marR="0" rtl="0" algn="l">
              <a:lnSpc>
                <a:spcPct val="90000"/>
              </a:lnSpc>
              <a:spcBef>
                <a:spcPts val="360"/>
              </a:spcBef>
              <a:spcAft>
                <a:spcPts val="0"/>
              </a:spcAft>
              <a:buClr>
                <a:srgbClr val="000000"/>
              </a:buClr>
              <a:buSzPts val="1400"/>
              <a:buFont typeface="Arial"/>
              <a:buAutoNum type="arabicPeriod"/>
            </a:pPr>
            <a:r>
              <a:rPr b="0" lang="es-ES" sz="1400" strike="noStrike">
                <a:solidFill>
                  <a:srgbClr val="000000"/>
                </a:solidFill>
                <a:latin typeface="Consolas"/>
                <a:ea typeface="Consolas"/>
                <a:cs typeface="Consolas"/>
                <a:sym typeface="Consolas"/>
              </a:rPr>
              <a:t>Mapping .bam files → IGV</a:t>
            </a:r>
            <a:endParaRPr b="0" sz="1400" strike="noStrike">
              <a:solidFill>
                <a:schemeClr val="dk1"/>
              </a:solidFill>
              <a:latin typeface="Arial"/>
              <a:ea typeface="Arial"/>
              <a:cs typeface="Arial"/>
              <a:sym typeface="Arial"/>
            </a:endParaRPr>
          </a:p>
          <a:p>
            <a:pPr indent="-304920" lvl="0" marL="457200" marR="0" rtl="0" algn="l">
              <a:lnSpc>
                <a:spcPct val="90000"/>
              </a:lnSpc>
              <a:spcBef>
                <a:spcPts val="0"/>
              </a:spcBef>
              <a:spcAft>
                <a:spcPts val="0"/>
              </a:spcAft>
              <a:buClr>
                <a:srgbClr val="000000"/>
              </a:buClr>
              <a:buSzPts val="1400"/>
              <a:buFont typeface="Arial"/>
              <a:buAutoNum type="arabicPeriod"/>
            </a:pPr>
            <a:r>
              <a:rPr b="0" lang="es-ES" sz="1400" strike="noStrike">
                <a:solidFill>
                  <a:srgbClr val="000000"/>
                </a:solidFill>
                <a:latin typeface="Consolas"/>
                <a:ea typeface="Consolas"/>
                <a:cs typeface="Consolas"/>
                <a:sym typeface="Consolas"/>
              </a:rPr>
              <a:t>mapping_illumina.tab</a:t>
            </a:r>
            <a:endParaRPr b="0" sz="1400" strike="noStrike">
              <a:solidFill>
                <a:schemeClr val="dk1"/>
              </a:solidFill>
              <a:latin typeface="Arial"/>
              <a:ea typeface="Arial"/>
              <a:cs typeface="Arial"/>
              <a:sym typeface="Arial"/>
            </a:endParaRPr>
          </a:p>
          <a:p>
            <a:pPr indent="0" lvl="0" marL="0" marR="0" rtl="0" algn="l">
              <a:lnSpc>
                <a:spcPct val="90000"/>
              </a:lnSpc>
              <a:spcBef>
                <a:spcPts val="360"/>
              </a:spcBef>
              <a:spcAft>
                <a:spcPts val="0"/>
              </a:spcAft>
              <a:buNone/>
            </a:pPr>
            <a:r>
              <a:t/>
            </a:r>
            <a:endParaRPr b="0" sz="1400" strike="noStrike">
              <a:solidFill>
                <a:schemeClr val="dk1"/>
              </a:solidFill>
              <a:latin typeface="Arial"/>
              <a:ea typeface="Arial"/>
              <a:cs typeface="Arial"/>
              <a:sym typeface="Arial"/>
            </a:endParaRPr>
          </a:p>
        </p:txBody>
      </p:sp>
      <p:pic>
        <p:nvPicPr>
          <p:cNvPr id="1253" name="Google Shape;1253;p48"/>
          <p:cNvPicPr preferRelativeResize="0"/>
          <p:nvPr/>
        </p:nvPicPr>
        <p:blipFill rotWithShape="1">
          <a:blip r:embed="rId3">
            <a:alphaModFix/>
          </a:blip>
          <a:srcRect b="34059" l="8976" r="0" t="0"/>
          <a:stretch/>
        </p:blipFill>
        <p:spPr>
          <a:xfrm>
            <a:off x="886680" y="2732400"/>
            <a:ext cx="7628040" cy="3144600"/>
          </a:xfrm>
          <a:prstGeom prst="rect">
            <a:avLst/>
          </a:prstGeom>
          <a:noFill/>
          <a:ln>
            <a:noFill/>
          </a:ln>
        </p:spPr>
      </p:pic>
      <p:sp>
        <p:nvSpPr>
          <p:cNvPr id="1254" name="Google Shape;1254;p48"/>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a:p>
        </p:txBody>
      </p:sp>
      <p:sp>
        <p:nvSpPr>
          <p:cNvPr id="1255" name="Google Shape;1255;p48"/>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B8B8B"/>
              </a:buClr>
              <a:buSzPts val="900"/>
              <a:buFont typeface="Calibri"/>
              <a:buNone/>
            </a:pPr>
            <a:fld id="{00000000-1234-1234-1234-123412341234}" type="slidenum">
              <a:rPr lang="es-ES"/>
              <a:t>‹#›</a:t>
            </a:fld>
            <a:endParaRPr/>
          </a:p>
        </p:txBody>
      </p:sp>
      <p:sp>
        <p:nvSpPr>
          <p:cNvPr id="1256" name="Google Shape;1256;p48"/>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8B8B8B"/>
              </a:buClr>
              <a:buSzPts val="900"/>
              <a:buFont typeface="Calibri"/>
              <a:buNone/>
            </a:pPr>
            <a:r>
              <a:rPr lang="es-ES"/>
              <a:t>14/11/2024</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sp>
        <p:nvSpPr>
          <p:cNvPr id="1262" name="Google Shape;1262;p49"/>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b="0" sz="900" strike="noStrike">
              <a:solidFill>
                <a:srgbClr val="8B8B8B"/>
              </a:solidFill>
              <a:latin typeface="Times New Roman"/>
              <a:ea typeface="Times New Roman"/>
              <a:cs typeface="Times New Roman"/>
              <a:sym typeface="Times New Roman"/>
            </a:endParaRPr>
          </a:p>
        </p:txBody>
      </p:sp>
      <p:sp>
        <p:nvSpPr>
          <p:cNvPr id="1263" name="Google Shape;1263;p49"/>
          <p:cNvSpPr/>
          <p:nvPr/>
        </p:nvSpPr>
        <p:spPr>
          <a:xfrm>
            <a:off x="628560" y="700560"/>
            <a:ext cx="7886520" cy="865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s-ES" sz="2100" strike="noStrike">
                <a:solidFill>
                  <a:srgbClr val="000000"/>
                </a:solidFill>
                <a:latin typeface="Consolas"/>
                <a:ea typeface="Consolas"/>
                <a:cs typeface="Consolas"/>
                <a:sym typeface="Consolas"/>
              </a:rPr>
              <a:t>7.7. results</a:t>
            </a:r>
            <a:endParaRPr b="0" sz="2100" strike="noStrike">
              <a:solidFill>
                <a:schemeClr val="dk1"/>
              </a:solidFill>
              <a:latin typeface="Arial"/>
              <a:ea typeface="Arial"/>
              <a:cs typeface="Arial"/>
              <a:sym typeface="Arial"/>
            </a:endParaRPr>
          </a:p>
        </p:txBody>
      </p:sp>
      <p:sp>
        <p:nvSpPr>
          <p:cNvPr id="1264" name="Google Shape;1264;p49"/>
          <p:cNvSpPr/>
          <p:nvPr/>
        </p:nvSpPr>
        <p:spPr>
          <a:xfrm>
            <a:off x="251640" y="1901880"/>
            <a:ext cx="8813880" cy="1852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0" lang="es-ES" sz="1400" strike="noStrike">
                <a:solidFill>
                  <a:srgbClr val="000000"/>
                </a:solidFill>
                <a:latin typeface="Consolas"/>
                <a:ea typeface="Consolas"/>
                <a:cs typeface="Consolas"/>
                <a:sym typeface="Consolas"/>
              </a:rPr>
              <a:t>Mapping + Variant Calling + Consensus results:</a:t>
            </a:r>
            <a:endParaRPr b="0" sz="1400" strike="noStrike">
              <a:solidFill>
                <a:schemeClr val="dk1"/>
              </a:solidFill>
              <a:latin typeface="Arial"/>
              <a:ea typeface="Arial"/>
              <a:cs typeface="Arial"/>
              <a:sym typeface="Arial"/>
            </a:endParaRPr>
          </a:p>
          <a:p>
            <a:pPr indent="-304920" lvl="0" marL="457200" marR="0" rtl="0" algn="l">
              <a:lnSpc>
                <a:spcPct val="90000"/>
              </a:lnSpc>
              <a:spcBef>
                <a:spcPts val="360"/>
              </a:spcBef>
              <a:spcAft>
                <a:spcPts val="0"/>
              </a:spcAft>
              <a:buClr>
                <a:srgbClr val="000000"/>
              </a:buClr>
              <a:buSzPts val="1400"/>
              <a:buFont typeface="Arial"/>
              <a:buAutoNum type="arabicPeriod"/>
            </a:pPr>
            <a:r>
              <a:rPr b="0" lang="es-ES" sz="1400" strike="noStrike">
                <a:solidFill>
                  <a:srgbClr val="000000"/>
                </a:solidFill>
                <a:latin typeface="Consolas"/>
                <a:ea typeface="Consolas"/>
                <a:cs typeface="Consolas"/>
                <a:sym typeface="Consolas"/>
              </a:rPr>
              <a:t>Mapping .bam files</a:t>
            </a:r>
            <a:endParaRPr b="0" sz="1400" strike="noStrike">
              <a:solidFill>
                <a:schemeClr val="dk1"/>
              </a:solidFill>
              <a:latin typeface="Arial"/>
              <a:ea typeface="Arial"/>
              <a:cs typeface="Arial"/>
              <a:sym typeface="Arial"/>
            </a:endParaRPr>
          </a:p>
          <a:p>
            <a:pPr indent="-304920" lvl="0" marL="457200" marR="0" rtl="0" algn="l">
              <a:lnSpc>
                <a:spcPct val="90000"/>
              </a:lnSpc>
              <a:spcBef>
                <a:spcPts val="0"/>
              </a:spcBef>
              <a:spcAft>
                <a:spcPts val="0"/>
              </a:spcAft>
              <a:buClr>
                <a:srgbClr val="000000"/>
              </a:buClr>
              <a:buSzPts val="1400"/>
              <a:buFont typeface="Arial"/>
              <a:buAutoNum type="arabicPeriod"/>
            </a:pPr>
            <a:r>
              <a:rPr b="0" lang="es-ES" sz="1400" strike="noStrike">
                <a:solidFill>
                  <a:srgbClr val="000000"/>
                </a:solidFill>
                <a:latin typeface="Consolas"/>
                <a:ea typeface="Consolas"/>
                <a:cs typeface="Consolas"/>
                <a:sym typeface="Consolas"/>
              </a:rPr>
              <a:t>mapping_illumina.tab</a:t>
            </a:r>
            <a:endParaRPr b="0" sz="1400" strike="noStrike">
              <a:solidFill>
                <a:schemeClr val="dk1"/>
              </a:solidFill>
              <a:latin typeface="Arial"/>
              <a:ea typeface="Arial"/>
              <a:cs typeface="Arial"/>
              <a:sym typeface="Arial"/>
            </a:endParaRPr>
          </a:p>
          <a:p>
            <a:pPr indent="-317520" lvl="0" marL="457200" marR="0" rtl="0" algn="l">
              <a:lnSpc>
                <a:spcPct val="90000"/>
              </a:lnSpc>
              <a:spcBef>
                <a:spcPts val="0"/>
              </a:spcBef>
              <a:spcAft>
                <a:spcPts val="0"/>
              </a:spcAft>
              <a:buClr>
                <a:srgbClr val="000000"/>
              </a:buClr>
              <a:buSzPts val="1400"/>
              <a:buFont typeface="Arial"/>
              <a:buAutoNum type="arabicPeriod"/>
            </a:pPr>
            <a:r>
              <a:rPr b="0" lang="es-ES" sz="1400" strike="noStrike">
                <a:solidFill>
                  <a:srgbClr val="000000"/>
                </a:solidFill>
                <a:latin typeface="Consolas"/>
                <a:ea typeface="Consolas"/>
                <a:cs typeface="Consolas"/>
                <a:sym typeface="Consolas"/>
              </a:rPr>
              <a:t>wide_variants_table.tab</a:t>
            </a:r>
            <a:endParaRPr b="0" sz="1400" strike="noStrike">
              <a:solidFill>
                <a:schemeClr val="dk1"/>
              </a:solidFill>
              <a:latin typeface="Arial"/>
              <a:ea typeface="Arial"/>
              <a:cs typeface="Arial"/>
              <a:sym typeface="Arial"/>
            </a:endParaRPr>
          </a:p>
          <a:p>
            <a:pPr indent="0" lvl="0" marL="0" marR="0" rtl="0" algn="l">
              <a:lnSpc>
                <a:spcPct val="90000"/>
              </a:lnSpc>
              <a:spcBef>
                <a:spcPts val="360"/>
              </a:spcBef>
              <a:spcAft>
                <a:spcPts val="0"/>
              </a:spcAft>
              <a:buNone/>
            </a:pPr>
            <a:r>
              <a:t/>
            </a:r>
            <a:endParaRPr b="0" sz="1400" strike="noStrike">
              <a:solidFill>
                <a:schemeClr val="dk1"/>
              </a:solidFill>
              <a:latin typeface="Arial"/>
              <a:ea typeface="Arial"/>
              <a:cs typeface="Arial"/>
              <a:sym typeface="Arial"/>
            </a:endParaRPr>
          </a:p>
        </p:txBody>
      </p:sp>
      <p:pic>
        <p:nvPicPr>
          <p:cNvPr id="1265" name="Google Shape;1265;p49"/>
          <p:cNvPicPr preferRelativeResize="0"/>
          <p:nvPr/>
        </p:nvPicPr>
        <p:blipFill rotWithShape="1">
          <a:blip r:embed="rId3">
            <a:alphaModFix/>
          </a:blip>
          <a:srcRect b="16435" l="0" r="0" t="54304"/>
          <a:stretch/>
        </p:blipFill>
        <p:spPr>
          <a:xfrm>
            <a:off x="765000" y="4385160"/>
            <a:ext cx="7993440" cy="1491840"/>
          </a:xfrm>
          <a:prstGeom prst="rect">
            <a:avLst/>
          </a:prstGeom>
          <a:noFill/>
          <a:ln>
            <a:noFill/>
          </a:ln>
        </p:spPr>
      </p:pic>
      <p:pic>
        <p:nvPicPr>
          <p:cNvPr id="1266" name="Google Shape;1266;p49"/>
          <p:cNvPicPr preferRelativeResize="0"/>
          <p:nvPr/>
        </p:nvPicPr>
        <p:blipFill rotWithShape="1">
          <a:blip r:embed="rId3">
            <a:alphaModFix/>
          </a:blip>
          <a:srcRect b="53431" l="0" r="0" t="0"/>
          <a:stretch/>
        </p:blipFill>
        <p:spPr>
          <a:xfrm>
            <a:off x="765000" y="2950920"/>
            <a:ext cx="7993440" cy="2374920"/>
          </a:xfrm>
          <a:prstGeom prst="rect">
            <a:avLst/>
          </a:prstGeom>
          <a:noFill/>
          <a:ln>
            <a:noFill/>
          </a:ln>
        </p:spPr>
      </p:pic>
      <p:sp>
        <p:nvSpPr>
          <p:cNvPr id="1267" name="Google Shape;1267;p49"/>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a:p>
        </p:txBody>
      </p:sp>
      <p:sp>
        <p:nvSpPr>
          <p:cNvPr id="1268" name="Google Shape;1268;p49"/>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B8B8B"/>
              </a:buClr>
              <a:buSzPts val="900"/>
              <a:buFont typeface="Calibri"/>
              <a:buNone/>
            </a:pPr>
            <a:fld id="{00000000-1234-1234-1234-123412341234}" type="slidenum">
              <a:rPr lang="es-ES"/>
              <a:t>‹#›</a:t>
            </a:fld>
            <a:endParaRPr/>
          </a:p>
        </p:txBody>
      </p:sp>
      <p:sp>
        <p:nvSpPr>
          <p:cNvPr id="1269" name="Google Shape;1269;p49"/>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8B8B8B"/>
              </a:buClr>
              <a:buSzPts val="900"/>
              <a:buFont typeface="Calibri"/>
              <a:buNone/>
            </a:pPr>
            <a:r>
              <a:rPr lang="es-ES"/>
              <a:t>14/11/2024</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
          <p:cNvSpPr/>
          <p:nvPr/>
        </p:nvSpPr>
        <p:spPr>
          <a:xfrm>
            <a:off x="628560" y="700560"/>
            <a:ext cx="7886520" cy="865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s-ES" sz="2100" strike="noStrike">
                <a:solidFill>
                  <a:srgbClr val="000000"/>
                </a:solidFill>
                <a:latin typeface="Consolas"/>
                <a:ea typeface="Consolas"/>
                <a:cs typeface="Consolas"/>
                <a:sym typeface="Consolas"/>
              </a:rPr>
              <a:t>2. Sequencing approaches</a:t>
            </a:r>
            <a:endParaRPr b="0" sz="2100" strike="noStrike">
              <a:solidFill>
                <a:schemeClr val="dk1"/>
              </a:solidFill>
              <a:latin typeface="Arial"/>
              <a:ea typeface="Arial"/>
              <a:cs typeface="Arial"/>
              <a:sym typeface="Arial"/>
            </a:endParaRPr>
          </a:p>
        </p:txBody>
      </p:sp>
      <p:sp>
        <p:nvSpPr>
          <p:cNvPr id="389" name="Google Shape;389;p5"/>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b="0" sz="900" strike="noStrike">
              <a:solidFill>
                <a:srgbClr val="8B8B8B"/>
              </a:solidFill>
              <a:latin typeface="Times New Roman"/>
              <a:ea typeface="Times New Roman"/>
              <a:cs typeface="Times New Roman"/>
              <a:sym typeface="Times New Roman"/>
            </a:endParaRPr>
          </a:p>
        </p:txBody>
      </p:sp>
      <p:pic>
        <p:nvPicPr>
          <p:cNvPr id="390" name="Google Shape;390;p5"/>
          <p:cNvPicPr preferRelativeResize="0"/>
          <p:nvPr/>
        </p:nvPicPr>
        <p:blipFill rotWithShape="1">
          <a:blip r:embed="rId3">
            <a:alphaModFix/>
          </a:blip>
          <a:srcRect b="0" l="0" r="0" t="0"/>
          <a:stretch/>
        </p:blipFill>
        <p:spPr>
          <a:xfrm>
            <a:off x="1682640" y="3177720"/>
            <a:ext cx="895320" cy="838080"/>
          </a:xfrm>
          <a:prstGeom prst="rect">
            <a:avLst/>
          </a:prstGeom>
          <a:noFill/>
          <a:ln>
            <a:noFill/>
          </a:ln>
        </p:spPr>
      </p:pic>
      <p:sp>
        <p:nvSpPr>
          <p:cNvPr id="391" name="Google Shape;391;p5"/>
          <p:cNvSpPr/>
          <p:nvPr/>
        </p:nvSpPr>
        <p:spPr>
          <a:xfrm>
            <a:off x="1479960" y="4101120"/>
            <a:ext cx="1300320" cy="222480"/>
          </a:xfrm>
          <a:prstGeom prst="rect">
            <a:avLst/>
          </a:prstGeom>
          <a:noFill/>
          <a:ln>
            <a:noFill/>
          </a:ln>
        </p:spPr>
        <p:txBody>
          <a:bodyPr anchorCtr="0" anchor="ctr" bIns="182875" lIns="91425" spcFirstLastPara="1" rIns="91425" wrap="square" tIns="182875">
            <a:noAutofit/>
          </a:bodyPr>
          <a:lstStyle/>
          <a:p>
            <a:pPr indent="0" lvl="0" marL="0" marR="0" rtl="0" algn="l">
              <a:lnSpc>
                <a:spcPct val="100000"/>
              </a:lnSpc>
              <a:spcBef>
                <a:spcPts val="0"/>
              </a:spcBef>
              <a:spcAft>
                <a:spcPts val="0"/>
              </a:spcAft>
              <a:buNone/>
            </a:pPr>
            <a:r>
              <a:rPr b="0" lang="es-ES" sz="1000" strike="noStrike">
                <a:solidFill>
                  <a:srgbClr val="000000"/>
                </a:solidFill>
                <a:latin typeface="Consolas"/>
                <a:ea typeface="Consolas"/>
                <a:cs typeface="Consolas"/>
                <a:sym typeface="Consolas"/>
              </a:rPr>
              <a:t>ONT long reads</a:t>
            </a:r>
            <a:endParaRPr b="0" sz="1000" strike="noStrike">
              <a:solidFill>
                <a:schemeClr val="dk1"/>
              </a:solidFill>
              <a:latin typeface="Arial"/>
              <a:ea typeface="Arial"/>
              <a:cs typeface="Arial"/>
              <a:sym typeface="Arial"/>
            </a:endParaRPr>
          </a:p>
        </p:txBody>
      </p:sp>
      <p:sp>
        <p:nvSpPr>
          <p:cNvPr id="392" name="Google Shape;392;p5"/>
          <p:cNvSpPr/>
          <p:nvPr/>
        </p:nvSpPr>
        <p:spPr>
          <a:xfrm>
            <a:off x="2013840" y="4365360"/>
            <a:ext cx="232200" cy="361440"/>
          </a:xfrm>
          <a:prstGeom prst="downArrow">
            <a:avLst>
              <a:gd fmla="val 50000" name="adj1"/>
              <a:gd fmla="val 50000" name="adj2"/>
            </a:avLst>
          </a:prstGeom>
          <a:solidFill>
            <a:schemeClr val="lt2"/>
          </a:solidFill>
          <a:ln cap="flat" cmpd="sng" w="9525">
            <a:solidFill>
              <a:srgbClr val="44546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393" name="Google Shape;393;p5"/>
          <p:cNvPicPr preferRelativeResize="0"/>
          <p:nvPr/>
        </p:nvPicPr>
        <p:blipFill rotWithShape="1">
          <a:blip r:embed="rId4">
            <a:alphaModFix/>
          </a:blip>
          <a:srcRect b="0" l="0" r="0" t="0"/>
          <a:stretch/>
        </p:blipFill>
        <p:spPr>
          <a:xfrm>
            <a:off x="1903680" y="4817880"/>
            <a:ext cx="452520" cy="593640"/>
          </a:xfrm>
          <a:prstGeom prst="rect">
            <a:avLst/>
          </a:prstGeom>
          <a:noFill/>
          <a:ln>
            <a:noFill/>
          </a:ln>
        </p:spPr>
      </p:pic>
      <p:pic>
        <p:nvPicPr>
          <p:cNvPr id="394" name="Google Shape;394;p5"/>
          <p:cNvPicPr preferRelativeResize="0"/>
          <p:nvPr/>
        </p:nvPicPr>
        <p:blipFill rotWithShape="1">
          <a:blip r:embed="rId5">
            <a:alphaModFix/>
          </a:blip>
          <a:srcRect b="53850" l="11143" r="42045" t="23408"/>
          <a:stretch/>
        </p:blipFill>
        <p:spPr>
          <a:xfrm>
            <a:off x="4600440" y="4950000"/>
            <a:ext cx="1666800" cy="455400"/>
          </a:xfrm>
          <a:prstGeom prst="rect">
            <a:avLst/>
          </a:prstGeom>
          <a:noFill/>
          <a:ln>
            <a:noFill/>
          </a:ln>
        </p:spPr>
      </p:pic>
      <p:sp>
        <p:nvSpPr>
          <p:cNvPr id="395" name="Google Shape;395;p5"/>
          <p:cNvSpPr/>
          <p:nvPr/>
        </p:nvSpPr>
        <p:spPr>
          <a:xfrm>
            <a:off x="2426040" y="2133000"/>
            <a:ext cx="2818800" cy="361440"/>
          </a:xfrm>
          <a:prstGeom prst="rect">
            <a:avLst/>
          </a:prstGeom>
          <a:noFill/>
          <a:ln>
            <a:noFill/>
          </a:ln>
        </p:spPr>
        <p:txBody>
          <a:bodyPr anchorCtr="0" anchor="t" bIns="182875" lIns="91425" spcFirstLastPara="1" rIns="91425" wrap="square" tIns="182875">
            <a:noAutofit/>
          </a:bodyPr>
          <a:lstStyle/>
          <a:p>
            <a:pPr indent="0" lvl="0" marL="0" marR="0" rtl="0" algn="l">
              <a:lnSpc>
                <a:spcPct val="100000"/>
              </a:lnSpc>
              <a:spcBef>
                <a:spcPts val="0"/>
              </a:spcBef>
              <a:spcAft>
                <a:spcPts val="0"/>
              </a:spcAft>
              <a:buNone/>
            </a:pPr>
            <a:r>
              <a:rPr b="0" lang="es-ES" sz="1300" strike="noStrike">
                <a:solidFill>
                  <a:srgbClr val="000000"/>
                </a:solidFill>
                <a:latin typeface="Consolas"/>
                <a:ea typeface="Consolas"/>
                <a:cs typeface="Consolas"/>
                <a:sym typeface="Consolas"/>
              </a:rPr>
              <a:t>Amplicon-based enrichment</a:t>
            </a:r>
            <a:endParaRPr b="0" sz="1300" strike="noStrike">
              <a:solidFill>
                <a:schemeClr val="dk1"/>
              </a:solidFill>
              <a:latin typeface="Arial"/>
              <a:ea typeface="Arial"/>
              <a:cs typeface="Arial"/>
              <a:sym typeface="Arial"/>
            </a:endParaRPr>
          </a:p>
        </p:txBody>
      </p:sp>
      <p:sp>
        <p:nvSpPr>
          <p:cNvPr id="396" name="Google Shape;396;p5"/>
          <p:cNvSpPr/>
          <p:nvPr/>
        </p:nvSpPr>
        <p:spPr>
          <a:xfrm>
            <a:off x="5321520" y="2133000"/>
            <a:ext cx="2373840" cy="361440"/>
          </a:xfrm>
          <a:prstGeom prst="rect">
            <a:avLst/>
          </a:prstGeom>
          <a:noFill/>
          <a:ln>
            <a:noFill/>
          </a:ln>
        </p:spPr>
        <p:txBody>
          <a:bodyPr anchorCtr="0" anchor="t" bIns="182875" lIns="91425" spcFirstLastPara="1" rIns="91425" wrap="square" tIns="182875">
            <a:noAutofit/>
          </a:bodyPr>
          <a:lstStyle/>
          <a:p>
            <a:pPr indent="0" lvl="0" marL="0" marR="0" rtl="0" algn="l">
              <a:lnSpc>
                <a:spcPct val="100000"/>
              </a:lnSpc>
              <a:spcBef>
                <a:spcPts val="0"/>
              </a:spcBef>
              <a:spcAft>
                <a:spcPts val="0"/>
              </a:spcAft>
              <a:buNone/>
            </a:pPr>
            <a:r>
              <a:rPr b="0" lang="es-ES" sz="1300" strike="noStrike">
                <a:solidFill>
                  <a:srgbClr val="000000"/>
                </a:solidFill>
                <a:latin typeface="Consolas"/>
                <a:ea typeface="Consolas"/>
                <a:cs typeface="Consolas"/>
                <a:sym typeface="Consolas"/>
              </a:rPr>
              <a:t>Probe capture enrichment</a:t>
            </a:r>
            <a:endParaRPr b="0" sz="1300" strike="noStrike">
              <a:solidFill>
                <a:schemeClr val="dk1"/>
              </a:solidFill>
              <a:latin typeface="Arial"/>
              <a:ea typeface="Arial"/>
              <a:cs typeface="Arial"/>
              <a:sym typeface="Arial"/>
            </a:endParaRPr>
          </a:p>
        </p:txBody>
      </p:sp>
      <p:sp>
        <p:nvSpPr>
          <p:cNvPr id="397" name="Google Shape;397;p5"/>
          <p:cNvSpPr/>
          <p:nvPr/>
        </p:nvSpPr>
        <p:spPr>
          <a:xfrm rot="3414000">
            <a:off x="2893680" y="2358000"/>
            <a:ext cx="232200" cy="1005840"/>
          </a:xfrm>
          <a:prstGeom prst="downArrow">
            <a:avLst>
              <a:gd fmla="val 50000" name="adj1"/>
              <a:gd fmla="val 50000" name="adj2"/>
            </a:avLst>
          </a:prstGeom>
          <a:solidFill>
            <a:schemeClr val="lt2"/>
          </a:solidFill>
          <a:ln cap="flat" cmpd="sng" w="9525">
            <a:solidFill>
              <a:srgbClr val="44546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8" name="Google Shape;398;p5"/>
          <p:cNvSpPr/>
          <p:nvPr/>
        </p:nvSpPr>
        <p:spPr>
          <a:xfrm rot="-2703000">
            <a:off x="4265280" y="2434320"/>
            <a:ext cx="231840" cy="1005840"/>
          </a:xfrm>
          <a:prstGeom prst="downArrow">
            <a:avLst>
              <a:gd fmla="val 50000" name="adj1"/>
              <a:gd fmla="val 50000" name="adj2"/>
            </a:avLst>
          </a:prstGeom>
          <a:solidFill>
            <a:schemeClr val="lt2"/>
          </a:solidFill>
          <a:ln cap="flat" cmpd="sng" w="9525">
            <a:solidFill>
              <a:srgbClr val="44546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9" name="Google Shape;399;p5"/>
          <p:cNvSpPr/>
          <p:nvPr/>
        </p:nvSpPr>
        <p:spPr>
          <a:xfrm rot="2898000">
            <a:off x="6094440" y="2357280"/>
            <a:ext cx="231840" cy="1005840"/>
          </a:xfrm>
          <a:prstGeom prst="downArrow">
            <a:avLst>
              <a:gd fmla="val 50000" name="adj1"/>
              <a:gd fmla="val 50000" name="adj2"/>
            </a:avLst>
          </a:prstGeom>
          <a:solidFill>
            <a:schemeClr val="lt2"/>
          </a:solidFill>
          <a:ln cap="flat" cmpd="sng" w="9525">
            <a:solidFill>
              <a:srgbClr val="44546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00" name="Google Shape;400;p5"/>
          <p:cNvPicPr preferRelativeResize="0"/>
          <p:nvPr/>
        </p:nvPicPr>
        <p:blipFill rotWithShape="1">
          <a:blip r:embed="rId6">
            <a:alphaModFix/>
          </a:blip>
          <a:srcRect b="0" l="22846" r="22278" t="0"/>
          <a:stretch/>
        </p:blipFill>
        <p:spPr>
          <a:xfrm>
            <a:off x="4895640" y="3225240"/>
            <a:ext cx="785160" cy="743400"/>
          </a:xfrm>
          <a:prstGeom prst="rect">
            <a:avLst/>
          </a:prstGeom>
          <a:noFill/>
          <a:ln>
            <a:noFill/>
          </a:ln>
        </p:spPr>
      </p:pic>
      <p:sp>
        <p:nvSpPr>
          <p:cNvPr id="401" name="Google Shape;401;p5"/>
          <p:cNvSpPr/>
          <p:nvPr/>
        </p:nvSpPr>
        <p:spPr>
          <a:xfrm>
            <a:off x="5241600" y="4456080"/>
            <a:ext cx="232200" cy="361440"/>
          </a:xfrm>
          <a:prstGeom prst="downArrow">
            <a:avLst>
              <a:gd fmla="val 50000" name="adj1"/>
              <a:gd fmla="val 50000" name="adj2"/>
            </a:avLst>
          </a:prstGeom>
          <a:solidFill>
            <a:schemeClr val="lt2"/>
          </a:solidFill>
          <a:ln cap="flat" cmpd="sng" w="9525">
            <a:solidFill>
              <a:srgbClr val="44546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2" name="Google Shape;402;p5"/>
          <p:cNvSpPr/>
          <p:nvPr/>
        </p:nvSpPr>
        <p:spPr>
          <a:xfrm>
            <a:off x="4524120" y="4101120"/>
            <a:ext cx="1666800" cy="222480"/>
          </a:xfrm>
          <a:prstGeom prst="rect">
            <a:avLst/>
          </a:prstGeom>
          <a:noFill/>
          <a:ln>
            <a:noFill/>
          </a:ln>
        </p:spPr>
        <p:txBody>
          <a:bodyPr anchorCtr="0" anchor="ctr" bIns="182875" lIns="91425" spcFirstLastPara="1" rIns="91425" wrap="square" tIns="182875">
            <a:noAutofit/>
          </a:bodyPr>
          <a:lstStyle/>
          <a:p>
            <a:pPr indent="0" lvl="0" marL="0" marR="0" rtl="0" algn="l">
              <a:lnSpc>
                <a:spcPct val="100000"/>
              </a:lnSpc>
              <a:spcBef>
                <a:spcPts val="0"/>
              </a:spcBef>
              <a:spcAft>
                <a:spcPts val="0"/>
              </a:spcAft>
              <a:buNone/>
            </a:pPr>
            <a:r>
              <a:rPr b="0" lang="es-ES" sz="1000" strike="noStrike">
                <a:solidFill>
                  <a:srgbClr val="000000"/>
                </a:solidFill>
                <a:latin typeface="Consolas"/>
                <a:ea typeface="Consolas"/>
                <a:cs typeface="Consolas"/>
                <a:sym typeface="Consolas"/>
              </a:rPr>
              <a:t>Illumina short reads</a:t>
            </a:r>
            <a:endParaRPr b="0" sz="1000" strike="noStrike">
              <a:solidFill>
                <a:schemeClr val="dk1"/>
              </a:solidFill>
              <a:latin typeface="Arial"/>
              <a:ea typeface="Arial"/>
              <a:cs typeface="Arial"/>
              <a:sym typeface="Arial"/>
            </a:endParaRPr>
          </a:p>
        </p:txBody>
      </p:sp>
      <p:sp>
        <p:nvSpPr>
          <p:cNvPr id="403" name="Google Shape;403;p5"/>
          <p:cNvSpPr/>
          <p:nvPr/>
        </p:nvSpPr>
        <p:spPr>
          <a:xfrm rot="10800000">
            <a:off x="7676640" y="2133000"/>
            <a:ext cx="179640" cy="3303360"/>
          </a:xfrm>
          <a:prstGeom prst="leftBrace">
            <a:avLst>
              <a:gd fmla="val 50000" name="adj1"/>
              <a:gd fmla="val 50000" name="adj2"/>
            </a:avLst>
          </a:prstGeom>
          <a:noFill/>
          <a:ln cap="flat" cmpd="sng" w="9525">
            <a:solidFill>
              <a:srgbClr val="07376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04" name="Google Shape;404;p5"/>
          <p:cNvPicPr preferRelativeResize="0"/>
          <p:nvPr/>
        </p:nvPicPr>
        <p:blipFill rotWithShape="1">
          <a:blip r:embed="rId7">
            <a:alphaModFix/>
          </a:blip>
          <a:srcRect b="0" l="0" r="0" t="0"/>
          <a:stretch/>
        </p:blipFill>
        <p:spPr>
          <a:xfrm>
            <a:off x="7930440" y="3487680"/>
            <a:ext cx="1029600" cy="593640"/>
          </a:xfrm>
          <a:prstGeom prst="rect">
            <a:avLst/>
          </a:prstGeom>
          <a:noFill/>
          <a:ln>
            <a:noFill/>
          </a:ln>
        </p:spPr>
      </p:pic>
      <p:sp>
        <p:nvSpPr>
          <p:cNvPr id="405" name="Google Shape;405;p5"/>
          <p:cNvSpPr/>
          <p:nvPr/>
        </p:nvSpPr>
        <p:spPr>
          <a:xfrm>
            <a:off x="894600" y="2439720"/>
            <a:ext cx="179640" cy="1528920"/>
          </a:xfrm>
          <a:prstGeom prst="leftBrace">
            <a:avLst>
              <a:gd fmla="val 50000" name="adj1"/>
              <a:gd fmla="val 50000" name="adj2"/>
            </a:avLst>
          </a:prstGeom>
          <a:noFill/>
          <a:ln cap="flat" cmpd="sng" w="9525">
            <a:solidFill>
              <a:srgbClr val="07376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6" name="Google Shape;406;p5"/>
          <p:cNvSpPr/>
          <p:nvPr/>
        </p:nvSpPr>
        <p:spPr>
          <a:xfrm>
            <a:off x="894600" y="4365360"/>
            <a:ext cx="179640" cy="1071000"/>
          </a:xfrm>
          <a:prstGeom prst="leftBrace">
            <a:avLst>
              <a:gd fmla="val 50000" name="adj1"/>
              <a:gd fmla="val 50000" name="adj2"/>
            </a:avLst>
          </a:prstGeom>
          <a:noFill/>
          <a:ln cap="flat" cmpd="sng" w="9525">
            <a:solidFill>
              <a:srgbClr val="07376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7" name="Google Shape;407;p5"/>
          <p:cNvSpPr/>
          <p:nvPr/>
        </p:nvSpPr>
        <p:spPr>
          <a:xfrm>
            <a:off x="179640" y="3093120"/>
            <a:ext cx="1300320" cy="222480"/>
          </a:xfrm>
          <a:prstGeom prst="rect">
            <a:avLst/>
          </a:prstGeom>
          <a:noFill/>
          <a:ln>
            <a:noFill/>
          </a:ln>
        </p:spPr>
        <p:txBody>
          <a:bodyPr anchorCtr="0" anchor="ctr" bIns="182875" lIns="91425" spcFirstLastPara="1" rIns="91425" wrap="square" tIns="182875">
            <a:noAutofit/>
          </a:bodyPr>
          <a:lstStyle/>
          <a:p>
            <a:pPr indent="0" lvl="0" marL="0" marR="0" rtl="0" algn="l">
              <a:lnSpc>
                <a:spcPct val="100000"/>
              </a:lnSpc>
              <a:spcBef>
                <a:spcPts val="0"/>
              </a:spcBef>
              <a:spcAft>
                <a:spcPts val="0"/>
              </a:spcAft>
              <a:buNone/>
            </a:pPr>
            <a:r>
              <a:rPr b="0" lang="es-ES" sz="1000" strike="noStrike">
                <a:solidFill>
                  <a:srgbClr val="000000"/>
                </a:solidFill>
                <a:latin typeface="Consolas"/>
                <a:ea typeface="Consolas"/>
                <a:cs typeface="Consolas"/>
                <a:sym typeface="Consolas"/>
              </a:rPr>
              <a:t>Wet-lab</a:t>
            </a:r>
            <a:endParaRPr b="0" sz="1000" strike="noStrike">
              <a:solidFill>
                <a:schemeClr val="dk1"/>
              </a:solidFill>
              <a:latin typeface="Arial"/>
              <a:ea typeface="Arial"/>
              <a:cs typeface="Arial"/>
              <a:sym typeface="Arial"/>
            </a:endParaRPr>
          </a:p>
        </p:txBody>
      </p:sp>
      <p:sp>
        <p:nvSpPr>
          <p:cNvPr id="408" name="Google Shape;408;p5"/>
          <p:cNvSpPr/>
          <p:nvPr/>
        </p:nvSpPr>
        <p:spPr>
          <a:xfrm>
            <a:off x="179640" y="4769280"/>
            <a:ext cx="1300320" cy="222480"/>
          </a:xfrm>
          <a:prstGeom prst="rect">
            <a:avLst/>
          </a:prstGeom>
          <a:noFill/>
          <a:ln>
            <a:noFill/>
          </a:ln>
        </p:spPr>
        <p:txBody>
          <a:bodyPr anchorCtr="0" anchor="ctr" bIns="182875" lIns="91425" spcFirstLastPara="1" rIns="91425" wrap="square" tIns="182875">
            <a:noAutofit/>
          </a:bodyPr>
          <a:lstStyle/>
          <a:p>
            <a:pPr indent="0" lvl="0" marL="0" marR="0" rtl="0" algn="l">
              <a:lnSpc>
                <a:spcPct val="100000"/>
              </a:lnSpc>
              <a:spcBef>
                <a:spcPts val="0"/>
              </a:spcBef>
              <a:spcAft>
                <a:spcPts val="0"/>
              </a:spcAft>
              <a:buNone/>
            </a:pPr>
            <a:r>
              <a:rPr b="0" lang="es-ES" sz="1000" strike="noStrike">
                <a:solidFill>
                  <a:srgbClr val="000000"/>
                </a:solidFill>
                <a:latin typeface="Consolas"/>
                <a:ea typeface="Consolas"/>
                <a:cs typeface="Consolas"/>
                <a:sym typeface="Consolas"/>
              </a:rPr>
              <a:t>Dry-lab</a:t>
            </a:r>
            <a:endParaRPr b="0" sz="1000" strike="noStrike">
              <a:solidFill>
                <a:schemeClr val="dk1"/>
              </a:solidFill>
              <a:latin typeface="Arial"/>
              <a:ea typeface="Arial"/>
              <a:cs typeface="Arial"/>
              <a:sym typeface="Arial"/>
            </a:endParaRPr>
          </a:p>
        </p:txBody>
      </p:sp>
      <p:sp>
        <p:nvSpPr>
          <p:cNvPr id="409" name="Google Shape;409;p5"/>
          <p:cNvSpPr/>
          <p:nvPr/>
        </p:nvSpPr>
        <p:spPr>
          <a:xfrm>
            <a:off x="3389400" y="2685600"/>
            <a:ext cx="1300320" cy="361440"/>
          </a:xfrm>
          <a:prstGeom prst="rect">
            <a:avLst/>
          </a:prstGeom>
          <a:noFill/>
          <a:ln>
            <a:noFill/>
          </a:ln>
        </p:spPr>
        <p:txBody>
          <a:bodyPr anchorCtr="0" anchor="ctr" bIns="182875" lIns="91425" spcFirstLastPara="1" rIns="91425" wrap="square" tIns="182875">
            <a:noAutofit/>
          </a:bodyPr>
          <a:lstStyle/>
          <a:p>
            <a:pPr indent="0" lvl="0" marL="0" marR="0" rtl="0" algn="l">
              <a:lnSpc>
                <a:spcPct val="100000"/>
              </a:lnSpc>
              <a:spcBef>
                <a:spcPts val="0"/>
              </a:spcBef>
              <a:spcAft>
                <a:spcPts val="0"/>
              </a:spcAft>
              <a:buNone/>
            </a:pPr>
            <a:r>
              <a:rPr b="0" lang="es-ES" sz="900" strike="noStrike">
                <a:solidFill>
                  <a:srgbClr val="000000"/>
                </a:solidFill>
                <a:latin typeface="Consolas"/>
                <a:ea typeface="Consolas"/>
                <a:cs typeface="Consolas"/>
                <a:sym typeface="Consolas"/>
              </a:rPr>
              <a:t>Amplicon</a:t>
            </a:r>
            <a:endParaRPr b="0" sz="900"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lang="es-ES" sz="900" strike="noStrike">
                <a:solidFill>
                  <a:srgbClr val="000000"/>
                </a:solidFill>
                <a:latin typeface="Consolas"/>
                <a:ea typeface="Consolas"/>
                <a:cs typeface="Consolas"/>
                <a:sym typeface="Consolas"/>
              </a:rPr>
              <a:t>primers V1</a:t>
            </a:r>
            <a:endParaRPr b="0" sz="900" strike="noStrike">
              <a:solidFill>
                <a:schemeClr val="dk1"/>
              </a:solidFill>
              <a:latin typeface="Arial"/>
              <a:ea typeface="Arial"/>
              <a:cs typeface="Arial"/>
              <a:sym typeface="Arial"/>
            </a:endParaRPr>
          </a:p>
        </p:txBody>
      </p:sp>
      <p:sp>
        <p:nvSpPr>
          <p:cNvPr id="410" name="Google Shape;410;p5"/>
          <p:cNvSpPr/>
          <p:nvPr/>
        </p:nvSpPr>
        <p:spPr>
          <a:xfrm>
            <a:off x="2313720" y="5162760"/>
            <a:ext cx="1300320" cy="361440"/>
          </a:xfrm>
          <a:prstGeom prst="rect">
            <a:avLst/>
          </a:prstGeom>
          <a:noFill/>
          <a:ln>
            <a:noFill/>
          </a:ln>
        </p:spPr>
        <p:txBody>
          <a:bodyPr anchorCtr="0" anchor="ctr" bIns="182875" lIns="91425" spcFirstLastPara="1" rIns="91425" wrap="square" tIns="182875">
            <a:noAutofit/>
          </a:bodyPr>
          <a:lstStyle/>
          <a:p>
            <a:pPr indent="0" lvl="0" marL="0" marR="0" rtl="0" algn="l">
              <a:lnSpc>
                <a:spcPct val="100000"/>
              </a:lnSpc>
              <a:spcBef>
                <a:spcPts val="0"/>
              </a:spcBef>
              <a:spcAft>
                <a:spcPts val="0"/>
              </a:spcAft>
              <a:buNone/>
            </a:pPr>
            <a:r>
              <a:rPr b="0" lang="es-ES" sz="900" strike="noStrike">
                <a:solidFill>
                  <a:srgbClr val="000000"/>
                </a:solidFill>
                <a:latin typeface="Consolas"/>
                <a:ea typeface="Consolas"/>
                <a:cs typeface="Consolas"/>
                <a:sym typeface="Consolas"/>
              </a:rPr>
              <a:t>Pipeline V.1.0.</a:t>
            </a:r>
            <a:endParaRPr b="0" sz="900" strike="noStrike">
              <a:solidFill>
                <a:schemeClr val="dk1"/>
              </a:solidFill>
              <a:latin typeface="Arial"/>
              <a:ea typeface="Arial"/>
              <a:cs typeface="Arial"/>
              <a:sym typeface="Arial"/>
            </a:endParaRPr>
          </a:p>
        </p:txBody>
      </p:sp>
      <p:sp>
        <p:nvSpPr>
          <p:cNvPr id="411" name="Google Shape;411;p5"/>
          <p:cNvSpPr/>
          <p:nvPr/>
        </p:nvSpPr>
        <p:spPr>
          <a:xfrm>
            <a:off x="6245640" y="5162760"/>
            <a:ext cx="1300320" cy="361440"/>
          </a:xfrm>
          <a:prstGeom prst="rect">
            <a:avLst/>
          </a:prstGeom>
          <a:noFill/>
          <a:ln>
            <a:noFill/>
          </a:ln>
        </p:spPr>
        <p:txBody>
          <a:bodyPr anchorCtr="0" anchor="ctr" bIns="182875" lIns="91425" spcFirstLastPara="1" rIns="91425" wrap="square" tIns="182875">
            <a:noAutofit/>
          </a:bodyPr>
          <a:lstStyle/>
          <a:p>
            <a:pPr indent="0" lvl="0" marL="0" marR="0" rtl="0" algn="l">
              <a:lnSpc>
                <a:spcPct val="100000"/>
              </a:lnSpc>
              <a:spcBef>
                <a:spcPts val="0"/>
              </a:spcBef>
              <a:spcAft>
                <a:spcPts val="0"/>
              </a:spcAft>
              <a:buNone/>
            </a:pPr>
            <a:r>
              <a:rPr b="0" lang="es-ES" sz="900" strike="noStrike">
                <a:solidFill>
                  <a:srgbClr val="000000"/>
                </a:solidFill>
                <a:latin typeface="Consolas"/>
                <a:ea typeface="Consolas"/>
                <a:cs typeface="Consolas"/>
                <a:sym typeface="Consolas"/>
              </a:rPr>
              <a:t>Pipeline V.1.0.</a:t>
            </a:r>
            <a:endParaRPr b="0" sz="900" strike="noStrike">
              <a:solidFill>
                <a:schemeClr val="dk1"/>
              </a:solidFill>
              <a:latin typeface="Arial"/>
              <a:ea typeface="Arial"/>
              <a:cs typeface="Arial"/>
              <a:sym typeface="Arial"/>
            </a:endParaRPr>
          </a:p>
        </p:txBody>
      </p:sp>
      <p:sp>
        <p:nvSpPr>
          <p:cNvPr id="412" name="Google Shape;412;p5"/>
          <p:cNvSpPr/>
          <p:nvPr/>
        </p:nvSpPr>
        <p:spPr>
          <a:xfrm>
            <a:off x="5523840" y="4525560"/>
            <a:ext cx="517320" cy="222480"/>
          </a:xfrm>
          <a:prstGeom prst="rect">
            <a:avLst/>
          </a:prstGeom>
          <a:noFill/>
          <a:ln>
            <a:noFill/>
          </a:ln>
        </p:spPr>
        <p:txBody>
          <a:bodyPr anchorCtr="0" anchor="ctr" bIns="182875" lIns="91425" spcFirstLastPara="1" rIns="91425" wrap="square" tIns="182875">
            <a:noAutofit/>
          </a:bodyPr>
          <a:lstStyle/>
          <a:p>
            <a:pPr indent="0" lvl="0" marL="0" marR="0" rtl="0" algn="l">
              <a:lnSpc>
                <a:spcPct val="100000"/>
              </a:lnSpc>
              <a:spcBef>
                <a:spcPts val="0"/>
              </a:spcBef>
              <a:spcAft>
                <a:spcPts val="0"/>
              </a:spcAft>
              <a:buNone/>
            </a:pPr>
            <a:r>
              <a:rPr b="0" lang="es-ES" sz="1000" strike="noStrike">
                <a:solidFill>
                  <a:srgbClr val="000000"/>
                </a:solidFill>
                <a:latin typeface="Consolas"/>
                <a:ea typeface="Consolas"/>
                <a:cs typeface="Consolas"/>
                <a:sym typeface="Consolas"/>
              </a:rPr>
              <a:t>2020</a:t>
            </a:r>
            <a:endParaRPr b="0" sz="1000" strike="noStrike">
              <a:solidFill>
                <a:schemeClr val="dk1"/>
              </a:solidFill>
              <a:latin typeface="Arial"/>
              <a:ea typeface="Arial"/>
              <a:cs typeface="Arial"/>
              <a:sym typeface="Arial"/>
            </a:endParaRPr>
          </a:p>
        </p:txBody>
      </p:sp>
      <p:sp>
        <p:nvSpPr>
          <p:cNvPr id="413" name="Google Shape;413;p5"/>
          <p:cNvSpPr/>
          <p:nvPr/>
        </p:nvSpPr>
        <p:spPr>
          <a:xfrm>
            <a:off x="2246400" y="4408560"/>
            <a:ext cx="517320" cy="222480"/>
          </a:xfrm>
          <a:prstGeom prst="rect">
            <a:avLst/>
          </a:prstGeom>
          <a:noFill/>
          <a:ln>
            <a:noFill/>
          </a:ln>
        </p:spPr>
        <p:txBody>
          <a:bodyPr anchorCtr="0" anchor="ctr" bIns="182875" lIns="91425" spcFirstLastPara="1" rIns="91425" wrap="square" tIns="182875">
            <a:noAutofit/>
          </a:bodyPr>
          <a:lstStyle/>
          <a:p>
            <a:pPr indent="0" lvl="0" marL="0" marR="0" rtl="0" algn="l">
              <a:lnSpc>
                <a:spcPct val="100000"/>
              </a:lnSpc>
              <a:spcBef>
                <a:spcPts val="0"/>
              </a:spcBef>
              <a:spcAft>
                <a:spcPts val="0"/>
              </a:spcAft>
              <a:buNone/>
            </a:pPr>
            <a:r>
              <a:rPr b="0" lang="es-ES" sz="1000" strike="noStrike">
                <a:solidFill>
                  <a:srgbClr val="000000"/>
                </a:solidFill>
                <a:latin typeface="Consolas"/>
                <a:ea typeface="Consolas"/>
                <a:cs typeface="Consolas"/>
                <a:sym typeface="Consolas"/>
              </a:rPr>
              <a:t>2020</a:t>
            </a:r>
            <a:endParaRPr b="0" sz="1000" strike="noStrike">
              <a:solidFill>
                <a:schemeClr val="dk1"/>
              </a:solidFill>
              <a:latin typeface="Arial"/>
              <a:ea typeface="Arial"/>
              <a:cs typeface="Arial"/>
              <a:sym typeface="Arial"/>
            </a:endParaRPr>
          </a:p>
        </p:txBody>
      </p:sp>
      <p:sp>
        <p:nvSpPr>
          <p:cNvPr id="414" name="Google Shape;414;p5"/>
          <p:cNvSpPr/>
          <p:nvPr/>
        </p:nvSpPr>
        <p:spPr>
          <a:xfrm>
            <a:off x="3348000" y="2648880"/>
            <a:ext cx="822240" cy="491760"/>
          </a:xfrm>
          <a:prstGeom prst="rect">
            <a:avLst/>
          </a:prstGeom>
          <a:noFill/>
          <a:ln cap="flat" cmpd="sng" w="38100">
            <a:solidFill>
              <a:srgbClr val="43729D"/>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5" name="Google Shape;415;p5"/>
          <p:cNvSpPr/>
          <p:nvPr/>
        </p:nvSpPr>
        <p:spPr>
          <a:xfrm>
            <a:off x="2363760" y="5191920"/>
            <a:ext cx="1065240" cy="283680"/>
          </a:xfrm>
          <a:prstGeom prst="rect">
            <a:avLst/>
          </a:prstGeom>
          <a:noFill/>
          <a:ln cap="flat" cmpd="sng" w="38100">
            <a:solidFill>
              <a:srgbClr val="43729D"/>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6" name="Google Shape;416;p5"/>
          <p:cNvSpPr/>
          <p:nvPr/>
        </p:nvSpPr>
        <p:spPr>
          <a:xfrm>
            <a:off x="6295320" y="5191920"/>
            <a:ext cx="1065240" cy="283680"/>
          </a:xfrm>
          <a:prstGeom prst="rect">
            <a:avLst/>
          </a:prstGeom>
          <a:noFill/>
          <a:ln cap="flat" cmpd="sng" w="38100">
            <a:solidFill>
              <a:srgbClr val="43729D"/>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7" name="Google Shape;417;p5"/>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a:p>
        </p:txBody>
      </p:sp>
      <p:sp>
        <p:nvSpPr>
          <p:cNvPr id="418" name="Google Shape;418;p5"/>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B8B8B"/>
              </a:buClr>
              <a:buSzPts val="900"/>
              <a:buFont typeface="Calibri"/>
              <a:buNone/>
            </a:pPr>
            <a:fld id="{00000000-1234-1234-1234-123412341234}" type="slidenum">
              <a:rPr lang="es-ES"/>
              <a:t>‹#›</a:t>
            </a:fld>
            <a:endParaRPr/>
          </a:p>
        </p:txBody>
      </p:sp>
      <p:sp>
        <p:nvSpPr>
          <p:cNvPr id="419" name="Google Shape;419;p5"/>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8B8B8B"/>
              </a:buClr>
              <a:buSzPts val="900"/>
              <a:buFont typeface="Calibri"/>
              <a:buNone/>
            </a:pPr>
            <a:r>
              <a:rPr lang="es-ES"/>
              <a:t>14/11/2024</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p50"/>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b="0" sz="900" strike="noStrike">
              <a:solidFill>
                <a:srgbClr val="8B8B8B"/>
              </a:solidFill>
              <a:latin typeface="Times New Roman"/>
              <a:ea typeface="Times New Roman"/>
              <a:cs typeface="Times New Roman"/>
              <a:sym typeface="Times New Roman"/>
            </a:endParaRPr>
          </a:p>
        </p:txBody>
      </p:sp>
      <p:sp>
        <p:nvSpPr>
          <p:cNvPr id="1276" name="Google Shape;1276;p50"/>
          <p:cNvSpPr/>
          <p:nvPr/>
        </p:nvSpPr>
        <p:spPr>
          <a:xfrm>
            <a:off x="628560" y="700560"/>
            <a:ext cx="7886520" cy="865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s-ES" sz="2100" strike="noStrike">
                <a:solidFill>
                  <a:srgbClr val="000000"/>
                </a:solidFill>
                <a:latin typeface="Consolas"/>
                <a:ea typeface="Consolas"/>
                <a:cs typeface="Consolas"/>
                <a:sym typeface="Consolas"/>
              </a:rPr>
              <a:t>7.8. results</a:t>
            </a:r>
            <a:endParaRPr b="0" sz="2100" strike="noStrike">
              <a:solidFill>
                <a:schemeClr val="dk1"/>
              </a:solidFill>
              <a:latin typeface="Arial"/>
              <a:ea typeface="Arial"/>
              <a:cs typeface="Arial"/>
              <a:sym typeface="Arial"/>
            </a:endParaRPr>
          </a:p>
        </p:txBody>
      </p:sp>
      <p:pic>
        <p:nvPicPr>
          <p:cNvPr id="1277" name="Google Shape;1277;p50"/>
          <p:cNvPicPr preferRelativeResize="0"/>
          <p:nvPr/>
        </p:nvPicPr>
        <p:blipFill rotWithShape="1">
          <a:blip r:embed="rId3">
            <a:alphaModFix/>
          </a:blip>
          <a:srcRect b="0" l="0" r="0" t="0"/>
          <a:stretch/>
        </p:blipFill>
        <p:spPr>
          <a:xfrm>
            <a:off x="107640" y="3354480"/>
            <a:ext cx="4722480" cy="2520720"/>
          </a:xfrm>
          <a:prstGeom prst="rect">
            <a:avLst/>
          </a:prstGeom>
          <a:noFill/>
          <a:ln>
            <a:noFill/>
          </a:ln>
        </p:spPr>
      </p:pic>
      <p:pic>
        <p:nvPicPr>
          <p:cNvPr id="1278" name="Google Shape;1278;p50"/>
          <p:cNvPicPr preferRelativeResize="0"/>
          <p:nvPr/>
        </p:nvPicPr>
        <p:blipFill rotWithShape="1">
          <a:blip r:embed="rId4">
            <a:alphaModFix/>
          </a:blip>
          <a:srcRect b="0" l="0" r="0" t="0"/>
          <a:stretch/>
        </p:blipFill>
        <p:spPr>
          <a:xfrm>
            <a:off x="6268320" y="1772640"/>
            <a:ext cx="1950840" cy="4219200"/>
          </a:xfrm>
          <a:prstGeom prst="rect">
            <a:avLst/>
          </a:prstGeom>
          <a:noFill/>
          <a:ln>
            <a:noFill/>
          </a:ln>
        </p:spPr>
      </p:pic>
      <p:sp>
        <p:nvSpPr>
          <p:cNvPr id="1279" name="Google Shape;1279;p50"/>
          <p:cNvSpPr/>
          <p:nvPr/>
        </p:nvSpPr>
        <p:spPr>
          <a:xfrm>
            <a:off x="4801320" y="4653000"/>
            <a:ext cx="2002680" cy="61308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lang="es-ES" sz="1800" strike="noStrike">
                <a:solidFill>
                  <a:srgbClr val="000000"/>
                </a:solidFill>
                <a:latin typeface="Consolas"/>
                <a:ea typeface="Consolas"/>
                <a:cs typeface="Consolas"/>
                <a:sym typeface="Consolas"/>
              </a:rPr>
              <a:t>Amplicon coverage</a:t>
            </a:r>
            <a:endParaRPr b="0" sz="1800" strike="noStrike">
              <a:solidFill>
                <a:schemeClr val="dk1"/>
              </a:solidFill>
              <a:latin typeface="Arial"/>
              <a:ea typeface="Arial"/>
              <a:cs typeface="Arial"/>
              <a:sym typeface="Arial"/>
            </a:endParaRPr>
          </a:p>
        </p:txBody>
      </p:sp>
      <p:sp>
        <p:nvSpPr>
          <p:cNvPr id="1280" name="Google Shape;1280;p50"/>
          <p:cNvSpPr/>
          <p:nvPr/>
        </p:nvSpPr>
        <p:spPr>
          <a:xfrm>
            <a:off x="251640" y="1901880"/>
            <a:ext cx="8813880" cy="1852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0" lang="es-ES" sz="1400" strike="noStrike">
                <a:solidFill>
                  <a:srgbClr val="000000"/>
                </a:solidFill>
                <a:latin typeface="Consolas"/>
                <a:ea typeface="Consolas"/>
                <a:cs typeface="Consolas"/>
                <a:sym typeface="Consolas"/>
              </a:rPr>
              <a:t>Mapping + Variant Calling + Consensus results:</a:t>
            </a:r>
            <a:endParaRPr b="0" sz="1400" strike="noStrike">
              <a:solidFill>
                <a:schemeClr val="dk1"/>
              </a:solidFill>
              <a:latin typeface="Arial"/>
              <a:ea typeface="Arial"/>
              <a:cs typeface="Arial"/>
              <a:sym typeface="Arial"/>
            </a:endParaRPr>
          </a:p>
          <a:p>
            <a:pPr indent="-304920" lvl="0" marL="457200" marR="0" rtl="0" algn="l">
              <a:lnSpc>
                <a:spcPct val="90000"/>
              </a:lnSpc>
              <a:spcBef>
                <a:spcPts val="360"/>
              </a:spcBef>
              <a:spcAft>
                <a:spcPts val="0"/>
              </a:spcAft>
              <a:buClr>
                <a:srgbClr val="000000"/>
              </a:buClr>
              <a:buSzPts val="1400"/>
              <a:buFont typeface="Arial"/>
              <a:buAutoNum type="arabicPeriod"/>
            </a:pPr>
            <a:r>
              <a:rPr b="0" lang="es-ES" sz="1400" strike="noStrike">
                <a:solidFill>
                  <a:srgbClr val="000000"/>
                </a:solidFill>
                <a:latin typeface="Consolas"/>
                <a:ea typeface="Consolas"/>
                <a:cs typeface="Consolas"/>
                <a:sym typeface="Consolas"/>
              </a:rPr>
              <a:t>Mapping .bam files</a:t>
            </a:r>
            <a:endParaRPr b="0" sz="1400" strike="noStrike">
              <a:solidFill>
                <a:schemeClr val="dk1"/>
              </a:solidFill>
              <a:latin typeface="Arial"/>
              <a:ea typeface="Arial"/>
              <a:cs typeface="Arial"/>
              <a:sym typeface="Arial"/>
            </a:endParaRPr>
          </a:p>
          <a:p>
            <a:pPr indent="-304920" lvl="0" marL="457200" marR="0" rtl="0" algn="l">
              <a:lnSpc>
                <a:spcPct val="90000"/>
              </a:lnSpc>
              <a:spcBef>
                <a:spcPts val="0"/>
              </a:spcBef>
              <a:spcAft>
                <a:spcPts val="0"/>
              </a:spcAft>
              <a:buClr>
                <a:srgbClr val="000000"/>
              </a:buClr>
              <a:buSzPts val="1400"/>
              <a:buFont typeface="Arial"/>
              <a:buAutoNum type="arabicPeriod"/>
            </a:pPr>
            <a:r>
              <a:rPr b="0" lang="es-ES" sz="1400" strike="noStrike">
                <a:solidFill>
                  <a:srgbClr val="000000"/>
                </a:solidFill>
                <a:latin typeface="Consolas"/>
                <a:ea typeface="Consolas"/>
                <a:cs typeface="Consolas"/>
                <a:sym typeface="Consolas"/>
              </a:rPr>
              <a:t>mapping_illumina.tab</a:t>
            </a:r>
            <a:endParaRPr b="0" sz="1400" strike="noStrike">
              <a:solidFill>
                <a:schemeClr val="dk1"/>
              </a:solidFill>
              <a:latin typeface="Arial"/>
              <a:ea typeface="Arial"/>
              <a:cs typeface="Arial"/>
              <a:sym typeface="Arial"/>
            </a:endParaRPr>
          </a:p>
          <a:p>
            <a:pPr indent="-317520" lvl="0" marL="457200" marR="0" rtl="0" algn="l">
              <a:lnSpc>
                <a:spcPct val="90000"/>
              </a:lnSpc>
              <a:spcBef>
                <a:spcPts val="0"/>
              </a:spcBef>
              <a:spcAft>
                <a:spcPts val="0"/>
              </a:spcAft>
              <a:buClr>
                <a:srgbClr val="000000"/>
              </a:buClr>
              <a:buSzPts val="1400"/>
              <a:buFont typeface="Arial"/>
              <a:buAutoNum type="arabicPeriod"/>
            </a:pPr>
            <a:r>
              <a:rPr b="0" lang="es-ES" sz="1400" strike="noStrike">
                <a:solidFill>
                  <a:srgbClr val="000000"/>
                </a:solidFill>
                <a:latin typeface="Consolas"/>
                <a:ea typeface="Consolas"/>
                <a:cs typeface="Consolas"/>
                <a:sym typeface="Consolas"/>
              </a:rPr>
              <a:t>wide_variants_table.tab</a:t>
            </a:r>
            <a:endParaRPr b="0" sz="1400" strike="noStrike">
              <a:solidFill>
                <a:schemeClr val="dk1"/>
              </a:solidFill>
              <a:latin typeface="Arial"/>
              <a:ea typeface="Arial"/>
              <a:cs typeface="Arial"/>
              <a:sym typeface="Arial"/>
            </a:endParaRPr>
          </a:p>
          <a:p>
            <a:pPr indent="-317520" lvl="0" marL="457200" marR="0" rtl="0" algn="l">
              <a:lnSpc>
                <a:spcPct val="90000"/>
              </a:lnSpc>
              <a:spcBef>
                <a:spcPts val="0"/>
              </a:spcBef>
              <a:spcAft>
                <a:spcPts val="0"/>
              </a:spcAft>
              <a:buClr>
                <a:srgbClr val="000000"/>
              </a:buClr>
              <a:buSzPts val="1400"/>
              <a:buFont typeface="Arial"/>
              <a:buAutoNum type="arabicPeriod"/>
            </a:pPr>
            <a:r>
              <a:rPr b="0" lang="es-ES" sz="1400" strike="noStrike">
                <a:solidFill>
                  <a:srgbClr val="000000"/>
                </a:solidFill>
                <a:latin typeface="Consolas"/>
                <a:ea typeface="Consolas"/>
                <a:cs typeface="Consolas"/>
                <a:sym typeface="Consolas"/>
              </a:rPr>
              <a:t>{sample_name}.trim.genome.regions.coverage.pdf</a:t>
            </a:r>
            <a:endParaRPr b="0" sz="1400" strike="noStrike">
              <a:solidFill>
                <a:schemeClr val="dk1"/>
              </a:solidFill>
              <a:latin typeface="Arial"/>
              <a:ea typeface="Arial"/>
              <a:cs typeface="Arial"/>
              <a:sym typeface="Arial"/>
            </a:endParaRPr>
          </a:p>
          <a:p>
            <a:pPr indent="-317520" lvl="0" marL="457200" marR="0" rtl="0" algn="l">
              <a:lnSpc>
                <a:spcPct val="90000"/>
              </a:lnSpc>
              <a:spcBef>
                <a:spcPts val="0"/>
              </a:spcBef>
              <a:spcAft>
                <a:spcPts val="0"/>
              </a:spcAft>
              <a:buClr>
                <a:srgbClr val="000000"/>
              </a:buClr>
              <a:buSzPts val="1400"/>
              <a:buFont typeface="Arial"/>
              <a:buAutoNum type="arabicPeriod"/>
            </a:pPr>
            <a:r>
              <a:rPr b="0" lang="es-ES" sz="1400" strike="noStrike">
                <a:solidFill>
                  <a:srgbClr val="000000"/>
                </a:solidFill>
                <a:latin typeface="Consolas"/>
                <a:ea typeface="Consolas"/>
                <a:cs typeface="Consolas"/>
                <a:sym typeface="Consolas"/>
              </a:rPr>
              <a:t>{sample_name}.trim.amplicon.regions.coverage.pdf</a:t>
            </a:r>
            <a:endParaRPr b="0" sz="1400" strike="noStrike">
              <a:solidFill>
                <a:schemeClr val="dk1"/>
              </a:solidFill>
              <a:latin typeface="Arial"/>
              <a:ea typeface="Arial"/>
              <a:cs typeface="Arial"/>
              <a:sym typeface="Arial"/>
            </a:endParaRPr>
          </a:p>
          <a:p>
            <a:pPr indent="0" lvl="0" marL="0" marR="0" rtl="0" algn="l">
              <a:lnSpc>
                <a:spcPct val="90000"/>
              </a:lnSpc>
              <a:spcBef>
                <a:spcPts val="360"/>
              </a:spcBef>
              <a:spcAft>
                <a:spcPts val="0"/>
              </a:spcAft>
              <a:buNone/>
            </a:pPr>
            <a:r>
              <a:t/>
            </a:r>
            <a:endParaRPr b="0" sz="1400" strike="noStrike">
              <a:solidFill>
                <a:schemeClr val="dk1"/>
              </a:solidFill>
              <a:latin typeface="Arial"/>
              <a:ea typeface="Arial"/>
              <a:cs typeface="Arial"/>
              <a:sym typeface="Arial"/>
            </a:endParaRPr>
          </a:p>
        </p:txBody>
      </p:sp>
      <p:sp>
        <p:nvSpPr>
          <p:cNvPr id="1281" name="Google Shape;1281;p50"/>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a:p>
        </p:txBody>
      </p:sp>
      <p:sp>
        <p:nvSpPr>
          <p:cNvPr id="1282" name="Google Shape;1282;p50"/>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B8B8B"/>
              </a:buClr>
              <a:buSzPts val="900"/>
              <a:buFont typeface="Calibri"/>
              <a:buNone/>
            </a:pPr>
            <a:fld id="{00000000-1234-1234-1234-123412341234}" type="slidenum">
              <a:rPr b="0" lang="es-ES" sz="900" strike="noStrike">
                <a:solidFill>
                  <a:srgbClr val="8B8B8B"/>
                </a:solidFill>
                <a:latin typeface="Calibri"/>
                <a:ea typeface="Calibri"/>
                <a:cs typeface="Calibri"/>
                <a:sym typeface="Calibri"/>
              </a:rPr>
              <a:t>‹#›</a:t>
            </a:fld>
            <a:endParaRPr/>
          </a:p>
        </p:txBody>
      </p:sp>
      <p:sp>
        <p:nvSpPr>
          <p:cNvPr id="1283" name="Google Shape;1283;p50"/>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8B8B8B"/>
              </a:buClr>
              <a:buSzPts val="900"/>
              <a:buFont typeface="Calibri"/>
              <a:buNone/>
            </a:pPr>
            <a:r>
              <a:rPr lang="es-ES"/>
              <a:t>14/11/2024</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51"/>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b="0" sz="900" strike="noStrike">
              <a:solidFill>
                <a:srgbClr val="8B8B8B"/>
              </a:solidFill>
              <a:latin typeface="Times New Roman"/>
              <a:ea typeface="Times New Roman"/>
              <a:cs typeface="Times New Roman"/>
              <a:sym typeface="Times New Roman"/>
            </a:endParaRPr>
          </a:p>
        </p:txBody>
      </p:sp>
      <p:sp>
        <p:nvSpPr>
          <p:cNvPr id="1290" name="Google Shape;1290;p51"/>
          <p:cNvSpPr/>
          <p:nvPr/>
        </p:nvSpPr>
        <p:spPr>
          <a:xfrm>
            <a:off x="628560" y="700560"/>
            <a:ext cx="7886520" cy="865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s-ES" sz="2100" strike="noStrike">
                <a:solidFill>
                  <a:srgbClr val="000000"/>
                </a:solidFill>
                <a:latin typeface="Consolas"/>
                <a:ea typeface="Consolas"/>
                <a:cs typeface="Consolas"/>
                <a:sym typeface="Consolas"/>
              </a:rPr>
              <a:t>7.9. results</a:t>
            </a:r>
            <a:endParaRPr b="0" sz="2100" strike="noStrike">
              <a:solidFill>
                <a:schemeClr val="dk1"/>
              </a:solidFill>
              <a:latin typeface="Arial"/>
              <a:ea typeface="Arial"/>
              <a:cs typeface="Arial"/>
              <a:sym typeface="Arial"/>
            </a:endParaRPr>
          </a:p>
        </p:txBody>
      </p:sp>
      <p:sp>
        <p:nvSpPr>
          <p:cNvPr id="1291" name="Google Shape;1291;p51"/>
          <p:cNvSpPr/>
          <p:nvPr/>
        </p:nvSpPr>
        <p:spPr>
          <a:xfrm>
            <a:off x="179640" y="1811520"/>
            <a:ext cx="9761760" cy="76572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0" lang="es-ES" sz="1400" strike="noStrike">
                <a:solidFill>
                  <a:srgbClr val="000000"/>
                </a:solidFill>
                <a:latin typeface="Consolas"/>
                <a:ea typeface="Consolas"/>
                <a:cs typeface="Consolas"/>
                <a:sym typeface="Consolas"/>
              </a:rPr>
              <a:t>Assembly results:</a:t>
            </a:r>
            <a:endParaRPr b="0" sz="1400" strike="noStrike">
              <a:solidFill>
                <a:schemeClr val="dk1"/>
              </a:solidFill>
              <a:latin typeface="Arial"/>
              <a:ea typeface="Arial"/>
              <a:cs typeface="Arial"/>
              <a:sym typeface="Arial"/>
            </a:endParaRPr>
          </a:p>
          <a:p>
            <a:pPr indent="-304920" lvl="0" marL="457200" marR="0" rtl="0" algn="l">
              <a:lnSpc>
                <a:spcPct val="90000"/>
              </a:lnSpc>
              <a:spcBef>
                <a:spcPts val="360"/>
              </a:spcBef>
              <a:spcAft>
                <a:spcPts val="0"/>
              </a:spcAft>
              <a:buClr>
                <a:srgbClr val="000000"/>
              </a:buClr>
              <a:buSzPts val="1400"/>
              <a:buFont typeface="Arial"/>
              <a:buAutoNum type="arabicPeriod"/>
            </a:pPr>
            <a:r>
              <a:rPr b="0" lang="es-ES" sz="1400" strike="noStrike">
                <a:solidFill>
                  <a:srgbClr val="000000"/>
                </a:solidFill>
                <a:latin typeface="Consolas"/>
                <a:ea typeface="Consolas"/>
                <a:cs typeface="Consolas"/>
                <a:sym typeface="Consolas"/>
              </a:rPr>
              <a:t>summary_assembly_metrics_mqc.tsv</a:t>
            </a:r>
            <a:endParaRPr b="0" sz="1400" strike="noStrike">
              <a:solidFill>
                <a:schemeClr val="dk1"/>
              </a:solidFill>
              <a:latin typeface="Arial"/>
              <a:ea typeface="Arial"/>
              <a:cs typeface="Arial"/>
              <a:sym typeface="Arial"/>
            </a:endParaRPr>
          </a:p>
          <a:p>
            <a:pPr indent="0" lvl="0" marL="914400" marR="0" rtl="0" algn="l">
              <a:lnSpc>
                <a:spcPct val="90000"/>
              </a:lnSpc>
              <a:spcBef>
                <a:spcPts val="360"/>
              </a:spcBef>
              <a:spcAft>
                <a:spcPts val="0"/>
              </a:spcAft>
              <a:buNone/>
            </a:pPr>
            <a:r>
              <a:t/>
            </a:r>
            <a:endParaRPr b="0" sz="1400" strike="noStrike">
              <a:solidFill>
                <a:schemeClr val="dk1"/>
              </a:solidFill>
              <a:latin typeface="Arial"/>
              <a:ea typeface="Arial"/>
              <a:cs typeface="Arial"/>
              <a:sym typeface="Arial"/>
            </a:endParaRPr>
          </a:p>
        </p:txBody>
      </p:sp>
      <p:pic>
        <p:nvPicPr>
          <p:cNvPr id="1292" name="Google Shape;1292;p51"/>
          <p:cNvPicPr preferRelativeResize="0"/>
          <p:nvPr/>
        </p:nvPicPr>
        <p:blipFill rotWithShape="1">
          <a:blip r:embed="rId3">
            <a:alphaModFix/>
          </a:blip>
          <a:srcRect b="0" l="0" r="0" t="0"/>
          <a:stretch/>
        </p:blipFill>
        <p:spPr>
          <a:xfrm>
            <a:off x="665280" y="2468520"/>
            <a:ext cx="7886520" cy="3552120"/>
          </a:xfrm>
          <a:prstGeom prst="rect">
            <a:avLst/>
          </a:prstGeom>
          <a:noFill/>
          <a:ln>
            <a:noFill/>
          </a:ln>
        </p:spPr>
      </p:pic>
      <p:sp>
        <p:nvSpPr>
          <p:cNvPr id="1293" name="Google Shape;1293;p51"/>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a:p>
        </p:txBody>
      </p:sp>
      <p:sp>
        <p:nvSpPr>
          <p:cNvPr id="1294" name="Google Shape;1294;p51"/>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B8B8B"/>
              </a:buClr>
              <a:buSzPts val="900"/>
              <a:buFont typeface="Calibri"/>
              <a:buNone/>
            </a:pPr>
            <a:fld id="{00000000-1234-1234-1234-123412341234}" type="slidenum">
              <a:rPr lang="es-ES"/>
              <a:t>‹#›</a:t>
            </a:fld>
            <a:endParaRPr/>
          </a:p>
        </p:txBody>
      </p:sp>
      <p:sp>
        <p:nvSpPr>
          <p:cNvPr id="1295" name="Google Shape;1295;p51"/>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8B8B8B"/>
              </a:buClr>
              <a:buSzPts val="900"/>
              <a:buFont typeface="Calibri"/>
              <a:buNone/>
            </a:pPr>
            <a:r>
              <a:rPr lang="es-ES"/>
              <a:t>14/11/2024</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
        <p:nvSpPr>
          <p:cNvPr id="1301" name="Google Shape;1301;p52"/>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b="0" sz="900" strike="noStrike">
              <a:solidFill>
                <a:srgbClr val="8B8B8B"/>
              </a:solidFill>
              <a:latin typeface="Times New Roman"/>
              <a:ea typeface="Times New Roman"/>
              <a:cs typeface="Times New Roman"/>
              <a:sym typeface="Times New Roman"/>
            </a:endParaRPr>
          </a:p>
        </p:txBody>
      </p:sp>
      <p:sp>
        <p:nvSpPr>
          <p:cNvPr id="1302" name="Google Shape;1302;p52"/>
          <p:cNvSpPr/>
          <p:nvPr/>
        </p:nvSpPr>
        <p:spPr>
          <a:xfrm>
            <a:off x="628560" y="700560"/>
            <a:ext cx="7886520" cy="865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s-ES" sz="2100" strike="noStrike">
                <a:solidFill>
                  <a:srgbClr val="000000"/>
                </a:solidFill>
                <a:latin typeface="Consolas"/>
                <a:ea typeface="Consolas"/>
                <a:cs typeface="Consolas"/>
                <a:sym typeface="Consolas"/>
              </a:rPr>
              <a:t>7.20. results</a:t>
            </a:r>
            <a:endParaRPr b="0" sz="2100" strike="noStrike">
              <a:solidFill>
                <a:schemeClr val="dk1"/>
              </a:solidFill>
              <a:latin typeface="Arial"/>
              <a:ea typeface="Arial"/>
              <a:cs typeface="Arial"/>
              <a:sym typeface="Arial"/>
            </a:endParaRPr>
          </a:p>
        </p:txBody>
      </p:sp>
      <p:pic>
        <p:nvPicPr>
          <p:cNvPr id="1303" name="Google Shape;1303;p52"/>
          <p:cNvPicPr preferRelativeResize="0"/>
          <p:nvPr/>
        </p:nvPicPr>
        <p:blipFill rotWithShape="1">
          <a:blip r:embed="rId3">
            <a:alphaModFix/>
          </a:blip>
          <a:srcRect b="0" l="0" r="0" t="0"/>
          <a:stretch/>
        </p:blipFill>
        <p:spPr>
          <a:xfrm>
            <a:off x="4771800" y="1774080"/>
            <a:ext cx="1060920" cy="1098360"/>
          </a:xfrm>
          <a:prstGeom prst="rect">
            <a:avLst/>
          </a:prstGeom>
          <a:noFill/>
          <a:ln>
            <a:noFill/>
          </a:ln>
        </p:spPr>
      </p:pic>
      <p:pic>
        <p:nvPicPr>
          <p:cNvPr id="1304" name="Google Shape;1304;p52"/>
          <p:cNvPicPr preferRelativeResize="0"/>
          <p:nvPr/>
        </p:nvPicPr>
        <p:blipFill rotWithShape="1">
          <a:blip r:embed="rId4">
            <a:alphaModFix/>
          </a:blip>
          <a:srcRect b="22185" l="0" r="0" t="33196"/>
          <a:stretch/>
        </p:blipFill>
        <p:spPr>
          <a:xfrm>
            <a:off x="5894640" y="1809360"/>
            <a:ext cx="1886400" cy="871560"/>
          </a:xfrm>
          <a:prstGeom prst="rect">
            <a:avLst/>
          </a:prstGeom>
          <a:noFill/>
          <a:ln>
            <a:noFill/>
          </a:ln>
        </p:spPr>
      </p:pic>
      <p:pic>
        <p:nvPicPr>
          <p:cNvPr id="1305" name="Google Shape;1305;p52"/>
          <p:cNvPicPr preferRelativeResize="0"/>
          <p:nvPr/>
        </p:nvPicPr>
        <p:blipFill rotWithShape="1">
          <a:blip r:embed="rId5">
            <a:alphaModFix/>
          </a:blip>
          <a:srcRect b="0" l="0" r="0" t="0"/>
          <a:stretch/>
        </p:blipFill>
        <p:spPr>
          <a:xfrm>
            <a:off x="132120" y="2349000"/>
            <a:ext cx="2735640" cy="1617840"/>
          </a:xfrm>
          <a:prstGeom prst="rect">
            <a:avLst/>
          </a:prstGeom>
          <a:noFill/>
          <a:ln>
            <a:noFill/>
          </a:ln>
        </p:spPr>
      </p:pic>
      <p:sp>
        <p:nvSpPr>
          <p:cNvPr id="1306" name="Google Shape;1306;p52"/>
          <p:cNvSpPr/>
          <p:nvPr/>
        </p:nvSpPr>
        <p:spPr>
          <a:xfrm>
            <a:off x="205560" y="4034160"/>
            <a:ext cx="2331000" cy="258480"/>
          </a:xfrm>
          <a:prstGeom prst="rect">
            <a:avLst/>
          </a:prstGeom>
          <a:noFill/>
          <a:ln>
            <a:noFill/>
          </a:ln>
        </p:spPr>
        <p:txBody>
          <a:bodyPr anchorCtr="0" anchor="ctr" bIns="182875" lIns="91425" spcFirstLastPara="1" rIns="91425" wrap="square" tIns="182875">
            <a:noAutofit/>
          </a:bodyPr>
          <a:lstStyle/>
          <a:p>
            <a:pPr indent="0" lvl="0" marL="0" marR="0" rtl="0" algn="l">
              <a:lnSpc>
                <a:spcPct val="100000"/>
              </a:lnSpc>
              <a:spcBef>
                <a:spcPts val="0"/>
              </a:spcBef>
              <a:spcAft>
                <a:spcPts val="0"/>
              </a:spcAft>
              <a:buNone/>
            </a:pPr>
            <a:r>
              <a:rPr b="0" lang="es-ES" sz="1000" strike="noStrike">
                <a:solidFill>
                  <a:srgbClr val="000000"/>
                </a:solidFill>
                <a:latin typeface="Consolas"/>
                <a:ea typeface="Consolas"/>
                <a:cs typeface="Consolas"/>
                <a:sym typeface="Consolas"/>
              </a:rPr>
              <a:t>.fasta consensus genome</a:t>
            </a:r>
            <a:endParaRPr b="0" sz="1000" strike="noStrike">
              <a:solidFill>
                <a:schemeClr val="dk1"/>
              </a:solidFill>
              <a:latin typeface="Arial"/>
              <a:ea typeface="Arial"/>
              <a:cs typeface="Arial"/>
              <a:sym typeface="Arial"/>
            </a:endParaRPr>
          </a:p>
        </p:txBody>
      </p:sp>
      <p:cxnSp>
        <p:nvCxnSpPr>
          <p:cNvPr id="1307" name="Google Shape;1307;p52"/>
          <p:cNvCxnSpPr>
            <a:stCxn id="1305" idx="3"/>
            <a:endCxn id="1308" idx="2"/>
          </p:cNvCxnSpPr>
          <p:nvPr/>
        </p:nvCxnSpPr>
        <p:spPr>
          <a:xfrm flipH="1" rot="10800000">
            <a:off x="2867760" y="2303220"/>
            <a:ext cx="959100" cy="854700"/>
          </a:xfrm>
          <a:prstGeom prst="straightConnector1">
            <a:avLst/>
          </a:prstGeom>
          <a:noFill/>
          <a:ln cap="flat" cmpd="sng" w="9525">
            <a:solidFill>
              <a:srgbClr val="44546A"/>
            </a:solidFill>
            <a:prstDash val="solid"/>
            <a:round/>
            <a:headEnd len="sm" w="sm" type="none"/>
            <a:tailEnd len="med" w="med" type="triangle"/>
          </a:ln>
        </p:spPr>
      </p:cxnSp>
      <p:sp>
        <p:nvSpPr>
          <p:cNvPr id="1308" name="Google Shape;1308;p52"/>
          <p:cNvSpPr/>
          <p:nvPr/>
        </p:nvSpPr>
        <p:spPr>
          <a:xfrm>
            <a:off x="3826800" y="1900440"/>
            <a:ext cx="648360" cy="805320"/>
          </a:xfrm>
          <a:prstGeom prst="flowChartMagneticDisk">
            <a:avLst/>
          </a:prstGeom>
          <a:solidFill>
            <a:schemeClr val="lt2"/>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lang="es-ES" sz="1800" strike="noStrike">
                <a:solidFill>
                  <a:srgbClr val="000000"/>
                </a:solidFill>
                <a:latin typeface="Calibri"/>
                <a:ea typeface="Calibri"/>
                <a:cs typeface="Calibri"/>
                <a:sym typeface="Calibri"/>
              </a:rPr>
              <a:t>DB</a:t>
            </a:r>
            <a:endParaRPr b="0" sz="1800" strike="noStrike">
              <a:solidFill>
                <a:schemeClr val="dk1"/>
              </a:solidFill>
              <a:latin typeface="Arial"/>
              <a:ea typeface="Arial"/>
              <a:cs typeface="Arial"/>
              <a:sym typeface="Arial"/>
            </a:endParaRPr>
          </a:p>
        </p:txBody>
      </p:sp>
      <p:cxnSp>
        <p:nvCxnSpPr>
          <p:cNvPr id="1309" name="Google Shape;1309;p52"/>
          <p:cNvCxnSpPr>
            <a:stCxn id="1305" idx="3"/>
            <a:endCxn id="1310" idx="1"/>
          </p:cNvCxnSpPr>
          <p:nvPr/>
        </p:nvCxnSpPr>
        <p:spPr>
          <a:xfrm>
            <a:off x="2867760" y="3157920"/>
            <a:ext cx="360300" cy="564000"/>
          </a:xfrm>
          <a:prstGeom prst="straightConnector1">
            <a:avLst/>
          </a:prstGeom>
          <a:noFill/>
          <a:ln cap="flat" cmpd="sng" w="9525">
            <a:solidFill>
              <a:srgbClr val="44546A"/>
            </a:solidFill>
            <a:prstDash val="solid"/>
            <a:round/>
            <a:headEnd len="sm" w="sm" type="none"/>
            <a:tailEnd len="med" w="med" type="triangle"/>
          </a:ln>
        </p:spPr>
      </p:cxnSp>
      <p:cxnSp>
        <p:nvCxnSpPr>
          <p:cNvPr id="1311" name="Google Shape;1311;p52"/>
          <p:cNvCxnSpPr>
            <a:stCxn id="1305" idx="3"/>
            <a:endCxn id="1312" idx="0"/>
          </p:cNvCxnSpPr>
          <p:nvPr/>
        </p:nvCxnSpPr>
        <p:spPr>
          <a:xfrm flipH="1">
            <a:off x="2688960" y="3157920"/>
            <a:ext cx="178800" cy="1462200"/>
          </a:xfrm>
          <a:prstGeom prst="straightConnector1">
            <a:avLst/>
          </a:prstGeom>
          <a:noFill/>
          <a:ln cap="flat" cmpd="sng" w="9525">
            <a:solidFill>
              <a:srgbClr val="44546A"/>
            </a:solidFill>
            <a:prstDash val="solid"/>
            <a:round/>
            <a:headEnd len="sm" w="sm" type="none"/>
            <a:tailEnd len="med" w="med" type="triangle"/>
          </a:ln>
        </p:spPr>
      </p:cxnSp>
      <p:sp>
        <p:nvSpPr>
          <p:cNvPr id="1312" name="Google Shape;1312;p52"/>
          <p:cNvSpPr/>
          <p:nvPr/>
        </p:nvSpPr>
        <p:spPr>
          <a:xfrm>
            <a:off x="1523520" y="4620240"/>
            <a:ext cx="2331000" cy="258480"/>
          </a:xfrm>
          <a:prstGeom prst="rect">
            <a:avLst/>
          </a:prstGeom>
          <a:noFill/>
          <a:ln>
            <a:noFill/>
          </a:ln>
        </p:spPr>
        <p:txBody>
          <a:bodyPr anchorCtr="0" anchor="ctr" bIns="182875" lIns="91425" spcFirstLastPara="1" rIns="91425" wrap="square" tIns="182875">
            <a:noAutofit/>
          </a:bodyPr>
          <a:lstStyle/>
          <a:p>
            <a:pPr indent="0" lvl="0" marL="0" marR="0" rtl="0" algn="l">
              <a:lnSpc>
                <a:spcPct val="100000"/>
              </a:lnSpc>
              <a:spcBef>
                <a:spcPts val="0"/>
              </a:spcBef>
              <a:spcAft>
                <a:spcPts val="0"/>
              </a:spcAft>
              <a:buNone/>
            </a:pPr>
            <a:r>
              <a:rPr b="0" lang="es-ES" sz="1000" strike="noStrike">
                <a:solidFill>
                  <a:srgbClr val="000000"/>
                </a:solidFill>
                <a:latin typeface="Consolas"/>
                <a:ea typeface="Consolas"/>
                <a:cs typeface="Consolas"/>
                <a:sym typeface="Consolas"/>
              </a:rPr>
              <a:t>Other analyses</a:t>
            </a:r>
            <a:endParaRPr b="0" sz="1000" strike="noStrike">
              <a:solidFill>
                <a:schemeClr val="dk1"/>
              </a:solidFill>
              <a:latin typeface="Arial"/>
              <a:ea typeface="Arial"/>
              <a:cs typeface="Arial"/>
              <a:sym typeface="Arial"/>
            </a:endParaRPr>
          </a:p>
        </p:txBody>
      </p:sp>
      <p:sp>
        <p:nvSpPr>
          <p:cNvPr id="1310" name="Google Shape;1310;p52"/>
          <p:cNvSpPr/>
          <p:nvPr/>
        </p:nvSpPr>
        <p:spPr>
          <a:xfrm>
            <a:off x="3228120" y="3592800"/>
            <a:ext cx="1672200" cy="258480"/>
          </a:xfrm>
          <a:prstGeom prst="rect">
            <a:avLst/>
          </a:prstGeom>
          <a:noFill/>
          <a:ln>
            <a:noFill/>
          </a:ln>
        </p:spPr>
        <p:txBody>
          <a:bodyPr anchorCtr="0" anchor="ctr" bIns="182875" lIns="91425" spcFirstLastPara="1" rIns="91425" wrap="square" tIns="182875">
            <a:noAutofit/>
          </a:bodyPr>
          <a:lstStyle/>
          <a:p>
            <a:pPr indent="0" lvl="0" marL="0" marR="0" rtl="0" algn="l">
              <a:lnSpc>
                <a:spcPct val="100000"/>
              </a:lnSpc>
              <a:spcBef>
                <a:spcPts val="0"/>
              </a:spcBef>
              <a:spcAft>
                <a:spcPts val="0"/>
              </a:spcAft>
              <a:buNone/>
            </a:pPr>
            <a:r>
              <a:rPr b="0" lang="es-ES" sz="1000" strike="noStrike">
                <a:solidFill>
                  <a:srgbClr val="000000"/>
                </a:solidFill>
                <a:latin typeface="Consolas"/>
                <a:ea typeface="Consolas"/>
                <a:cs typeface="Consolas"/>
                <a:sym typeface="Consolas"/>
              </a:rPr>
              <a:t>Outbreak detection</a:t>
            </a:r>
            <a:endParaRPr b="0" sz="1000" strike="noStrike">
              <a:solidFill>
                <a:schemeClr val="dk1"/>
              </a:solidFill>
              <a:latin typeface="Arial"/>
              <a:ea typeface="Arial"/>
              <a:cs typeface="Arial"/>
              <a:sym typeface="Arial"/>
            </a:endParaRPr>
          </a:p>
        </p:txBody>
      </p:sp>
      <p:pic>
        <p:nvPicPr>
          <p:cNvPr id="1313" name="Google Shape;1313;p52"/>
          <p:cNvPicPr preferRelativeResize="0"/>
          <p:nvPr/>
        </p:nvPicPr>
        <p:blipFill rotWithShape="1">
          <a:blip r:embed="rId6">
            <a:alphaModFix/>
          </a:blip>
          <a:srcRect b="0" l="0" r="0" t="0"/>
          <a:stretch/>
        </p:blipFill>
        <p:spPr>
          <a:xfrm>
            <a:off x="2877840" y="3823200"/>
            <a:ext cx="2918160" cy="1549800"/>
          </a:xfrm>
          <a:prstGeom prst="rect">
            <a:avLst/>
          </a:prstGeom>
          <a:noFill/>
          <a:ln>
            <a:noFill/>
          </a:ln>
        </p:spPr>
      </p:pic>
      <p:cxnSp>
        <p:nvCxnSpPr>
          <p:cNvPr id="1314" name="Google Shape;1314;p52"/>
          <p:cNvCxnSpPr>
            <a:stCxn id="1304" idx="2"/>
          </p:cNvCxnSpPr>
          <p:nvPr/>
        </p:nvCxnSpPr>
        <p:spPr>
          <a:xfrm flipH="1">
            <a:off x="6732840" y="2680920"/>
            <a:ext cx="105000" cy="268200"/>
          </a:xfrm>
          <a:prstGeom prst="straightConnector1">
            <a:avLst/>
          </a:prstGeom>
          <a:noFill/>
          <a:ln cap="flat" cmpd="sng" w="9525">
            <a:solidFill>
              <a:srgbClr val="44546A"/>
            </a:solidFill>
            <a:prstDash val="solid"/>
            <a:round/>
            <a:headEnd len="sm" w="sm" type="none"/>
            <a:tailEnd len="med" w="med" type="triangle"/>
          </a:ln>
        </p:spPr>
      </p:cxnSp>
      <p:sp>
        <p:nvSpPr>
          <p:cNvPr id="1315" name="Google Shape;1315;p52"/>
          <p:cNvSpPr/>
          <p:nvPr/>
        </p:nvSpPr>
        <p:spPr>
          <a:xfrm>
            <a:off x="6814800" y="2642760"/>
            <a:ext cx="2331000" cy="258480"/>
          </a:xfrm>
          <a:prstGeom prst="rect">
            <a:avLst/>
          </a:prstGeom>
          <a:noFill/>
          <a:ln>
            <a:noFill/>
          </a:ln>
        </p:spPr>
        <p:txBody>
          <a:bodyPr anchorCtr="0" anchor="ctr" bIns="182875" lIns="91425" spcFirstLastPara="1" rIns="91425" wrap="square" tIns="182875">
            <a:noAutofit/>
          </a:bodyPr>
          <a:lstStyle/>
          <a:p>
            <a:pPr indent="0" lvl="0" marL="0" marR="0" rtl="0" algn="l">
              <a:lnSpc>
                <a:spcPct val="100000"/>
              </a:lnSpc>
              <a:spcBef>
                <a:spcPts val="0"/>
              </a:spcBef>
              <a:spcAft>
                <a:spcPts val="0"/>
              </a:spcAft>
              <a:buNone/>
            </a:pPr>
            <a:r>
              <a:rPr b="0" lang="es-ES" sz="1000" strike="noStrike">
                <a:solidFill>
                  <a:srgbClr val="000000"/>
                </a:solidFill>
                <a:latin typeface="Consolas"/>
                <a:ea typeface="Consolas"/>
                <a:cs typeface="Consolas"/>
                <a:sym typeface="Consolas"/>
              </a:rPr>
              <a:t>Clade classification</a:t>
            </a:r>
            <a:endParaRPr b="0" sz="1000" strike="noStrike">
              <a:solidFill>
                <a:schemeClr val="dk1"/>
              </a:solidFill>
              <a:latin typeface="Arial"/>
              <a:ea typeface="Arial"/>
              <a:cs typeface="Arial"/>
              <a:sym typeface="Arial"/>
            </a:endParaRPr>
          </a:p>
        </p:txBody>
      </p:sp>
      <p:pic>
        <p:nvPicPr>
          <p:cNvPr id="1316" name="Google Shape;1316;p52"/>
          <p:cNvPicPr preferRelativeResize="0"/>
          <p:nvPr/>
        </p:nvPicPr>
        <p:blipFill rotWithShape="1">
          <a:blip r:embed="rId7">
            <a:alphaModFix/>
          </a:blip>
          <a:srcRect b="0" l="0" r="0" t="0"/>
          <a:stretch/>
        </p:blipFill>
        <p:spPr>
          <a:xfrm>
            <a:off x="5767920" y="3030840"/>
            <a:ext cx="3116880" cy="1668960"/>
          </a:xfrm>
          <a:prstGeom prst="rect">
            <a:avLst/>
          </a:prstGeom>
          <a:noFill/>
          <a:ln>
            <a:noFill/>
          </a:ln>
        </p:spPr>
      </p:pic>
      <p:sp>
        <p:nvSpPr>
          <p:cNvPr id="1317" name="Google Shape;1317;p52"/>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a:p>
        </p:txBody>
      </p:sp>
      <p:sp>
        <p:nvSpPr>
          <p:cNvPr id="1318" name="Google Shape;1318;p52"/>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B8B8B"/>
              </a:buClr>
              <a:buSzPts val="900"/>
              <a:buFont typeface="Calibri"/>
              <a:buNone/>
            </a:pPr>
            <a:fld id="{00000000-1234-1234-1234-123412341234}" type="slidenum">
              <a:rPr b="0" lang="es-ES" sz="900" strike="noStrike">
                <a:solidFill>
                  <a:srgbClr val="8B8B8B"/>
                </a:solidFill>
                <a:latin typeface="Calibri"/>
                <a:ea typeface="Calibri"/>
                <a:cs typeface="Calibri"/>
                <a:sym typeface="Calibri"/>
              </a:rPr>
              <a:t>‹#›</a:t>
            </a:fld>
            <a:endParaRPr/>
          </a:p>
        </p:txBody>
      </p:sp>
      <p:sp>
        <p:nvSpPr>
          <p:cNvPr id="1319" name="Google Shape;1319;p52"/>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8B8B8B"/>
              </a:buClr>
              <a:buSzPts val="900"/>
              <a:buFont typeface="Calibri"/>
              <a:buNone/>
            </a:pPr>
            <a:r>
              <a:rPr lang="es-ES"/>
              <a:t>14/11/2024</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sp>
        <p:nvSpPr>
          <p:cNvPr id="1325" name="Google Shape;1325;p53"/>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b="0" sz="900" strike="noStrike">
              <a:solidFill>
                <a:srgbClr val="8B8B8B"/>
              </a:solidFill>
              <a:latin typeface="Times New Roman"/>
              <a:ea typeface="Times New Roman"/>
              <a:cs typeface="Times New Roman"/>
              <a:sym typeface="Times New Roman"/>
            </a:endParaRPr>
          </a:p>
        </p:txBody>
      </p:sp>
      <p:sp>
        <p:nvSpPr>
          <p:cNvPr id="1326" name="Google Shape;1326;p53"/>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26/11/2021</a:t>
            </a:r>
            <a:endParaRPr b="0" sz="900" strike="noStrike">
              <a:solidFill>
                <a:srgbClr val="8B8B8B"/>
              </a:solidFill>
              <a:latin typeface="Times New Roman"/>
              <a:ea typeface="Times New Roman"/>
              <a:cs typeface="Times New Roman"/>
              <a:sym typeface="Times New Roman"/>
            </a:endParaRPr>
          </a:p>
        </p:txBody>
      </p:sp>
      <p:pic>
        <p:nvPicPr>
          <p:cNvPr id="1327" name="Google Shape;1327;p53"/>
          <p:cNvPicPr preferRelativeResize="0"/>
          <p:nvPr/>
        </p:nvPicPr>
        <p:blipFill rotWithShape="1">
          <a:blip r:embed="rId3">
            <a:alphaModFix/>
          </a:blip>
          <a:srcRect b="0" l="0" r="0" t="0"/>
          <a:stretch/>
        </p:blipFill>
        <p:spPr>
          <a:xfrm>
            <a:off x="902160" y="3576240"/>
            <a:ext cx="514800" cy="514800"/>
          </a:xfrm>
          <a:prstGeom prst="rect">
            <a:avLst/>
          </a:prstGeom>
          <a:noFill/>
          <a:ln>
            <a:noFill/>
          </a:ln>
        </p:spPr>
      </p:pic>
      <p:sp>
        <p:nvSpPr>
          <p:cNvPr id="1328" name="Google Shape;1328;p53"/>
          <p:cNvSpPr/>
          <p:nvPr/>
        </p:nvSpPr>
        <p:spPr>
          <a:xfrm>
            <a:off x="902160" y="1917000"/>
            <a:ext cx="5446080" cy="38088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s-ES" sz="1800" strike="noStrike">
                <a:solidFill>
                  <a:srgbClr val="000000"/>
                </a:solidFill>
                <a:latin typeface="Consolas"/>
                <a:ea typeface="Consolas"/>
                <a:cs typeface="Consolas"/>
                <a:sym typeface="Consolas"/>
              </a:rPr>
              <a:t>Thanks to all my colleges in BU-ISCII</a:t>
            </a:r>
            <a:endParaRPr b="0" sz="1800" strike="noStrike">
              <a:solidFill>
                <a:schemeClr val="dk1"/>
              </a:solidFill>
              <a:latin typeface="Arial"/>
              <a:ea typeface="Arial"/>
              <a:cs typeface="Arial"/>
              <a:sym typeface="Arial"/>
            </a:endParaRPr>
          </a:p>
        </p:txBody>
      </p:sp>
      <p:pic>
        <p:nvPicPr>
          <p:cNvPr id="1329" name="Google Shape;1329;p53"/>
          <p:cNvPicPr preferRelativeResize="0"/>
          <p:nvPr/>
        </p:nvPicPr>
        <p:blipFill rotWithShape="1">
          <a:blip r:embed="rId4">
            <a:alphaModFix/>
          </a:blip>
          <a:srcRect b="0" l="0" r="0" t="0"/>
          <a:stretch/>
        </p:blipFill>
        <p:spPr>
          <a:xfrm>
            <a:off x="3368880" y="2623680"/>
            <a:ext cx="3319200" cy="647280"/>
          </a:xfrm>
          <a:prstGeom prst="rect">
            <a:avLst/>
          </a:prstGeom>
          <a:noFill/>
          <a:ln>
            <a:noFill/>
          </a:ln>
        </p:spPr>
      </p:pic>
      <p:sp>
        <p:nvSpPr>
          <p:cNvPr id="1330" name="Google Shape;1330;p53"/>
          <p:cNvSpPr/>
          <p:nvPr/>
        </p:nvSpPr>
        <p:spPr>
          <a:xfrm>
            <a:off x="6764760" y="2400120"/>
            <a:ext cx="1747800" cy="104112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s-ES" sz="1400" strike="noStrike">
                <a:solidFill>
                  <a:srgbClr val="000000"/>
                </a:solidFill>
                <a:latin typeface="Consolas"/>
                <a:ea typeface="Consolas"/>
                <a:cs typeface="Consolas"/>
                <a:sym typeface="Consolas"/>
              </a:rPr>
              <a:t>Sara Monzón</a:t>
            </a:r>
            <a:endParaRPr b="0" sz="1400"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None/>
            </a:pPr>
            <a:r>
              <a:rPr b="0" lang="es-ES" sz="1400" strike="noStrike">
                <a:solidFill>
                  <a:srgbClr val="000000"/>
                </a:solidFill>
                <a:latin typeface="Consolas"/>
                <a:ea typeface="Consolas"/>
                <a:cs typeface="Consolas"/>
                <a:sym typeface="Consolas"/>
              </a:rPr>
              <a:t>Luis Chapado</a:t>
            </a:r>
            <a:endParaRPr b="0" sz="1400"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None/>
            </a:pPr>
            <a:r>
              <a:rPr b="0" lang="es-ES" sz="1400" strike="noStrike">
                <a:solidFill>
                  <a:srgbClr val="000000"/>
                </a:solidFill>
                <a:latin typeface="Consolas"/>
                <a:ea typeface="Consolas"/>
                <a:cs typeface="Consolas"/>
                <a:sym typeface="Consolas"/>
              </a:rPr>
              <a:t>Erika Kvalem</a:t>
            </a:r>
            <a:endParaRPr b="0" sz="1400"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None/>
            </a:pPr>
            <a:r>
              <a:rPr b="0" lang="es-ES" sz="1400" strike="noStrike">
                <a:solidFill>
                  <a:srgbClr val="000000"/>
                </a:solidFill>
                <a:latin typeface="Consolas"/>
                <a:ea typeface="Consolas"/>
                <a:cs typeface="Consolas"/>
                <a:sym typeface="Consolas"/>
              </a:rPr>
              <a:t>Alberto Lema</a:t>
            </a:r>
            <a:endParaRPr b="0" sz="1400"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None/>
            </a:pPr>
            <a:r>
              <a:rPr b="0" lang="es-ES" sz="1400" strike="noStrike">
                <a:solidFill>
                  <a:srgbClr val="000000"/>
                </a:solidFill>
                <a:latin typeface="Consolas"/>
                <a:ea typeface="Consolas"/>
                <a:cs typeface="Consolas"/>
                <a:sym typeface="Consolas"/>
              </a:rPr>
              <a:t>Isabel Cuesta</a:t>
            </a:r>
            <a:endParaRPr b="0" sz="1400" strike="noStrike">
              <a:solidFill>
                <a:schemeClr val="dk1"/>
              </a:solidFill>
              <a:latin typeface="Arial"/>
              <a:ea typeface="Arial"/>
              <a:cs typeface="Arial"/>
              <a:sym typeface="Arial"/>
            </a:endParaRPr>
          </a:p>
        </p:txBody>
      </p:sp>
      <p:sp>
        <p:nvSpPr>
          <p:cNvPr id="1331" name="Google Shape;1331;p53"/>
          <p:cNvSpPr/>
          <p:nvPr/>
        </p:nvSpPr>
        <p:spPr>
          <a:xfrm>
            <a:off x="1369080" y="3643200"/>
            <a:ext cx="5969880" cy="38088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s-ES" sz="1800" strike="noStrike">
                <a:solidFill>
                  <a:srgbClr val="000000"/>
                </a:solidFill>
                <a:latin typeface="Consolas"/>
                <a:ea typeface="Consolas"/>
                <a:cs typeface="Consolas"/>
                <a:sym typeface="Consolas"/>
              </a:rPr>
              <a:t>(Find us in </a:t>
            </a:r>
            <a:r>
              <a:rPr b="0" lang="es-ES" sz="1800" u="sng" strike="noStrike">
                <a:solidFill>
                  <a:schemeClr val="hlink"/>
                </a:solidFill>
                <a:latin typeface="Consolas"/>
                <a:ea typeface="Consolas"/>
                <a:cs typeface="Consolas"/>
                <a:sym typeface="Consolas"/>
                <a:hlinkClick r:id="rId5"/>
              </a:rPr>
              <a:t>https://github.com/BU-ISCIII</a:t>
            </a:r>
            <a:r>
              <a:rPr b="0" lang="es-ES" sz="1800" strike="noStrike">
                <a:solidFill>
                  <a:srgbClr val="000000"/>
                </a:solidFill>
                <a:latin typeface="Consolas"/>
                <a:ea typeface="Consolas"/>
                <a:cs typeface="Consolas"/>
                <a:sym typeface="Consolas"/>
              </a:rPr>
              <a:t>)</a:t>
            </a:r>
            <a:endParaRPr b="0" sz="1800" strike="noStrike">
              <a:solidFill>
                <a:schemeClr val="dk1"/>
              </a:solidFill>
              <a:latin typeface="Arial"/>
              <a:ea typeface="Arial"/>
              <a:cs typeface="Arial"/>
              <a:sym typeface="Arial"/>
            </a:endParaRPr>
          </a:p>
        </p:txBody>
      </p:sp>
      <p:sp>
        <p:nvSpPr>
          <p:cNvPr id="1332" name="Google Shape;1332;p53"/>
          <p:cNvSpPr/>
          <p:nvPr/>
        </p:nvSpPr>
        <p:spPr>
          <a:xfrm>
            <a:off x="467640" y="4275360"/>
            <a:ext cx="7773120" cy="1357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s-ES" sz="1400" strike="noStrike">
                <a:solidFill>
                  <a:srgbClr val="000000"/>
                </a:solidFill>
                <a:latin typeface="Consolas"/>
                <a:ea typeface="Consolas"/>
                <a:cs typeface="Consolas"/>
                <a:sym typeface="Consolas"/>
              </a:rPr>
              <a:t>And special thanks to the nf-core community (</a:t>
            </a:r>
            <a:r>
              <a:rPr b="0" lang="es-ES" sz="1400" u="sng" strike="noStrike">
                <a:solidFill>
                  <a:schemeClr val="hlink"/>
                </a:solidFill>
                <a:latin typeface="Consolas"/>
                <a:ea typeface="Consolas"/>
                <a:cs typeface="Consolas"/>
                <a:sym typeface="Consolas"/>
                <a:hlinkClick r:id="rId6"/>
              </a:rPr>
              <a:t>https://nf-co.re/</a:t>
            </a:r>
            <a:r>
              <a:rPr b="0" lang="es-ES" sz="1400" strike="noStrike">
                <a:solidFill>
                  <a:srgbClr val="000000"/>
                </a:solidFill>
                <a:latin typeface="Consolas"/>
                <a:ea typeface="Consolas"/>
                <a:cs typeface="Consolas"/>
                <a:sym typeface="Consolas"/>
              </a:rPr>
              <a:t>)</a:t>
            </a:r>
            <a:endParaRPr b="0" sz="1400"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None/>
            </a:pPr>
            <a:r>
              <a:t/>
            </a:r>
            <a:endParaRPr b="0" sz="1400"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None/>
            </a:pPr>
            <a:r>
              <a:rPr b="0" lang="es-ES" sz="1300" strike="noStrike">
                <a:solidFill>
                  <a:srgbClr val="000000"/>
                </a:solidFill>
                <a:latin typeface="Consolas"/>
                <a:ea typeface="Consolas"/>
                <a:cs typeface="Consolas"/>
                <a:sym typeface="Consolas"/>
              </a:rPr>
              <a:t>Harshil Patel</a:t>
            </a:r>
            <a:endParaRPr b="0" sz="1300"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None/>
            </a:pPr>
            <a:r>
              <a:rPr b="0" lang="es-ES" sz="1300" strike="noStrike">
                <a:solidFill>
                  <a:srgbClr val="000000"/>
                </a:solidFill>
                <a:latin typeface="Consolas"/>
                <a:ea typeface="Consolas"/>
                <a:cs typeface="Consolas"/>
                <a:sym typeface="Consolas"/>
              </a:rPr>
              <a:t>(</a:t>
            </a:r>
            <a:r>
              <a:rPr b="0" lang="es-ES" sz="1300" u="sng" strike="noStrike">
                <a:solidFill>
                  <a:schemeClr val="hlink"/>
                </a:solidFill>
                <a:latin typeface="Consolas"/>
                <a:ea typeface="Consolas"/>
                <a:cs typeface="Consolas"/>
                <a:sym typeface="Consolas"/>
                <a:hlinkClick r:id="rId7"/>
              </a:rPr>
              <a:t>https://github.com/drpatelh</a:t>
            </a:r>
            <a:r>
              <a:rPr b="0" lang="es-ES" sz="1300" strike="noStrike">
                <a:solidFill>
                  <a:srgbClr val="000000"/>
                </a:solidFill>
                <a:latin typeface="Consolas"/>
                <a:ea typeface="Consolas"/>
                <a:cs typeface="Consolas"/>
                <a:sym typeface="Consolas"/>
              </a:rPr>
              <a:t>) </a:t>
            </a:r>
            <a:endParaRPr b="0" sz="1300"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None/>
            </a:pPr>
            <a:r>
              <a:rPr b="0" lang="es-ES" sz="1300" strike="noStrike">
                <a:solidFill>
                  <a:srgbClr val="000000"/>
                </a:solidFill>
                <a:latin typeface="Consolas"/>
                <a:ea typeface="Consolas"/>
                <a:cs typeface="Consolas"/>
                <a:sym typeface="Consolas"/>
              </a:rPr>
              <a:t>Bioinformatics &amp; Biostatistics Group at The Francis Crick Institute, London, now in Seqera Labs</a:t>
            </a:r>
            <a:endParaRPr b="0" sz="1300" strike="noStrike">
              <a:solidFill>
                <a:schemeClr val="dk1"/>
              </a:solidFill>
              <a:latin typeface="Arial"/>
              <a:ea typeface="Arial"/>
              <a:cs typeface="Arial"/>
              <a:sym typeface="Arial"/>
            </a:endParaRPr>
          </a:p>
        </p:txBody>
      </p:sp>
      <p:pic>
        <p:nvPicPr>
          <p:cNvPr id="1333" name="Google Shape;1333;p53"/>
          <p:cNvPicPr preferRelativeResize="0"/>
          <p:nvPr/>
        </p:nvPicPr>
        <p:blipFill rotWithShape="1">
          <a:blip r:embed="rId8">
            <a:alphaModFix/>
          </a:blip>
          <a:srcRect b="0" l="0" r="0" t="0"/>
          <a:stretch/>
        </p:blipFill>
        <p:spPr>
          <a:xfrm>
            <a:off x="6310080" y="4607640"/>
            <a:ext cx="1625760" cy="421200"/>
          </a:xfrm>
          <a:prstGeom prst="rect">
            <a:avLst/>
          </a:prstGeom>
          <a:noFill/>
          <a:ln>
            <a:noFill/>
          </a:ln>
        </p:spPr>
      </p:pic>
      <p:pic>
        <p:nvPicPr>
          <p:cNvPr id="1334" name="Google Shape;1334;p53"/>
          <p:cNvPicPr preferRelativeResize="0"/>
          <p:nvPr/>
        </p:nvPicPr>
        <p:blipFill rotWithShape="1">
          <a:blip r:embed="rId9">
            <a:alphaModFix/>
          </a:blip>
          <a:srcRect b="27121" l="0" r="0" t="0"/>
          <a:stretch/>
        </p:blipFill>
        <p:spPr>
          <a:xfrm>
            <a:off x="1512000" y="2400120"/>
            <a:ext cx="866880" cy="421200"/>
          </a:xfrm>
          <a:prstGeom prst="rect">
            <a:avLst/>
          </a:prstGeom>
          <a:noFill/>
          <a:ln>
            <a:noFill/>
          </a:ln>
        </p:spPr>
      </p:pic>
      <p:sp>
        <p:nvSpPr>
          <p:cNvPr id="1335" name="Google Shape;1335;p53"/>
          <p:cNvSpPr/>
          <p:nvPr/>
        </p:nvSpPr>
        <p:spPr>
          <a:xfrm>
            <a:off x="902160" y="2924640"/>
            <a:ext cx="2314800" cy="593640"/>
          </a:xfrm>
          <a:prstGeom prst="rect">
            <a:avLst/>
          </a:prstGeom>
          <a:solidFill>
            <a:schemeClr val="lt1"/>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lang="es-ES" sz="1100" strike="noStrike">
                <a:solidFill>
                  <a:srgbClr val="000000"/>
                </a:solidFill>
                <a:latin typeface="Calibri"/>
                <a:ea typeface="Calibri"/>
                <a:cs typeface="Calibri"/>
                <a:sym typeface="Calibri"/>
              </a:rPr>
              <a:t>Thanks to Genomics Unit and the</a:t>
            </a:r>
            <a:endParaRPr b="0" sz="1100"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lang="es-ES" sz="1100" strike="noStrike">
                <a:solidFill>
                  <a:srgbClr val="000000"/>
                </a:solidFill>
                <a:latin typeface="Calibri"/>
                <a:ea typeface="Calibri"/>
                <a:cs typeface="Calibri"/>
                <a:sym typeface="Calibri"/>
              </a:rPr>
              <a:t>Reference Laboratory in Respiratory Viruses</a:t>
            </a:r>
            <a:endParaRPr b="0" sz="1100" strike="noStrike">
              <a:solidFill>
                <a:schemeClr val="dk1"/>
              </a:solidFill>
              <a:latin typeface="Arial"/>
              <a:ea typeface="Arial"/>
              <a:cs typeface="Arial"/>
              <a:sym typeface="Arial"/>
            </a:endParaRPr>
          </a:p>
        </p:txBody>
      </p:sp>
      <p:sp>
        <p:nvSpPr>
          <p:cNvPr id="1336" name="Google Shape;1336;p53"/>
          <p:cNvSpPr/>
          <p:nvPr/>
        </p:nvSpPr>
        <p:spPr>
          <a:xfrm>
            <a:off x="628560" y="700560"/>
            <a:ext cx="7886520" cy="865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s-ES" sz="2100" strike="noStrike">
                <a:solidFill>
                  <a:srgbClr val="000000"/>
                </a:solidFill>
                <a:latin typeface="Consolas"/>
                <a:ea typeface="Consolas"/>
                <a:cs typeface="Consolas"/>
                <a:sym typeface="Consolas"/>
              </a:rPr>
              <a:t>¿Questions?</a:t>
            </a:r>
            <a:endParaRPr b="0" sz="2100" strike="noStrike">
              <a:solidFill>
                <a:schemeClr val="dk1"/>
              </a:solidFill>
              <a:latin typeface="Arial"/>
              <a:ea typeface="Arial"/>
              <a:cs typeface="Arial"/>
              <a:sym typeface="Arial"/>
            </a:endParaRPr>
          </a:p>
        </p:txBody>
      </p:sp>
      <p:sp>
        <p:nvSpPr>
          <p:cNvPr id="1337" name="Google Shape;1337;p53"/>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a:p>
        </p:txBody>
      </p:sp>
      <p:sp>
        <p:nvSpPr>
          <p:cNvPr id="1338" name="Google Shape;1338;p53"/>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B8B8B"/>
              </a:buClr>
              <a:buSzPts val="900"/>
              <a:buFont typeface="Calibri"/>
              <a:buNone/>
            </a:pPr>
            <a:fld id="{00000000-1234-1234-1234-123412341234}" type="slidenum">
              <a:rPr lang="es-ES"/>
              <a:t>‹#›</a:t>
            </a:fld>
            <a:endParaRPr/>
          </a:p>
        </p:txBody>
      </p:sp>
      <p:sp>
        <p:nvSpPr>
          <p:cNvPr id="1339" name="Google Shape;1339;p53"/>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8B8B8B"/>
              </a:buClr>
              <a:buSzPts val="900"/>
              <a:buFont typeface="Calibri"/>
              <a:buNone/>
            </a:pPr>
            <a:r>
              <a:rPr lang="es-ES"/>
              <a:t>14/11/2024</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
          <p:cNvSpPr/>
          <p:nvPr/>
        </p:nvSpPr>
        <p:spPr>
          <a:xfrm>
            <a:off x="628560" y="700560"/>
            <a:ext cx="7886520" cy="865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s-ES" sz="2100" strike="noStrike">
                <a:solidFill>
                  <a:srgbClr val="000000"/>
                </a:solidFill>
                <a:latin typeface="Consolas"/>
                <a:ea typeface="Consolas"/>
                <a:cs typeface="Consolas"/>
                <a:sym typeface="Consolas"/>
              </a:rPr>
              <a:t>2. Sequencing approaches</a:t>
            </a:r>
            <a:endParaRPr b="0" sz="2100" strike="noStrike">
              <a:solidFill>
                <a:schemeClr val="dk1"/>
              </a:solidFill>
              <a:latin typeface="Arial"/>
              <a:ea typeface="Arial"/>
              <a:cs typeface="Arial"/>
              <a:sym typeface="Arial"/>
            </a:endParaRPr>
          </a:p>
        </p:txBody>
      </p:sp>
      <p:sp>
        <p:nvSpPr>
          <p:cNvPr id="426" name="Google Shape;426;p6"/>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b="0" sz="900" strike="noStrike">
              <a:solidFill>
                <a:srgbClr val="8B8B8B"/>
              </a:solidFill>
              <a:latin typeface="Times New Roman"/>
              <a:ea typeface="Times New Roman"/>
              <a:cs typeface="Times New Roman"/>
              <a:sym typeface="Times New Roman"/>
            </a:endParaRPr>
          </a:p>
        </p:txBody>
      </p:sp>
      <p:pic>
        <p:nvPicPr>
          <p:cNvPr id="427" name="Google Shape;427;p6"/>
          <p:cNvPicPr preferRelativeResize="0"/>
          <p:nvPr/>
        </p:nvPicPr>
        <p:blipFill rotWithShape="1">
          <a:blip r:embed="rId3">
            <a:alphaModFix/>
          </a:blip>
          <a:srcRect b="0" l="0" r="0" t="0"/>
          <a:stretch/>
        </p:blipFill>
        <p:spPr>
          <a:xfrm>
            <a:off x="1682640" y="3177720"/>
            <a:ext cx="895320" cy="838080"/>
          </a:xfrm>
          <a:prstGeom prst="rect">
            <a:avLst/>
          </a:prstGeom>
          <a:noFill/>
          <a:ln>
            <a:noFill/>
          </a:ln>
        </p:spPr>
      </p:pic>
      <p:sp>
        <p:nvSpPr>
          <p:cNvPr id="428" name="Google Shape;428;p6"/>
          <p:cNvSpPr/>
          <p:nvPr/>
        </p:nvSpPr>
        <p:spPr>
          <a:xfrm>
            <a:off x="1479960" y="4101120"/>
            <a:ext cx="1300320" cy="222480"/>
          </a:xfrm>
          <a:prstGeom prst="rect">
            <a:avLst/>
          </a:prstGeom>
          <a:noFill/>
          <a:ln>
            <a:noFill/>
          </a:ln>
        </p:spPr>
        <p:txBody>
          <a:bodyPr anchorCtr="0" anchor="ctr" bIns="182875" lIns="91425" spcFirstLastPara="1" rIns="91425" wrap="square" tIns="182875">
            <a:noAutofit/>
          </a:bodyPr>
          <a:lstStyle/>
          <a:p>
            <a:pPr indent="0" lvl="0" marL="0" marR="0" rtl="0" algn="l">
              <a:lnSpc>
                <a:spcPct val="100000"/>
              </a:lnSpc>
              <a:spcBef>
                <a:spcPts val="0"/>
              </a:spcBef>
              <a:spcAft>
                <a:spcPts val="0"/>
              </a:spcAft>
              <a:buNone/>
            </a:pPr>
            <a:r>
              <a:rPr b="0" lang="es-ES" sz="1000" strike="noStrike">
                <a:solidFill>
                  <a:srgbClr val="000000"/>
                </a:solidFill>
                <a:latin typeface="Consolas"/>
                <a:ea typeface="Consolas"/>
                <a:cs typeface="Consolas"/>
                <a:sym typeface="Consolas"/>
              </a:rPr>
              <a:t>ONT long reads</a:t>
            </a:r>
            <a:endParaRPr b="0" sz="1000" strike="noStrike">
              <a:solidFill>
                <a:schemeClr val="dk1"/>
              </a:solidFill>
              <a:latin typeface="Arial"/>
              <a:ea typeface="Arial"/>
              <a:cs typeface="Arial"/>
              <a:sym typeface="Arial"/>
            </a:endParaRPr>
          </a:p>
        </p:txBody>
      </p:sp>
      <p:sp>
        <p:nvSpPr>
          <p:cNvPr id="429" name="Google Shape;429;p6"/>
          <p:cNvSpPr/>
          <p:nvPr/>
        </p:nvSpPr>
        <p:spPr>
          <a:xfrm>
            <a:off x="2013840" y="4365360"/>
            <a:ext cx="232200" cy="361440"/>
          </a:xfrm>
          <a:prstGeom prst="downArrow">
            <a:avLst>
              <a:gd fmla="val 50000" name="adj1"/>
              <a:gd fmla="val 50000" name="adj2"/>
            </a:avLst>
          </a:prstGeom>
          <a:solidFill>
            <a:schemeClr val="lt2"/>
          </a:solidFill>
          <a:ln cap="flat" cmpd="sng" w="9525">
            <a:solidFill>
              <a:srgbClr val="44546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0" name="Google Shape;430;p6"/>
          <p:cNvPicPr preferRelativeResize="0"/>
          <p:nvPr/>
        </p:nvPicPr>
        <p:blipFill rotWithShape="1">
          <a:blip r:embed="rId4">
            <a:alphaModFix/>
          </a:blip>
          <a:srcRect b="0" l="0" r="0" t="0"/>
          <a:stretch/>
        </p:blipFill>
        <p:spPr>
          <a:xfrm>
            <a:off x="1903680" y="4817880"/>
            <a:ext cx="452520" cy="593640"/>
          </a:xfrm>
          <a:prstGeom prst="rect">
            <a:avLst/>
          </a:prstGeom>
          <a:noFill/>
          <a:ln>
            <a:noFill/>
          </a:ln>
        </p:spPr>
      </p:pic>
      <p:pic>
        <p:nvPicPr>
          <p:cNvPr id="431" name="Google Shape;431;p6"/>
          <p:cNvPicPr preferRelativeResize="0"/>
          <p:nvPr/>
        </p:nvPicPr>
        <p:blipFill rotWithShape="1">
          <a:blip r:embed="rId5">
            <a:alphaModFix/>
          </a:blip>
          <a:srcRect b="53850" l="11143" r="42045" t="23408"/>
          <a:stretch/>
        </p:blipFill>
        <p:spPr>
          <a:xfrm>
            <a:off x="4600440" y="4950000"/>
            <a:ext cx="1666800" cy="455400"/>
          </a:xfrm>
          <a:prstGeom prst="rect">
            <a:avLst/>
          </a:prstGeom>
          <a:noFill/>
          <a:ln>
            <a:noFill/>
          </a:ln>
        </p:spPr>
      </p:pic>
      <p:sp>
        <p:nvSpPr>
          <p:cNvPr id="432" name="Google Shape;432;p6"/>
          <p:cNvSpPr/>
          <p:nvPr/>
        </p:nvSpPr>
        <p:spPr>
          <a:xfrm>
            <a:off x="2426040" y="2133000"/>
            <a:ext cx="2818800" cy="361440"/>
          </a:xfrm>
          <a:prstGeom prst="rect">
            <a:avLst/>
          </a:prstGeom>
          <a:noFill/>
          <a:ln>
            <a:noFill/>
          </a:ln>
        </p:spPr>
        <p:txBody>
          <a:bodyPr anchorCtr="0" anchor="t" bIns="182875" lIns="91425" spcFirstLastPara="1" rIns="91425" wrap="square" tIns="182875">
            <a:noAutofit/>
          </a:bodyPr>
          <a:lstStyle/>
          <a:p>
            <a:pPr indent="0" lvl="0" marL="0" marR="0" rtl="0" algn="l">
              <a:lnSpc>
                <a:spcPct val="100000"/>
              </a:lnSpc>
              <a:spcBef>
                <a:spcPts val="0"/>
              </a:spcBef>
              <a:spcAft>
                <a:spcPts val="0"/>
              </a:spcAft>
              <a:buNone/>
            </a:pPr>
            <a:r>
              <a:rPr b="0" lang="es-ES" sz="1300" strike="noStrike">
                <a:solidFill>
                  <a:srgbClr val="000000"/>
                </a:solidFill>
                <a:latin typeface="Consolas"/>
                <a:ea typeface="Consolas"/>
                <a:cs typeface="Consolas"/>
                <a:sym typeface="Consolas"/>
              </a:rPr>
              <a:t>Amplicon-based enrichment</a:t>
            </a:r>
            <a:endParaRPr b="0" sz="1300" strike="noStrike">
              <a:solidFill>
                <a:schemeClr val="dk1"/>
              </a:solidFill>
              <a:latin typeface="Arial"/>
              <a:ea typeface="Arial"/>
              <a:cs typeface="Arial"/>
              <a:sym typeface="Arial"/>
            </a:endParaRPr>
          </a:p>
        </p:txBody>
      </p:sp>
      <p:sp>
        <p:nvSpPr>
          <p:cNvPr id="433" name="Google Shape;433;p6"/>
          <p:cNvSpPr/>
          <p:nvPr/>
        </p:nvSpPr>
        <p:spPr>
          <a:xfrm>
            <a:off x="5321520" y="2133000"/>
            <a:ext cx="2373840" cy="361440"/>
          </a:xfrm>
          <a:prstGeom prst="rect">
            <a:avLst/>
          </a:prstGeom>
          <a:noFill/>
          <a:ln>
            <a:noFill/>
          </a:ln>
        </p:spPr>
        <p:txBody>
          <a:bodyPr anchorCtr="0" anchor="t" bIns="182875" lIns="91425" spcFirstLastPara="1" rIns="91425" wrap="square" tIns="182875">
            <a:noAutofit/>
          </a:bodyPr>
          <a:lstStyle/>
          <a:p>
            <a:pPr indent="0" lvl="0" marL="0" marR="0" rtl="0" algn="l">
              <a:lnSpc>
                <a:spcPct val="100000"/>
              </a:lnSpc>
              <a:spcBef>
                <a:spcPts val="0"/>
              </a:spcBef>
              <a:spcAft>
                <a:spcPts val="0"/>
              </a:spcAft>
              <a:buNone/>
            </a:pPr>
            <a:r>
              <a:rPr b="0" lang="es-ES" sz="1300" strike="noStrike">
                <a:solidFill>
                  <a:srgbClr val="000000"/>
                </a:solidFill>
                <a:latin typeface="Consolas"/>
                <a:ea typeface="Consolas"/>
                <a:cs typeface="Consolas"/>
                <a:sym typeface="Consolas"/>
              </a:rPr>
              <a:t>Probe capture enrichment</a:t>
            </a:r>
            <a:endParaRPr b="0" sz="1300" strike="noStrike">
              <a:solidFill>
                <a:schemeClr val="dk1"/>
              </a:solidFill>
              <a:latin typeface="Arial"/>
              <a:ea typeface="Arial"/>
              <a:cs typeface="Arial"/>
              <a:sym typeface="Arial"/>
            </a:endParaRPr>
          </a:p>
        </p:txBody>
      </p:sp>
      <p:sp>
        <p:nvSpPr>
          <p:cNvPr id="434" name="Google Shape;434;p6"/>
          <p:cNvSpPr/>
          <p:nvPr/>
        </p:nvSpPr>
        <p:spPr>
          <a:xfrm rot="3414000">
            <a:off x="2893680" y="2358000"/>
            <a:ext cx="232200" cy="1005840"/>
          </a:xfrm>
          <a:prstGeom prst="downArrow">
            <a:avLst>
              <a:gd fmla="val 50000" name="adj1"/>
              <a:gd fmla="val 50000" name="adj2"/>
            </a:avLst>
          </a:prstGeom>
          <a:solidFill>
            <a:schemeClr val="lt2"/>
          </a:solidFill>
          <a:ln cap="flat" cmpd="sng" w="9525">
            <a:solidFill>
              <a:srgbClr val="44546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5" name="Google Shape;435;p6"/>
          <p:cNvSpPr/>
          <p:nvPr/>
        </p:nvSpPr>
        <p:spPr>
          <a:xfrm rot="-2703000">
            <a:off x="4265280" y="2434320"/>
            <a:ext cx="231840" cy="1005840"/>
          </a:xfrm>
          <a:prstGeom prst="downArrow">
            <a:avLst>
              <a:gd fmla="val 50000" name="adj1"/>
              <a:gd fmla="val 50000" name="adj2"/>
            </a:avLst>
          </a:prstGeom>
          <a:solidFill>
            <a:schemeClr val="lt2"/>
          </a:solidFill>
          <a:ln cap="flat" cmpd="sng" w="9525">
            <a:solidFill>
              <a:srgbClr val="44546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6" name="Google Shape;436;p6"/>
          <p:cNvSpPr/>
          <p:nvPr/>
        </p:nvSpPr>
        <p:spPr>
          <a:xfrm rot="2898000">
            <a:off x="6094440" y="2357280"/>
            <a:ext cx="231840" cy="1005840"/>
          </a:xfrm>
          <a:prstGeom prst="downArrow">
            <a:avLst>
              <a:gd fmla="val 50000" name="adj1"/>
              <a:gd fmla="val 50000" name="adj2"/>
            </a:avLst>
          </a:prstGeom>
          <a:solidFill>
            <a:schemeClr val="lt2"/>
          </a:solidFill>
          <a:ln cap="flat" cmpd="sng" w="9525">
            <a:solidFill>
              <a:srgbClr val="44546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7" name="Google Shape;437;p6"/>
          <p:cNvPicPr preferRelativeResize="0"/>
          <p:nvPr/>
        </p:nvPicPr>
        <p:blipFill rotWithShape="1">
          <a:blip r:embed="rId6">
            <a:alphaModFix/>
          </a:blip>
          <a:srcRect b="0" l="22846" r="22278" t="0"/>
          <a:stretch/>
        </p:blipFill>
        <p:spPr>
          <a:xfrm>
            <a:off x="4895640" y="3225240"/>
            <a:ext cx="785160" cy="743400"/>
          </a:xfrm>
          <a:prstGeom prst="rect">
            <a:avLst/>
          </a:prstGeom>
          <a:noFill/>
          <a:ln>
            <a:noFill/>
          </a:ln>
        </p:spPr>
      </p:pic>
      <p:sp>
        <p:nvSpPr>
          <p:cNvPr id="438" name="Google Shape;438;p6"/>
          <p:cNvSpPr/>
          <p:nvPr/>
        </p:nvSpPr>
        <p:spPr>
          <a:xfrm>
            <a:off x="5241600" y="4456080"/>
            <a:ext cx="232200" cy="361440"/>
          </a:xfrm>
          <a:prstGeom prst="downArrow">
            <a:avLst>
              <a:gd fmla="val 50000" name="adj1"/>
              <a:gd fmla="val 50000" name="adj2"/>
            </a:avLst>
          </a:prstGeom>
          <a:solidFill>
            <a:schemeClr val="lt2"/>
          </a:solidFill>
          <a:ln cap="flat" cmpd="sng" w="9525">
            <a:solidFill>
              <a:srgbClr val="44546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9" name="Google Shape;439;p6"/>
          <p:cNvSpPr/>
          <p:nvPr/>
        </p:nvSpPr>
        <p:spPr>
          <a:xfrm>
            <a:off x="4524120" y="4101120"/>
            <a:ext cx="1666800" cy="222480"/>
          </a:xfrm>
          <a:prstGeom prst="rect">
            <a:avLst/>
          </a:prstGeom>
          <a:noFill/>
          <a:ln>
            <a:noFill/>
          </a:ln>
        </p:spPr>
        <p:txBody>
          <a:bodyPr anchorCtr="0" anchor="ctr" bIns="182875" lIns="91425" spcFirstLastPara="1" rIns="91425" wrap="square" tIns="182875">
            <a:noAutofit/>
          </a:bodyPr>
          <a:lstStyle/>
          <a:p>
            <a:pPr indent="0" lvl="0" marL="0" marR="0" rtl="0" algn="l">
              <a:lnSpc>
                <a:spcPct val="100000"/>
              </a:lnSpc>
              <a:spcBef>
                <a:spcPts val="0"/>
              </a:spcBef>
              <a:spcAft>
                <a:spcPts val="0"/>
              </a:spcAft>
              <a:buNone/>
            </a:pPr>
            <a:r>
              <a:rPr b="0" lang="es-ES" sz="1000" strike="noStrike">
                <a:solidFill>
                  <a:srgbClr val="000000"/>
                </a:solidFill>
                <a:latin typeface="Consolas"/>
                <a:ea typeface="Consolas"/>
                <a:cs typeface="Consolas"/>
                <a:sym typeface="Consolas"/>
              </a:rPr>
              <a:t>Illumina short reads</a:t>
            </a:r>
            <a:endParaRPr b="0" sz="1000" strike="noStrike">
              <a:solidFill>
                <a:schemeClr val="dk1"/>
              </a:solidFill>
              <a:latin typeface="Arial"/>
              <a:ea typeface="Arial"/>
              <a:cs typeface="Arial"/>
              <a:sym typeface="Arial"/>
            </a:endParaRPr>
          </a:p>
        </p:txBody>
      </p:sp>
      <p:sp>
        <p:nvSpPr>
          <p:cNvPr id="440" name="Google Shape;440;p6"/>
          <p:cNvSpPr/>
          <p:nvPr/>
        </p:nvSpPr>
        <p:spPr>
          <a:xfrm rot="10800000">
            <a:off x="7676640" y="2133000"/>
            <a:ext cx="179640" cy="3303360"/>
          </a:xfrm>
          <a:prstGeom prst="leftBrace">
            <a:avLst>
              <a:gd fmla="val 50000" name="adj1"/>
              <a:gd fmla="val 50000" name="adj2"/>
            </a:avLst>
          </a:prstGeom>
          <a:noFill/>
          <a:ln cap="flat" cmpd="sng" w="9525">
            <a:solidFill>
              <a:srgbClr val="07376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1" name="Google Shape;441;p6"/>
          <p:cNvPicPr preferRelativeResize="0"/>
          <p:nvPr/>
        </p:nvPicPr>
        <p:blipFill rotWithShape="1">
          <a:blip r:embed="rId7">
            <a:alphaModFix/>
          </a:blip>
          <a:srcRect b="0" l="0" r="0" t="0"/>
          <a:stretch/>
        </p:blipFill>
        <p:spPr>
          <a:xfrm>
            <a:off x="7930440" y="3487680"/>
            <a:ext cx="1029600" cy="593640"/>
          </a:xfrm>
          <a:prstGeom prst="rect">
            <a:avLst/>
          </a:prstGeom>
          <a:noFill/>
          <a:ln>
            <a:noFill/>
          </a:ln>
        </p:spPr>
      </p:pic>
      <p:sp>
        <p:nvSpPr>
          <p:cNvPr id="442" name="Google Shape;442;p6"/>
          <p:cNvSpPr/>
          <p:nvPr/>
        </p:nvSpPr>
        <p:spPr>
          <a:xfrm>
            <a:off x="894600" y="2439720"/>
            <a:ext cx="179640" cy="1528920"/>
          </a:xfrm>
          <a:prstGeom prst="leftBrace">
            <a:avLst>
              <a:gd fmla="val 50000" name="adj1"/>
              <a:gd fmla="val 50000" name="adj2"/>
            </a:avLst>
          </a:prstGeom>
          <a:noFill/>
          <a:ln cap="flat" cmpd="sng" w="9525">
            <a:solidFill>
              <a:srgbClr val="07376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3" name="Google Shape;443;p6"/>
          <p:cNvSpPr/>
          <p:nvPr/>
        </p:nvSpPr>
        <p:spPr>
          <a:xfrm>
            <a:off x="894600" y="4365360"/>
            <a:ext cx="179640" cy="1071000"/>
          </a:xfrm>
          <a:prstGeom prst="leftBrace">
            <a:avLst>
              <a:gd fmla="val 50000" name="adj1"/>
              <a:gd fmla="val 50000" name="adj2"/>
            </a:avLst>
          </a:prstGeom>
          <a:noFill/>
          <a:ln cap="flat" cmpd="sng" w="9525">
            <a:solidFill>
              <a:srgbClr val="07376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4" name="Google Shape;444;p6"/>
          <p:cNvSpPr/>
          <p:nvPr/>
        </p:nvSpPr>
        <p:spPr>
          <a:xfrm>
            <a:off x="179640" y="3093120"/>
            <a:ext cx="1300320" cy="222480"/>
          </a:xfrm>
          <a:prstGeom prst="rect">
            <a:avLst/>
          </a:prstGeom>
          <a:noFill/>
          <a:ln>
            <a:noFill/>
          </a:ln>
        </p:spPr>
        <p:txBody>
          <a:bodyPr anchorCtr="0" anchor="ctr" bIns="182875" lIns="91425" spcFirstLastPara="1" rIns="91425" wrap="square" tIns="182875">
            <a:noAutofit/>
          </a:bodyPr>
          <a:lstStyle/>
          <a:p>
            <a:pPr indent="0" lvl="0" marL="0" marR="0" rtl="0" algn="l">
              <a:lnSpc>
                <a:spcPct val="100000"/>
              </a:lnSpc>
              <a:spcBef>
                <a:spcPts val="0"/>
              </a:spcBef>
              <a:spcAft>
                <a:spcPts val="0"/>
              </a:spcAft>
              <a:buNone/>
            </a:pPr>
            <a:r>
              <a:rPr b="0" lang="es-ES" sz="1000" strike="noStrike">
                <a:solidFill>
                  <a:srgbClr val="000000"/>
                </a:solidFill>
                <a:latin typeface="Consolas"/>
                <a:ea typeface="Consolas"/>
                <a:cs typeface="Consolas"/>
                <a:sym typeface="Consolas"/>
              </a:rPr>
              <a:t>Wet-lab</a:t>
            </a:r>
            <a:endParaRPr b="0" sz="1000" strike="noStrike">
              <a:solidFill>
                <a:schemeClr val="dk1"/>
              </a:solidFill>
              <a:latin typeface="Arial"/>
              <a:ea typeface="Arial"/>
              <a:cs typeface="Arial"/>
              <a:sym typeface="Arial"/>
            </a:endParaRPr>
          </a:p>
        </p:txBody>
      </p:sp>
      <p:sp>
        <p:nvSpPr>
          <p:cNvPr id="445" name="Google Shape;445;p6"/>
          <p:cNvSpPr/>
          <p:nvPr/>
        </p:nvSpPr>
        <p:spPr>
          <a:xfrm>
            <a:off x="179640" y="4769280"/>
            <a:ext cx="1300320" cy="222480"/>
          </a:xfrm>
          <a:prstGeom prst="rect">
            <a:avLst/>
          </a:prstGeom>
          <a:noFill/>
          <a:ln>
            <a:noFill/>
          </a:ln>
        </p:spPr>
        <p:txBody>
          <a:bodyPr anchorCtr="0" anchor="ctr" bIns="182875" lIns="91425" spcFirstLastPara="1" rIns="91425" wrap="square" tIns="182875">
            <a:noAutofit/>
          </a:bodyPr>
          <a:lstStyle/>
          <a:p>
            <a:pPr indent="0" lvl="0" marL="0" marR="0" rtl="0" algn="l">
              <a:lnSpc>
                <a:spcPct val="100000"/>
              </a:lnSpc>
              <a:spcBef>
                <a:spcPts val="0"/>
              </a:spcBef>
              <a:spcAft>
                <a:spcPts val="0"/>
              </a:spcAft>
              <a:buNone/>
            </a:pPr>
            <a:r>
              <a:rPr b="0" lang="es-ES" sz="1000" strike="noStrike">
                <a:solidFill>
                  <a:srgbClr val="000000"/>
                </a:solidFill>
                <a:latin typeface="Consolas"/>
                <a:ea typeface="Consolas"/>
                <a:cs typeface="Consolas"/>
                <a:sym typeface="Consolas"/>
              </a:rPr>
              <a:t>Dry-lab</a:t>
            </a:r>
            <a:endParaRPr b="0" sz="1000" strike="noStrike">
              <a:solidFill>
                <a:schemeClr val="dk1"/>
              </a:solidFill>
              <a:latin typeface="Arial"/>
              <a:ea typeface="Arial"/>
              <a:cs typeface="Arial"/>
              <a:sym typeface="Arial"/>
            </a:endParaRPr>
          </a:p>
        </p:txBody>
      </p:sp>
      <p:sp>
        <p:nvSpPr>
          <p:cNvPr id="446" name="Google Shape;446;p6"/>
          <p:cNvSpPr/>
          <p:nvPr/>
        </p:nvSpPr>
        <p:spPr>
          <a:xfrm>
            <a:off x="3389400" y="2685600"/>
            <a:ext cx="1300320" cy="361440"/>
          </a:xfrm>
          <a:prstGeom prst="rect">
            <a:avLst/>
          </a:prstGeom>
          <a:noFill/>
          <a:ln>
            <a:noFill/>
          </a:ln>
        </p:spPr>
        <p:txBody>
          <a:bodyPr anchorCtr="0" anchor="ctr" bIns="182875" lIns="91425" spcFirstLastPara="1" rIns="91425" wrap="square" tIns="182875">
            <a:noAutofit/>
          </a:bodyPr>
          <a:lstStyle/>
          <a:p>
            <a:pPr indent="0" lvl="0" marL="0" marR="0" rtl="0" algn="l">
              <a:lnSpc>
                <a:spcPct val="100000"/>
              </a:lnSpc>
              <a:spcBef>
                <a:spcPts val="0"/>
              </a:spcBef>
              <a:spcAft>
                <a:spcPts val="0"/>
              </a:spcAft>
              <a:buNone/>
            </a:pPr>
            <a:r>
              <a:rPr b="0" lang="es-ES" sz="900" strike="noStrike">
                <a:solidFill>
                  <a:srgbClr val="000000"/>
                </a:solidFill>
                <a:latin typeface="Consolas"/>
                <a:ea typeface="Consolas"/>
                <a:cs typeface="Consolas"/>
                <a:sym typeface="Consolas"/>
              </a:rPr>
              <a:t>Amplicon</a:t>
            </a:r>
            <a:endParaRPr b="0" sz="900"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lang="es-ES" sz="900" strike="noStrike">
                <a:solidFill>
                  <a:srgbClr val="000000"/>
                </a:solidFill>
                <a:latin typeface="Consolas"/>
                <a:ea typeface="Consolas"/>
                <a:cs typeface="Consolas"/>
                <a:sym typeface="Consolas"/>
              </a:rPr>
              <a:t>primers V3</a:t>
            </a:r>
            <a:endParaRPr b="0" sz="900" strike="noStrike">
              <a:solidFill>
                <a:schemeClr val="dk1"/>
              </a:solidFill>
              <a:latin typeface="Arial"/>
              <a:ea typeface="Arial"/>
              <a:cs typeface="Arial"/>
              <a:sym typeface="Arial"/>
            </a:endParaRPr>
          </a:p>
        </p:txBody>
      </p:sp>
      <p:sp>
        <p:nvSpPr>
          <p:cNvPr id="447" name="Google Shape;447;p6"/>
          <p:cNvSpPr/>
          <p:nvPr/>
        </p:nvSpPr>
        <p:spPr>
          <a:xfrm rot="-5409000">
            <a:off x="3436560" y="4287960"/>
            <a:ext cx="232200" cy="1783080"/>
          </a:xfrm>
          <a:prstGeom prst="downArrow">
            <a:avLst>
              <a:gd fmla="val 50000" name="adj1"/>
              <a:gd fmla="val 50000" name="adj2"/>
            </a:avLst>
          </a:prstGeom>
          <a:solidFill>
            <a:schemeClr val="lt2"/>
          </a:solidFill>
          <a:ln cap="flat" cmpd="sng" w="9525">
            <a:solidFill>
              <a:srgbClr val="44546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8" name="Google Shape;448;p6"/>
          <p:cNvSpPr/>
          <p:nvPr/>
        </p:nvSpPr>
        <p:spPr>
          <a:xfrm>
            <a:off x="3250800" y="4854240"/>
            <a:ext cx="517320" cy="222480"/>
          </a:xfrm>
          <a:prstGeom prst="rect">
            <a:avLst/>
          </a:prstGeom>
          <a:noFill/>
          <a:ln>
            <a:noFill/>
          </a:ln>
        </p:spPr>
        <p:txBody>
          <a:bodyPr anchorCtr="0" anchor="ctr" bIns="182875" lIns="91425" spcFirstLastPara="1" rIns="91425" wrap="square" tIns="182875">
            <a:noAutofit/>
          </a:bodyPr>
          <a:lstStyle/>
          <a:p>
            <a:pPr indent="0" lvl="0" marL="0" marR="0" rtl="0" algn="l">
              <a:lnSpc>
                <a:spcPct val="100000"/>
              </a:lnSpc>
              <a:spcBef>
                <a:spcPts val="0"/>
              </a:spcBef>
              <a:spcAft>
                <a:spcPts val="0"/>
              </a:spcAft>
              <a:buNone/>
            </a:pPr>
            <a:r>
              <a:rPr b="0" lang="es-ES" sz="1000" strike="noStrike">
                <a:solidFill>
                  <a:srgbClr val="000000"/>
                </a:solidFill>
                <a:latin typeface="Consolas"/>
                <a:ea typeface="Consolas"/>
                <a:cs typeface="Consolas"/>
                <a:sym typeface="Consolas"/>
              </a:rPr>
              <a:t>2021</a:t>
            </a:r>
            <a:endParaRPr b="0" sz="1000" strike="noStrike">
              <a:solidFill>
                <a:schemeClr val="dk1"/>
              </a:solidFill>
              <a:latin typeface="Arial"/>
              <a:ea typeface="Arial"/>
              <a:cs typeface="Arial"/>
              <a:sym typeface="Arial"/>
            </a:endParaRPr>
          </a:p>
        </p:txBody>
      </p:sp>
      <p:sp>
        <p:nvSpPr>
          <p:cNvPr id="449" name="Google Shape;449;p6"/>
          <p:cNvSpPr/>
          <p:nvPr/>
        </p:nvSpPr>
        <p:spPr>
          <a:xfrm>
            <a:off x="2344680" y="5227560"/>
            <a:ext cx="1300320" cy="361440"/>
          </a:xfrm>
          <a:prstGeom prst="rect">
            <a:avLst/>
          </a:prstGeom>
          <a:noFill/>
          <a:ln>
            <a:noFill/>
          </a:ln>
        </p:spPr>
        <p:txBody>
          <a:bodyPr anchorCtr="0" anchor="ctr" bIns="182875" lIns="91425" spcFirstLastPara="1" rIns="91425" wrap="square" tIns="182875">
            <a:noAutofit/>
          </a:bodyPr>
          <a:lstStyle/>
          <a:p>
            <a:pPr indent="0" lvl="0" marL="0" marR="0" rtl="0" algn="l">
              <a:lnSpc>
                <a:spcPct val="100000"/>
              </a:lnSpc>
              <a:spcBef>
                <a:spcPts val="0"/>
              </a:spcBef>
              <a:spcAft>
                <a:spcPts val="0"/>
              </a:spcAft>
              <a:buNone/>
            </a:pPr>
            <a:r>
              <a:rPr b="0" lang="es-ES" sz="900" strike="noStrike">
                <a:solidFill>
                  <a:srgbClr val="000000"/>
                </a:solidFill>
                <a:latin typeface="Consolas"/>
                <a:ea typeface="Consolas"/>
                <a:cs typeface="Consolas"/>
                <a:sym typeface="Consolas"/>
              </a:rPr>
              <a:t>Pipeline V.1.1.</a:t>
            </a:r>
            <a:endParaRPr b="0" sz="900" strike="noStrike">
              <a:solidFill>
                <a:schemeClr val="dk1"/>
              </a:solidFill>
              <a:latin typeface="Arial"/>
              <a:ea typeface="Arial"/>
              <a:cs typeface="Arial"/>
              <a:sym typeface="Arial"/>
            </a:endParaRPr>
          </a:p>
        </p:txBody>
      </p:sp>
      <p:sp>
        <p:nvSpPr>
          <p:cNvPr id="450" name="Google Shape;450;p6"/>
          <p:cNvSpPr/>
          <p:nvPr/>
        </p:nvSpPr>
        <p:spPr>
          <a:xfrm>
            <a:off x="6276600" y="5227560"/>
            <a:ext cx="1300320" cy="361440"/>
          </a:xfrm>
          <a:prstGeom prst="rect">
            <a:avLst/>
          </a:prstGeom>
          <a:noFill/>
          <a:ln>
            <a:noFill/>
          </a:ln>
        </p:spPr>
        <p:txBody>
          <a:bodyPr anchorCtr="0" anchor="ctr" bIns="182875" lIns="91425" spcFirstLastPara="1" rIns="91425" wrap="square" tIns="182875">
            <a:noAutofit/>
          </a:bodyPr>
          <a:lstStyle/>
          <a:p>
            <a:pPr indent="0" lvl="0" marL="0" marR="0" rtl="0" algn="l">
              <a:lnSpc>
                <a:spcPct val="100000"/>
              </a:lnSpc>
              <a:spcBef>
                <a:spcPts val="0"/>
              </a:spcBef>
              <a:spcAft>
                <a:spcPts val="0"/>
              </a:spcAft>
              <a:buNone/>
            </a:pPr>
            <a:r>
              <a:rPr b="0" lang="es-ES" sz="900" strike="noStrike">
                <a:solidFill>
                  <a:srgbClr val="000000"/>
                </a:solidFill>
                <a:latin typeface="Consolas"/>
                <a:ea typeface="Consolas"/>
                <a:cs typeface="Consolas"/>
                <a:sym typeface="Consolas"/>
              </a:rPr>
              <a:t>Pipeline V.2.0.</a:t>
            </a:r>
            <a:endParaRPr b="0" sz="900" strike="noStrike">
              <a:solidFill>
                <a:schemeClr val="dk1"/>
              </a:solidFill>
              <a:latin typeface="Arial"/>
              <a:ea typeface="Arial"/>
              <a:cs typeface="Arial"/>
              <a:sym typeface="Arial"/>
            </a:endParaRPr>
          </a:p>
        </p:txBody>
      </p:sp>
      <p:sp>
        <p:nvSpPr>
          <p:cNvPr id="451" name="Google Shape;451;p6"/>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a:p>
        </p:txBody>
      </p:sp>
      <p:sp>
        <p:nvSpPr>
          <p:cNvPr id="452" name="Google Shape;452;p6"/>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B8B8B"/>
              </a:buClr>
              <a:buSzPts val="900"/>
              <a:buFont typeface="Calibri"/>
              <a:buNone/>
            </a:pPr>
            <a:fld id="{00000000-1234-1234-1234-123412341234}" type="slidenum">
              <a:rPr lang="es-ES"/>
              <a:t>‹#›</a:t>
            </a:fld>
            <a:endParaRPr/>
          </a:p>
        </p:txBody>
      </p:sp>
      <p:sp>
        <p:nvSpPr>
          <p:cNvPr id="453" name="Google Shape;453;p6"/>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8B8B8B"/>
              </a:buClr>
              <a:buSzPts val="900"/>
              <a:buFont typeface="Calibri"/>
              <a:buNone/>
            </a:pPr>
            <a:r>
              <a:rPr lang="es-ES"/>
              <a:t>14/11/2024</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7"/>
          <p:cNvSpPr/>
          <p:nvPr/>
        </p:nvSpPr>
        <p:spPr>
          <a:xfrm>
            <a:off x="628560" y="700560"/>
            <a:ext cx="7886520" cy="865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s-ES" sz="2100" strike="noStrike">
                <a:solidFill>
                  <a:srgbClr val="000000"/>
                </a:solidFill>
                <a:latin typeface="Consolas"/>
                <a:ea typeface="Consolas"/>
                <a:cs typeface="Consolas"/>
                <a:sym typeface="Consolas"/>
              </a:rPr>
              <a:t>2. Sequencing approaches</a:t>
            </a:r>
            <a:endParaRPr b="0" sz="2100" strike="noStrike">
              <a:solidFill>
                <a:schemeClr val="dk1"/>
              </a:solidFill>
              <a:latin typeface="Arial"/>
              <a:ea typeface="Arial"/>
              <a:cs typeface="Arial"/>
              <a:sym typeface="Arial"/>
            </a:endParaRPr>
          </a:p>
        </p:txBody>
      </p:sp>
      <p:sp>
        <p:nvSpPr>
          <p:cNvPr id="460" name="Google Shape;460;p7"/>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b="0" sz="900" strike="noStrike">
              <a:solidFill>
                <a:srgbClr val="8B8B8B"/>
              </a:solidFill>
              <a:latin typeface="Times New Roman"/>
              <a:ea typeface="Times New Roman"/>
              <a:cs typeface="Times New Roman"/>
              <a:sym typeface="Times New Roman"/>
            </a:endParaRPr>
          </a:p>
        </p:txBody>
      </p:sp>
      <p:pic>
        <p:nvPicPr>
          <p:cNvPr id="461" name="Google Shape;461;p7"/>
          <p:cNvPicPr preferRelativeResize="0"/>
          <p:nvPr/>
        </p:nvPicPr>
        <p:blipFill rotWithShape="1">
          <a:blip r:embed="rId3">
            <a:alphaModFix/>
          </a:blip>
          <a:srcRect b="0" l="0" r="0" t="0"/>
          <a:stretch/>
        </p:blipFill>
        <p:spPr>
          <a:xfrm>
            <a:off x="1682640" y="3177720"/>
            <a:ext cx="895320" cy="838080"/>
          </a:xfrm>
          <a:prstGeom prst="rect">
            <a:avLst/>
          </a:prstGeom>
          <a:noFill/>
          <a:ln>
            <a:noFill/>
          </a:ln>
        </p:spPr>
      </p:pic>
      <p:sp>
        <p:nvSpPr>
          <p:cNvPr id="462" name="Google Shape;462;p7"/>
          <p:cNvSpPr/>
          <p:nvPr/>
        </p:nvSpPr>
        <p:spPr>
          <a:xfrm>
            <a:off x="1479960" y="4101120"/>
            <a:ext cx="1300320" cy="222480"/>
          </a:xfrm>
          <a:prstGeom prst="rect">
            <a:avLst/>
          </a:prstGeom>
          <a:noFill/>
          <a:ln>
            <a:noFill/>
          </a:ln>
        </p:spPr>
        <p:txBody>
          <a:bodyPr anchorCtr="0" anchor="ctr" bIns="182875" lIns="91425" spcFirstLastPara="1" rIns="91425" wrap="square" tIns="182875">
            <a:noAutofit/>
          </a:bodyPr>
          <a:lstStyle/>
          <a:p>
            <a:pPr indent="0" lvl="0" marL="0" marR="0" rtl="0" algn="l">
              <a:lnSpc>
                <a:spcPct val="100000"/>
              </a:lnSpc>
              <a:spcBef>
                <a:spcPts val="0"/>
              </a:spcBef>
              <a:spcAft>
                <a:spcPts val="0"/>
              </a:spcAft>
              <a:buNone/>
            </a:pPr>
            <a:r>
              <a:rPr b="0" lang="es-ES" sz="1000" strike="noStrike">
                <a:solidFill>
                  <a:srgbClr val="000000"/>
                </a:solidFill>
                <a:latin typeface="Consolas"/>
                <a:ea typeface="Consolas"/>
                <a:cs typeface="Consolas"/>
                <a:sym typeface="Consolas"/>
              </a:rPr>
              <a:t>ONT long reads</a:t>
            </a:r>
            <a:endParaRPr b="0" sz="1000" strike="noStrike">
              <a:solidFill>
                <a:schemeClr val="dk1"/>
              </a:solidFill>
              <a:latin typeface="Arial"/>
              <a:ea typeface="Arial"/>
              <a:cs typeface="Arial"/>
              <a:sym typeface="Arial"/>
            </a:endParaRPr>
          </a:p>
        </p:txBody>
      </p:sp>
      <p:sp>
        <p:nvSpPr>
          <p:cNvPr id="463" name="Google Shape;463;p7"/>
          <p:cNvSpPr/>
          <p:nvPr/>
        </p:nvSpPr>
        <p:spPr>
          <a:xfrm>
            <a:off x="2013840" y="4365360"/>
            <a:ext cx="232200" cy="361440"/>
          </a:xfrm>
          <a:prstGeom prst="downArrow">
            <a:avLst>
              <a:gd fmla="val 50000" name="adj1"/>
              <a:gd fmla="val 50000" name="adj2"/>
            </a:avLst>
          </a:prstGeom>
          <a:solidFill>
            <a:schemeClr val="lt2"/>
          </a:solidFill>
          <a:ln cap="flat" cmpd="sng" w="9525">
            <a:solidFill>
              <a:srgbClr val="44546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64" name="Google Shape;464;p7"/>
          <p:cNvPicPr preferRelativeResize="0"/>
          <p:nvPr/>
        </p:nvPicPr>
        <p:blipFill rotWithShape="1">
          <a:blip r:embed="rId4">
            <a:alphaModFix/>
          </a:blip>
          <a:srcRect b="0" l="0" r="0" t="0"/>
          <a:stretch/>
        </p:blipFill>
        <p:spPr>
          <a:xfrm>
            <a:off x="1903680" y="4817880"/>
            <a:ext cx="452520" cy="593640"/>
          </a:xfrm>
          <a:prstGeom prst="rect">
            <a:avLst/>
          </a:prstGeom>
          <a:noFill/>
          <a:ln>
            <a:noFill/>
          </a:ln>
        </p:spPr>
      </p:pic>
      <p:pic>
        <p:nvPicPr>
          <p:cNvPr id="465" name="Google Shape;465;p7"/>
          <p:cNvPicPr preferRelativeResize="0"/>
          <p:nvPr/>
        </p:nvPicPr>
        <p:blipFill rotWithShape="1">
          <a:blip r:embed="rId5">
            <a:alphaModFix/>
          </a:blip>
          <a:srcRect b="53850" l="11143" r="42045" t="23408"/>
          <a:stretch/>
        </p:blipFill>
        <p:spPr>
          <a:xfrm>
            <a:off x="4600440" y="4950000"/>
            <a:ext cx="1666800" cy="455400"/>
          </a:xfrm>
          <a:prstGeom prst="rect">
            <a:avLst/>
          </a:prstGeom>
          <a:noFill/>
          <a:ln>
            <a:noFill/>
          </a:ln>
        </p:spPr>
      </p:pic>
      <p:sp>
        <p:nvSpPr>
          <p:cNvPr id="466" name="Google Shape;466;p7"/>
          <p:cNvSpPr/>
          <p:nvPr/>
        </p:nvSpPr>
        <p:spPr>
          <a:xfrm>
            <a:off x="2426040" y="2133000"/>
            <a:ext cx="2818800" cy="361440"/>
          </a:xfrm>
          <a:prstGeom prst="rect">
            <a:avLst/>
          </a:prstGeom>
          <a:noFill/>
          <a:ln>
            <a:noFill/>
          </a:ln>
        </p:spPr>
        <p:txBody>
          <a:bodyPr anchorCtr="0" anchor="t" bIns="182875" lIns="91425" spcFirstLastPara="1" rIns="91425" wrap="square" tIns="182875">
            <a:noAutofit/>
          </a:bodyPr>
          <a:lstStyle/>
          <a:p>
            <a:pPr indent="0" lvl="0" marL="0" marR="0" rtl="0" algn="l">
              <a:lnSpc>
                <a:spcPct val="100000"/>
              </a:lnSpc>
              <a:spcBef>
                <a:spcPts val="0"/>
              </a:spcBef>
              <a:spcAft>
                <a:spcPts val="0"/>
              </a:spcAft>
              <a:buNone/>
            </a:pPr>
            <a:r>
              <a:rPr b="0" lang="es-ES" sz="1300" strike="noStrike">
                <a:solidFill>
                  <a:srgbClr val="000000"/>
                </a:solidFill>
                <a:latin typeface="Consolas"/>
                <a:ea typeface="Consolas"/>
                <a:cs typeface="Consolas"/>
                <a:sym typeface="Consolas"/>
              </a:rPr>
              <a:t>Amplicon-based enrichment</a:t>
            </a:r>
            <a:endParaRPr b="0" sz="1300" strike="noStrike">
              <a:solidFill>
                <a:schemeClr val="dk1"/>
              </a:solidFill>
              <a:latin typeface="Arial"/>
              <a:ea typeface="Arial"/>
              <a:cs typeface="Arial"/>
              <a:sym typeface="Arial"/>
            </a:endParaRPr>
          </a:p>
        </p:txBody>
      </p:sp>
      <p:sp>
        <p:nvSpPr>
          <p:cNvPr id="467" name="Google Shape;467;p7"/>
          <p:cNvSpPr/>
          <p:nvPr/>
        </p:nvSpPr>
        <p:spPr>
          <a:xfrm>
            <a:off x="5321520" y="2133000"/>
            <a:ext cx="2373840" cy="361440"/>
          </a:xfrm>
          <a:prstGeom prst="rect">
            <a:avLst/>
          </a:prstGeom>
          <a:noFill/>
          <a:ln>
            <a:noFill/>
          </a:ln>
        </p:spPr>
        <p:txBody>
          <a:bodyPr anchorCtr="0" anchor="t" bIns="182875" lIns="91425" spcFirstLastPara="1" rIns="91425" wrap="square" tIns="182875">
            <a:noAutofit/>
          </a:bodyPr>
          <a:lstStyle/>
          <a:p>
            <a:pPr indent="0" lvl="0" marL="0" marR="0" rtl="0" algn="l">
              <a:lnSpc>
                <a:spcPct val="100000"/>
              </a:lnSpc>
              <a:spcBef>
                <a:spcPts val="0"/>
              </a:spcBef>
              <a:spcAft>
                <a:spcPts val="0"/>
              </a:spcAft>
              <a:buNone/>
            </a:pPr>
            <a:r>
              <a:rPr b="0" lang="es-ES" sz="1300" strike="noStrike">
                <a:solidFill>
                  <a:srgbClr val="000000"/>
                </a:solidFill>
                <a:latin typeface="Consolas"/>
                <a:ea typeface="Consolas"/>
                <a:cs typeface="Consolas"/>
                <a:sym typeface="Consolas"/>
              </a:rPr>
              <a:t>Probe capture enrichment</a:t>
            </a:r>
            <a:endParaRPr b="0" sz="1300" strike="noStrike">
              <a:solidFill>
                <a:schemeClr val="dk1"/>
              </a:solidFill>
              <a:latin typeface="Arial"/>
              <a:ea typeface="Arial"/>
              <a:cs typeface="Arial"/>
              <a:sym typeface="Arial"/>
            </a:endParaRPr>
          </a:p>
        </p:txBody>
      </p:sp>
      <p:sp>
        <p:nvSpPr>
          <p:cNvPr id="468" name="Google Shape;468;p7"/>
          <p:cNvSpPr/>
          <p:nvPr/>
        </p:nvSpPr>
        <p:spPr>
          <a:xfrm rot="3414000">
            <a:off x="2893680" y="2358000"/>
            <a:ext cx="232200" cy="1005840"/>
          </a:xfrm>
          <a:prstGeom prst="downArrow">
            <a:avLst>
              <a:gd fmla="val 50000" name="adj1"/>
              <a:gd fmla="val 50000" name="adj2"/>
            </a:avLst>
          </a:prstGeom>
          <a:solidFill>
            <a:schemeClr val="lt2"/>
          </a:solidFill>
          <a:ln cap="flat" cmpd="sng" w="9525">
            <a:solidFill>
              <a:srgbClr val="44546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9" name="Google Shape;469;p7"/>
          <p:cNvSpPr/>
          <p:nvPr/>
        </p:nvSpPr>
        <p:spPr>
          <a:xfrm rot="-2703000">
            <a:off x="4265280" y="2434320"/>
            <a:ext cx="231840" cy="1005840"/>
          </a:xfrm>
          <a:prstGeom prst="downArrow">
            <a:avLst>
              <a:gd fmla="val 50000" name="adj1"/>
              <a:gd fmla="val 50000" name="adj2"/>
            </a:avLst>
          </a:prstGeom>
          <a:solidFill>
            <a:schemeClr val="lt2"/>
          </a:solidFill>
          <a:ln cap="flat" cmpd="sng" w="9525">
            <a:solidFill>
              <a:srgbClr val="44546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0" name="Google Shape;470;p7"/>
          <p:cNvSpPr/>
          <p:nvPr/>
        </p:nvSpPr>
        <p:spPr>
          <a:xfrm rot="2898000">
            <a:off x="6094440" y="2357280"/>
            <a:ext cx="231840" cy="1005840"/>
          </a:xfrm>
          <a:prstGeom prst="downArrow">
            <a:avLst>
              <a:gd fmla="val 50000" name="adj1"/>
              <a:gd fmla="val 50000" name="adj2"/>
            </a:avLst>
          </a:prstGeom>
          <a:solidFill>
            <a:schemeClr val="lt2"/>
          </a:solidFill>
          <a:ln cap="flat" cmpd="sng" w="9525">
            <a:solidFill>
              <a:srgbClr val="44546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71" name="Google Shape;471;p7"/>
          <p:cNvPicPr preferRelativeResize="0"/>
          <p:nvPr/>
        </p:nvPicPr>
        <p:blipFill rotWithShape="1">
          <a:blip r:embed="rId6">
            <a:alphaModFix/>
          </a:blip>
          <a:srcRect b="0" l="22846" r="22278" t="0"/>
          <a:stretch/>
        </p:blipFill>
        <p:spPr>
          <a:xfrm>
            <a:off x="4895640" y="3225240"/>
            <a:ext cx="785160" cy="743400"/>
          </a:xfrm>
          <a:prstGeom prst="rect">
            <a:avLst/>
          </a:prstGeom>
          <a:noFill/>
          <a:ln>
            <a:noFill/>
          </a:ln>
        </p:spPr>
      </p:pic>
      <p:sp>
        <p:nvSpPr>
          <p:cNvPr id="472" name="Google Shape;472;p7"/>
          <p:cNvSpPr/>
          <p:nvPr/>
        </p:nvSpPr>
        <p:spPr>
          <a:xfrm>
            <a:off x="5241600" y="4456080"/>
            <a:ext cx="232200" cy="361440"/>
          </a:xfrm>
          <a:prstGeom prst="downArrow">
            <a:avLst>
              <a:gd fmla="val 50000" name="adj1"/>
              <a:gd fmla="val 50000" name="adj2"/>
            </a:avLst>
          </a:prstGeom>
          <a:solidFill>
            <a:schemeClr val="lt2"/>
          </a:solidFill>
          <a:ln cap="flat" cmpd="sng" w="9525">
            <a:solidFill>
              <a:srgbClr val="44546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3" name="Google Shape;473;p7"/>
          <p:cNvSpPr/>
          <p:nvPr/>
        </p:nvSpPr>
        <p:spPr>
          <a:xfrm>
            <a:off x="4524120" y="4101120"/>
            <a:ext cx="1666800" cy="222480"/>
          </a:xfrm>
          <a:prstGeom prst="rect">
            <a:avLst/>
          </a:prstGeom>
          <a:noFill/>
          <a:ln>
            <a:noFill/>
          </a:ln>
        </p:spPr>
        <p:txBody>
          <a:bodyPr anchorCtr="0" anchor="ctr" bIns="182875" lIns="91425" spcFirstLastPara="1" rIns="91425" wrap="square" tIns="182875">
            <a:noAutofit/>
          </a:bodyPr>
          <a:lstStyle/>
          <a:p>
            <a:pPr indent="0" lvl="0" marL="0" marR="0" rtl="0" algn="l">
              <a:lnSpc>
                <a:spcPct val="100000"/>
              </a:lnSpc>
              <a:spcBef>
                <a:spcPts val="0"/>
              </a:spcBef>
              <a:spcAft>
                <a:spcPts val="0"/>
              </a:spcAft>
              <a:buNone/>
            </a:pPr>
            <a:r>
              <a:rPr b="0" lang="es-ES" sz="1000" strike="noStrike">
                <a:solidFill>
                  <a:srgbClr val="000000"/>
                </a:solidFill>
                <a:latin typeface="Consolas"/>
                <a:ea typeface="Consolas"/>
                <a:cs typeface="Consolas"/>
                <a:sym typeface="Consolas"/>
              </a:rPr>
              <a:t>Illumina short reads</a:t>
            </a:r>
            <a:endParaRPr b="0" sz="1000" strike="noStrike">
              <a:solidFill>
                <a:schemeClr val="dk1"/>
              </a:solidFill>
              <a:latin typeface="Arial"/>
              <a:ea typeface="Arial"/>
              <a:cs typeface="Arial"/>
              <a:sym typeface="Arial"/>
            </a:endParaRPr>
          </a:p>
        </p:txBody>
      </p:sp>
      <p:sp>
        <p:nvSpPr>
          <p:cNvPr id="474" name="Google Shape;474;p7"/>
          <p:cNvSpPr/>
          <p:nvPr/>
        </p:nvSpPr>
        <p:spPr>
          <a:xfrm rot="10800000">
            <a:off x="7676640" y="2133000"/>
            <a:ext cx="179640" cy="3303360"/>
          </a:xfrm>
          <a:prstGeom prst="leftBrace">
            <a:avLst>
              <a:gd fmla="val 50000" name="adj1"/>
              <a:gd fmla="val 50000" name="adj2"/>
            </a:avLst>
          </a:prstGeom>
          <a:noFill/>
          <a:ln cap="flat" cmpd="sng" w="9525">
            <a:solidFill>
              <a:srgbClr val="07376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75" name="Google Shape;475;p7"/>
          <p:cNvPicPr preferRelativeResize="0"/>
          <p:nvPr/>
        </p:nvPicPr>
        <p:blipFill rotWithShape="1">
          <a:blip r:embed="rId7">
            <a:alphaModFix/>
          </a:blip>
          <a:srcRect b="0" l="0" r="0" t="0"/>
          <a:stretch/>
        </p:blipFill>
        <p:spPr>
          <a:xfrm>
            <a:off x="7930440" y="3487680"/>
            <a:ext cx="1029600" cy="593640"/>
          </a:xfrm>
          <a:prstGeom prst="rect">
            <a:avLst/>
          </a:prstGeom>
          <a:noFill/>
          <a:ln>
            <a:noFill/>
          </a:ln>
        </p:spPr>
      </p:pic>
      <p:sp>
        <p:nvSpPr>
          <p:cNvPr id="476" name="Google Shape;476;p7"/>
          <p:cNvSpPr/>
          <p:nvPr/>
        </p:nvSpPr>
        <p:spPr>
          <a:xfrm>
            <a:off x="894600" y="2439720"/>
            <a:ext cx="179640" cy="1528920"/>
          </a:xfrm>
          <a:prstGeom prst="leftBrace">
            <a:avLst>
              <a:gd fmla="val 50000" name="adj1"/>
              <a:gd fmla="val 50000" name="adj2"/>
            </a:avLst>
          </a:prstGeom>
          <a:noFill/>
          <a:ln cap="flat" cmpd="sng" w="9525">
            <a:solidFill>
              <a:srgbClr val="07376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7" name="Google Shape;477;p7"/>
          <p:cNvSpPr/>
          <p:nvPr/>
        </p:nvSpPr>
        <p:spPr>
          <a:xfrm>
            <a:off x="894600" y="4365360"/>
            <a:ext cx="179640" cy="1071000"/>
          </a:xfrm>
          <a:prstGeom prst="leftBrace">
            <a:avLst>
              <a:gd fmla="val 50000" name="adj1"/>
              <a:gd fmla="val 50000" name="adj2"/>
            </a:avLst>
          </a:prstGeom>
          <a:noFill/>
          <a:ln cap="flat" cmpd="sng" w="9525">
            <a:solidFill>
              <a:srgbClr val="07376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8" name="Google Shape;478;p7"/>
          <p:cNvSpPr/>
          <p:nvPr/>
        </p:nvSpPr>
        <p:spPr>
          <a:xfrm>
            <a:off x="179640" y="3093120"/>
            <a:ext cx="1300320" cy="222480"/>
          </a:xfrm>
          <a:prstGeom prst="rect">
            <a:avLst/>
          </a:prstGeom>
          <a:noFill/>
          <a:ln>
            <a:noFill/>
          </a:ln>
        </p:spPr>
        <p:txBody>
          <a:bodyPr anchorCtr="0" anchor="ctr" bIns="182875" lIns="91425" spcFirstLastPara="1" rIns="91425" wrap="square" tIns="182875">
            <a:noAutofit/>
          </a:bodyPr>
          <a:lstStyle/>
          <a:p>
            <a:pPr indent="0" lvl="0" marL="0" marR="0" rtl="0" algn="l">
              <a:lnSpc>
                <a:spcPct val="100000"/>
              </a:lnSpc>
              <a:spcBef>
                <a:spcPts val="0"/>
              </a:spcBef>
              <a:spcAft>
                <a:spcPts val="0"/>
              </a:spcAft>
              <a:buNone/>
            </a:pPr>
            <a:r>
              <a:rPr b="0" lang="es-ES" sz="1000" strike="noStrike">
                <a:solidFill>
                  <a:srgbClr val="000000"/>
                </a:solidFill>
                <a:latin typeface="Consolas"/>
                <a:ea typeface="Consolas"/>
                <a:cs typeface="Consolas"/>
                <a:sym typeface="Consolas"/>
              </a:rPr>
              <a:t>Wet-lab</a:t>
            </a:r>
            <a:endParaRPr b="0" sz="1000" strike="noStrike">
              <a:solidFill>
                <a:schemeClr val="dk1"/>
              </a:solidFill>
              <a:latin typeface="Arial"/>
              <a:ea typeface="Arial"/>
              <a:cs typeface="Arial"/>
              <a:sym typeface="Arial"/>
            </a:endParaRPr>
          </a:p>
        </p:txBody>
      </p:sp>
      <p:sp>
        <p:nvSpPr>
          <p:cNvPr id="479" name="Google Shape;479;p7"/>
          <p:cNvSpPr/>
          <p:nvPr/>
        </p:nvSpPr>
        <p:spPr>
          <a:xfrm>
            <a:off x="179640" y="4769280"/>
            <a:ext cx="1300320" cy="222480"/>
          </a:xfrm>
          <a:prstGeom prst="rect">
            <a:avLst/>
          </a:prstGeom>
          <a:noFill/>
          <a:ln>
            <a:noFill/>
          </a:ln>
        </p:spPr>
        <p:txBody>
          <a:bodyPr anchorCtr="0" anchor="ctr" bIns="182875" lIns="91425" spcFirstLastPara="1" rIns="91425" wrap="square" tIns="182875">
            <a:noAutofit/>
          </a:bodyPr>
          <a:lstStyle/>
          <a:p>
            <a:pPr indent="0" lvl="0" marL="0" marR="0" rtl="0" algn="l">
              <a:lnSpc>
                <a:spcPct val="100000"/>
              </a:lnSpc>
              <a:spcBef>
                <a:spcPts val="0"/>
              </a:spcBef>
              <a:spcAft>
                <a:spcPts val="0"/>
              </a:spcAft>
              <a:buNone/>
            </a:pPr>
            <a:r>
              <a:rPr b="0" lang="es-ES" sz="1000" strike="noStrike">
                <a:solidFill>
                  <a:srgbClr val="000000"/>
                </a:solidFill>
                <a:latin typeface="Consolas"/>
                <a:ea typeface="Consolas"/>
                <a:cs typeface="Consolas"/>
                <a:sym typeface="Consolas"/>
              </a:rPr>
              <a:t>Dry-lab</a:t>
            </a:r>
            <a:endParaRPr b="0" sz="1000" strike="noStrike">
              <a:solidFill>
                <a:schemeClr val="dk1"/>
              </a:solidFill>
              <a:latin typeface="Arial"/>
              <a:ea typeface="Arial"/>
              <a:cs typeface="Arial"/>
              <a:sym typeface="Arial"/>
            </a:endParaRPr>
          </a:p>
        </p:txBody>
      </p:sp>
      <p:sp>
        <p:nvSpPr>
          <p:cNvPr id="480" name="Google Shape;480;p7"/>
          <p:cNvSpPr/>
          <p:nvPr/>
        </p:nvSpPr>
        <p:spPr>
          <a:xfrm>
            <a:off x="3389400" y="2685600"/>
            <a:ext cx="1300320" cy="361440"/>
          </a:xfrm>
          <a:prstGeom prst="rect">
            <a:avLst/>
          </a:prstGeom>
          <a:noFill/>
          <a:ln>
            <a:noFill/>
          </a:ln>
        </p:spPr>
        <p:txBody>
          <a:bodyPr anchorCtr="0" anchor="ctr" bIns="182875" lIns="91425" spcFirstLastPara="1" rIns="91425" wrap="square" tIns="182875">
            <a:noAutofit/>
          </a:bodyPr>
          <a:lstStyle/>
          <a:p>
            <a:pPr indent="0" lvl="0" marL="0" marR="0" rtl="0" algn="l">
              <a:lnSpc>
                <a:spcPct val="100000"/>
              </a:lnSpc>
              <a:spcBef>
                <a:spcPts val="0"/>
              </a:spcBef>
              <a:spcAft>
                <a:spcPts val="0"/>
              </a:spcAft>
              <a:buNone/>
            </a:pPr>
            <a:r>
              <a:rPr b="0" lang="es-ES" sz="900" strike="noStrike">
                <a:solidFill>
                  <a:srgbClr val="000000"/>
                </a:solidFill>
                <a:latin typeface="Consolas"/>
                <a:ea typeface="Consolas"/>
                <a:cs typeface="Consolas"/>
                <a:sym typeface="Consolas"/>
              </a:rPr>
              <a:t>Amplicon</a:t>
            </a:r>
            <a:endParaRPr b="0" sz="900"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lang="es-ES" sz="900" strike="noStrike">
                <a:solidFill>
                  <a:srgbClr val="000000"/>
                </a:solidFill>
                <a:latin typeface="Consolas"/>
                <a:ea typeface="Consolas"/>
                <a:cs typeface="Consolas"/>
                <a:sym typeface="Consolas"/>
              </a:rPr>
              <a:t>primers V4</a:t>
            </a:r>
            <a:endParaRPr b="0" sz="900" strike="noStrike">
              <a:solidFill>
                <a:schemeClr val="dk1"/>
              </a:solidFill>
              <a:latin typeface="Arial"/>
              <a:ea typeface="Arial"/>
              <a:cs typeface="Arial"/>
              <a:sym typeface="Arial"/>
            </a:endParaRPr>
          </a:p>
        </p:txBody>
      </p:sp>
      <p:sp>
        <p:nvSpPr>
          <p:cNvPr id="481" name="Google Shape;481;p7"/>
          <p:cNvSpPr/>
          <p:nvPr/>
        </p:nvSpPr>
        <p:spPr>
          <a:xfrm rot="-5409000">
            <a:off x="3436560" y="4287960"/>
            <a:ext cx="232200" cy="1783080"/>
          </a:xfrm>
          <a:prstGeom prst="downArrow">
            <a:avLst>
              <a:gd fmla="val 50000" name="adj1"/>
              <a:gd fmla="val 50000" name="adj2"/>
            </a:avLst>
          </a:prstGeom>
          <a:solidFill>
            <a:schemeClr val="lt2"/>
          </a:solidFill>
          <a:ln cap="flat" cmpd="sng" w="9525">
            <a:solidFill>
              <a:srgbClr val="44546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2" name="Google Shape;482;p7"/>
          <p:cNvSpPr/>
          <p:nvPr/>
        </p:nvSpPr>
        <p:spPr>
          <a:xfrm>
            <a:off x="3250800" y="4854240"/>
            <a:ext cx="517320" cy="222480"/>
          </a:xfrm>
          <a:prstGeom prst="rect">
            <a:avLst/>
          </a:prstGeom>
          <a:noFill/>
          <a:ln>
            <a:noFill/>
          </a:ln>
        </p:spPr>
        <p:txBody>
          <a:bodyPr anchorCtr="0" anchor="ctr" bIns="182875" lIns="91425" spcFirstLastPara="1" rIns="91425" wrap="square" tIns="182875">
            <a:noAutofit/>
          </a:bodyPr>
          <a:lstStyle/>
          <a:p>
            <a:pPr indent="0" lvl="0" marL="0" marR="0" rtl="0" algn="l">
              <a:lnSpc>
                <a:spcPct val="100000"/>
              </a:lnSpc>
              <a:spcBef>
                <a:spcPts val="0"/>
              </a:spcBef>
              <a:spcAft>
                <a:spcPts val="0"/>
              </a:spcAft>
              <a:buNone/>
            </a:pPr>
            <a:r>
              <a:rPr b="0" lang="es-ES" sz="1000" strike="noStrike">
                <a:solidFill>
                  <a:srgbClr val="000000"/>
                </a:solidFill>
                <a:latin typeface="Consolas"/>
                <a:ea typeface="Consolas"/>
                <a:cs typeface="Consolas"/>
                <a:sym typeface="Consolas"/>
              </a:rPr>
              <a:t>2021</a:t>
            </a:r>
            <a:endParaRPr b="0" sz="1000" strike="noStrike">
              <a:solidFill>
                <a:schemeClr val="dk1"/>
              </a:solidFill>
              <a:latin typeface="Arial"/>
              <a:ea typeface="Arial"/>
              <a:cs typeface="Arial"/>
              <a:sym typeface="Arial"/>
            </a:endParaRPr>
          </a:p>
        </p:txBody>
      </p:sp>
      <p:sp>
        <p:nvSpPr>
          <p:cNvPr id="483" name="Google Shape;483;p7"/>
          <p:cNvSpPr/>
          <p:nvPr/>
        </p:nvSpPr>
        <p:spPr>
          <a:xfrm>
            <a:off x="2344680" y="5227560"/>
            <a:ext cx="1300320" cy="361440"/>
          </a:xfrm>
          <a:prstGeom prst="rect">
            <a:avLst/>
          </a:prstGeom>
          <a:noFill/>
          <a:ln>
            <a:noFill/>
          </a:ln>
        </p:spPr>
        <p:txBody>
          <a:bodyPr anchorCtr="0" anchor="ctr" bIns="182875" lIns="91425" spcFirstLastPara="1" rIns="91425" wrap="square" tIns="182875">
            <a:noAutofit/>
          </a:bodyPr>
          <a:lstStyle/>
          <a:p>
            <a:pPr indent="0" lvl="0" marL="0" marR="0" rtl="0" algn="l">
              <a:lnSpc>
                <a:spcPct val="100000"/>
              </a:lnSpc>
              <a:spcBef>
                <a:spcPts val="0"/>
              </a:spcBef>
              <a:spcAft>
                <a:spcPts val="0"/>
              </a:spcAft>
              <a:buNone/>
            </a:pPr>
            <a:r>
              <a:rPr b="0" lang="es-ES" sz="900" strike="noStrike">
                <a:solidFill>
                  <a:srgbClr val="000000"/>
                </a:solidFill>
                <a:latin typeface="Consolas"/>
                <a:ea typeface="Consolas"/>
                <a:cs typeface="Consolas"/>
                <a:sym typeface="Consolas"/>
              </a:rPr>
              <a:t>Pipeline V.1.1.</a:t>
            </a:r>
            <a:endParaRPr b="0" sz="900" strike="noStrike">
              <a:solidFill>
                <a:schemeClr val="dk1"/>
              </a:solidFill>
              <a:latin typeface="Arial"/>
              <a:ea typeface="Arial"/>
              <a:cs typeface="Arial"/>
              <a:sym typeface="Arial"/>
            </a:endParaRPr>
          </a:p>
        </p:txBody>
      </p:sp>
      <p:sp>
        <p:nvSpPr>
          <p:cNvPr id="484" name="Google Shape;484;p7"/>
          <p:cNvSpPr/>
          <p:nvPr/>
        </p:nvSpPr>
        <p:spPr>
          <a:xfrm>
            <a:off x="6276600" y="5227560"/>
            <a:ext cx="1300320" cy="361440"/>
          </a:xfrm>
          <a:prstGeom prst="rect">
            <a:avLst/>
          </a:prstGeom>
          <a:noFill/>
          <a:ln>
            <a:noFill/>
          </a:ln>
        </p:spPr>
        <p:txBody>
          <a:bodyPr anchorCtr="0" anchor="ctr" bIns="182875" lIns="91425" spcFirstLastPara="1" rIns="91425" wrap="square" tIns="182875">
            <a:noAutofit/>
          </a:bodyPr>
          <a:lstStyle/>
          <a:p>
            <a:pPr indent="0" lvl="0" marL="0" marR="0" rtl="0" algn="l">
              <a:lnSpc>
                <a:spcPct val="100000"/>
              </a:lnSpc>
              <a:spcBef>
                <a:spcPts val="0"/>
              </a:spcBef>
              <a:spcAft>
                <a:spcPts val="0"/>
              </a:spcAft>
              <a:buNone/>
            </a:pPr>
            <a:r>
              <a:rPr b="0" lang="es-ES" sz="900" strike="noStrike">
                <a:solidFill>
                  <a:srgbClr val="000000"/>
                </a:solidFill>
                <a:latin typeface="Consolas"/>
                <a:ea typeface="Consolas"/>
                <a:cs typeface="Consolas"/>
                <a:sym typeface="Consolas"/>
              </a:rPr>
              <a:t>Pipeline V.2.0.</a:t>
            </a:r>
            <a:endParaRPr b="0" sz="900" strike="noStrike">
              <a:solidFill>
                <a:schemeClr val="dk1"/>
              </a:solidFill>
              <a:latin typeface="Arial"/>
              <a:ea typeface="Arial"/>
              <a:cs typeface="Arial"/>
              <a:sym typeface="Arial"/>
            </a:endParaRPr>
          </a:p>
        </p:txBody>
      </p:sp>
      <p:sp>
        <p:nvSpPr>
          <p:cNvPr id="485" name="Google Shape;485;p7"/>
          <p:cNvSpPr/>
          <p:nvPr/>
        </p:nvSpPr>
        <p:spPr>
          <a:xfrm>
            <a:off x="3348000" y="2648880"/>
            <a:ext cx="822240" cy="491760"/>
          </a:xfrm>
          <a:prstGeom prst="rect">
            <a:avLst/>
          </a:prstGeom>
          <a:noFill/>
          <a:ln cap="flat" cmpd="sng" w="38100">
            <a:solidFill>
              <a:srgbClr val="43729D"/>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6" name="Google Shape;486;p7"/>
          <p:cNvSpPr/>
          <p:nvPr/>
        </p:nvSpPr>
        <p:spPr>
          <a:xfrm>
            <a:off x="2363760" y="5229360"/>
            <a:ext cx="1065240" cy="283680"/>
          </a:xfrm>
          <a:prstGeom prst="rect">
            <a:avLst/>
          </a:prstGeom>
          <a:noFill/>
          <a:ln cap="flat" cmpd="sng" w="38100">
            <a:solidFill>
              <a:srgbClr val="43729D"/>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7" name="Google Shape;487;p7"/>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a:p>
        </p:txBody>
      </p:sp>
      <p:sp>
        <p:nvSpPr>
          <p:cNvPr id="488" name="Google Shape;488;p7"/>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B8B8B"/>
              </a:buClr>
              <a:buSzPts val="900"/>
              <a:buFont typeface="Calibri"/>
              <a:buNone/>
            </a:pPr>
            <a:fld id="{00000000-1234-1234-1234-123412341234}" type="slidenum">
              <a:rPr b="0" lang="es-ES" sz="900" strike="noStrike">
                <a:solidFill>
                  <a:srgbClr val="8B8B8B"/>
                </a:solidFill>
                <a:latin typeface="Calibri"/>
                <a:ea typeface="Calibri"/>
                <a:cs typeface="Calibri"/>
                <a:sym typeface="Calibri"/>
              </a:rPr>
              <a:t>‹#›</a:t>
            </a:fld>
            <a:endParaRPr/>
          </a:p>
        </p:txBody>
      </p:sp>
      <p:sp>
        <p:nvSpPr>
          <p:cNvPr id="489" name="Google Shape;489;p7"/>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8B8B8B"/>
              </a:buClr>
              <a:buSzPts val="900"/>
              <a:buFont typeface="Calibri"/>
              <a:buNone/>
            </a:pPr>
            <a:r>
              <a:rPr lang="es-ES"/>
              <a:t>14/11/2024</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8"/>
          <p:cNvSpPr/>
          <p:nvPr/>
        </p:nvSpPr>
        <p:spPr>
          <a:xfrm>
            <a:off x="628560" y="700560"/>
            <a:ext cx="7886520" cy="865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s-ES" sz="2100" strike="noStrike">
                <a:solidFill>
                  <a:srgbClr val="000000"/>
                </a:solidFill>
                <a:latin typeface="Consolas"/>
                <a:ea typeface="Consolas"/>
                <a:cs typeface="Consolas"/>
                <a:sym typeface="Consolas"/>
              </a:rPr>
              <a:t>2. Sequencing approaches</a:t>
            </a:r>
            <a:endParaRPr b="0" sz="2100" strike="noStrike">
              <a:solidFill>
                <a:schemeClr val="dk1"/>
              </a:solidFill>
              <a:latin typeface="Arial"/>
              <a:ea typeface="Arial"/>
              <a:cs typeface="Arial"/>
              <a:sym typeface="Arial"/>
            </a:endParaRPr>
          </a:p>
        </p:txBody>
      </p:sp>
      <p:sp>
        <p:nvSpPr>
          <p:cNvPr id="496" name="Google Shape;496;p8"/>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b="0" sz="900" strike="noStrike">
              <a:solidFill>
                <a:srgbClr val="8B8B8B"/>
              </a:solidFill>
              <a:latin typeface="Times New Roman"/>
              <a:ea typeface="Times New Roman"/>
              <a:cs typeface="Times New Roman"/>
              <a:sym typeface="Times New Roman"/>
            </a:endParaRPr>
          </a:p>
        </p:txBody>
      </p:sp>
      <p:pic>
        <p:nvPicPr>
          <p:cNvPr id="497" name="Google Shape;497;p8"/>
          <p:cNvPicPr preferRelativeResize="0"/>
          <p:nvPr/>
        </p:nvPicPr>
        <p:blipFill rotWithShape="1">
          <a:blip r:embed="rId3">
            <a:alphaModFix/>
          </a:blip>
          <a:srcRect b="0" l="0" r="0" t="0"/>
          <a:stretch/>
        </p:blipFill>
        <p:spPr>
          <a:xfrm>
            <a:off x="1682640" y="3177720"/>
            <a:ext cx="895320" cy="838080"/>
          </a:xfrm>
          <a:prstGeom prst="rect">
            <a:avLst/>
          </a:prstGeom>
          <a:noFill/>
          <a:ln>
            <a:noFill/>
          </a:ln>
        </p:spPr>
      </p:pic>
      <p:sp>
        <p:nvSpPr>
          <p:cNvPr id="498" name="Google Shape;498;p8"/>
          <p:cNvSpPr/>
          <p:nvPr/>
        </p:nvSpPr>
        <p:spPr>
          <a:xfrm>
            <a:off x="1479960" y="4101120"/>
            <a:ext cx="1300320" cy="222480"/>
          </a:xfrm>
          <a:prstGeom prst="rect">
            <a:avLst/>
          </a:prstGeom>
          <a:noFill/>
          <a:ln>
            <a:noFill/>
          </a:ln>
        </p:spPr>
        <p:txBody>
          <a:bodyPr anchorCtr="0" anchor="ctr" bIns="182875" lIns="91425" spcFirstLastPara="1" rIns="91425" wrap="square" tIns="182875">
            <a:noAutofit/>
          </a:bodyPr>
          <a:lstStyle/>
          <a:p>
            <a:pPr indent="0" lvl="0" marL="0" marR="0" rtl="0" algn="l">
              <a:lnSpc>
                <a:spcPct val="100000"/>
              </a:lnSpc>
              <a:spcBef>
                <a:spcPts val="0"/>
              </a:spcBef>
              <a:spcAft>
                <a:spcPts val="0"/>
              </a:spcAft>
              <a:buNone/>
            </a:pPr>
            <a:r>
              <a:rPr b="0" lang="es-ES" sz="1000" strike="noStrike">
                <a:solidFill>
                  <a:srgbClr val="000000"/>
                </a:solidFill>
                <a:latin typeface="Consolas"/>
                <a:ea typeface="Consolas"/>
                <a:cs typeface="Consolas"/>
                <a:sym typeface="Consolas"/>
              </a:rPr>
              <a:t>ONT long reads</a:t>
            </a:r>
            <a:endParaRPr b="0" sz="1000" strike="noStrike">
              <a:solidFill>
                <a:schemeClr val="dk1"/>
              </a:solidFill>
              <a:latin typeface="Arial"/>
              <a:ea typeface="Arial"/>
              <a:cs typeface="Arial"/>
              <a:sym typeface="Arial"/>
            </a:endParaRPr>
          </a:p>
        </p:txBody>
      </p:sp>
      <p:sp>
        <p:nvSpPr>
          <p:cNvPr id="499" name="Google Shape;499;p8"/>
          <p:cNvSpPr/>
          <p:nvPr/>
        </p:nvSpPr>
        <p:spPr>
          <a:xfrm>
            <a:off x="2013840" y="4365360"/>
            <a:ext cx="232200" cy="361440"/>
          </a:xfrm>
          <a:prstGeom prst="downArrow">
            <a:avLst>
              <a:gd fmla="val 50000" name="adj1"/>
              <a:gd fmla="val 50000" name="adj2"/>
            </a:avLst>
          </a:prstGeom>
          <a:solidFill>
            <a:schemeClr val="lt2"/>
          </a:solidFill>
          <a:ln cap="flat" cmpd="sng" w="9525">
            <a:solidFill>
              <a:srgbClr val="44546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00" name="Google Shape;500;p8"/>
          <p:cNvPicPr preferRelativeResize="0"/>
          <p:nvPr/>
        </p:nvPicPr>
        <p:blipFill rotWithShape="1">
          <a:blip r:embed="rId4">
            <a:alphaModFix/>
          </a:blip>
          <a:srcRect b="0" l="0" r="0" t="0"/>
          <a:stretch/>
        </p:blipFill>
        <p:spPr>
          <a:xfrm>
            <a:off x="1903680" y="4817880"/>
            <a:ext cx="452520" cy="593640"/>
          </a:xfrm>
          <a:prstGeom prst="rect">
            <a:avLst/>
          </a:prstGeom>
          <a:noFill/>
          <a:ln>
            <a:noFill/>
          </a:ln>
        </p:spPr>
      </p:pic>
      <p:pic>
        <p:nvPicPr>
          <p:cNvPr id="501" name="Google Shape;501;p8"/>
          <p:cNvPicPr preferRelativeResize="0"/>
          <p:nvPr/>
        </p:nvPicPr>
        <p:blipFill rotWithShape="1">
          <a:blip r:embed="rId5">
            <a:alphaModFix/>
          </a:blip>
          <a:srcRect b="53850" l="11143" r="42045" t="23408"/>
          <a:stretch/>
        </p:blipFill>
        <p:spPr>
          <a:xfrm>
            <a:off x="4600440" y="4950000"/>
            <a:ext cx="1666800" cy="455400"/>
          </a:xfrm>
          <a:prstGeom prst="rect">
            <a:avLst/>
          </a:prstGeom>
          <a:noFill/>
          <a:ln>
            <a:noFill/>
          </a:ln>
        </p:spPr>
      </p:pic>
      <p:sp>
        <p:nvSpPr>
          <p:cNvPr id="502" name="Google Shape;502;p8"/>
          <p:cNvSpPr/>
          <p:nvPr/>
        </p:nvSpPr>
        <p:spPr>
          <a:xfrm>
            <a:off x="2426040" y="2133000"/>
            <a:ext cx="2818800" cy="361440"/>
          </a:xfrm>
          <a:prstGeom prst="rect">
            <a:avLst/>
          </a:prstGeom>
          <a:noFill/>
          <a:ln>
            <a:noFill/>
          </a:ln>
        </p:spPr>
        <p:txBody>
          <a:bodyPr anchorCtr="0" anchor="t" bIns="182875" lIns="91425" spcFirstLastPara="1" rIns="91425" wrap="square" tIns="182875">
            <a:noAutofit/>
          </a:bodyPr>
          <a:lstStyle/>
          <a:p>
            <a:pPr indent="0" lvl="0" marL="0" marR="0" rtl="0" algn="l">
              <a:lnSpc>
                <a:spcPct val="100000"/>
              </a:lnSpc>
              <a:spcBef>
                <a:spcPts val="0"/>
              </a:spcBef>
              <a:spcAft>
                <a:spcPts val="0"/>
              </a:spcAft>
              <a:buNone/>
            </a:pPr>
            <a:r>
              <a:rPr b="0" lang="es-ES" sz="1300" strike="noStrike">
                <a:solidFill>
                  <a:srgbClr val="000000"/>
                </a:solidFill>
                <a:latin typeface="Consolas"/>
                <a:ea typeface="Consolas"/>
                <a:cs typeface="Consolas"/>
                <a:sym typeface="Consolas"/>
              </a:rPr>
              <a:t>Amplicon-based enrichment</a:t>
            </a:r>
            <a:endParaRPr b="0" sz="1300" strike="noStrike">
              <a:solidFill>
                <a:schemeClr val="dk1"/>
              </a:solidFill>
              <a:latin typeface="Arial"/>
              <a:ea typeface="Arial"/>
              <a:cs typeface="Arial"/>
              <a:sym typeface="Arial"/>
            </a:endParaRPr>
          </a:p>
        </p:txBody>
      </p:sp>
      <p:sp>
        <p:nvSpPr>
          <p:cNvPr id="503" name="Google Shape;503;p8"/>
          <p:cNvSpPr/>
          <p:nvPr/>
        </p:nvSpPr>
        <p:spPr>
          <a:xfrm>
            <a:off x="5321520" y="2133000"/>
            <a:ext cx="2373840" cy="361440"/>
          </a:xfrm>
          <a:prstGeom prst="rect">
            <a:avLst/>
          </a:prstGeom>
          <a:noFill/>
          <a:ln>
            <a:noFill/>
          </a:ln>
        </p:spPr>
        <p:txBody>
          <a:bodyPr anchorCtr="0" anchor="t" bIns="182875" lIns="91425" spcFirstLastPara="1" rIns="91425" wrap="square" tIns="182875">
            <a:noAutofit/>
          </a:bodyPr>
          <a:lstStyle/>
          <a:p>
            <a:pPr indent="0" lvl="0" marL="0" marR="0" rtl="0" algn="l">
              <a:lnSpc>
                <a:spcPct val="100000"/>
              </a:lnSpc>
              <a:spcBef>
                <a:spcPts val="0"/>
              </a:spcBef>
              <a:spcAft>
                <a:spcPts val="0"/>
              </a:spcAft>
              <a:buNone/>
            </a:pPr>
            <a:r>
              <a:rPr b="0" lang="es-ES" sz="1300" strike="noStrike">
                <a:solidFill>
                  <a:srgbClr val="000000"/>
                </a:solidFill>
                <a:latin typeface="Consolas"/>
                <a:ea typeface="Consolas"/>
                <a:cs typeface="Consolas"/>
                <a:sym typeface="Consolas"/>
              </a:rPr>
              <a:t>Probe capture enrichment</a:t>
            </a:r>
            <a:endParaRPr b="0" sz="1300" strike="noStrike">
              <a:solidFill>
                <a:schemeClr val="dk1"/>
              </a:solidFill>
              <a:latin typeface="Arial"/>
              <a:ea typeface="Arial"/>
              <a:cs typeface="Arial"/>
              <a:sym typeface="Arial"/>
            </a:endParaRPr>
          </a:p>
        </p:txBody>
      </p:sp>
      <p:sp>
        <p:nvSpPr>
          <p:cNvPr id="504" name="Google Shape;504;p8"/>
          <p:cNvSpPr/>
          <p:nvPr/>
        </p:nvSpPr>
        <p:spPr>
          <a:xfrm rot="3414000">
            <a:off x="2893680" y="2358000"/>
            <a:ext cx="232200" cy="1005840"/>
          </a:xfrm>
          <a:prstGeom prst="downArrow">
            <a:avLst>
              <a:gd fmla="val 50000" name="adj1"/>
              <a:gd fmla="val 50000" name="adj2"/>
            </a:avLst>
          </a:prstGeom>
          <a:solidFill>
            <a:schemeClr val="lt2"/>
          </a:solidFill>
          <a:ln cap="flat" cmpd="sng" w="9525">
            <a:solidFill>
              <a:srgbClr val="44546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5" name="Google Shape;505;p8"/>
          <p:cNvSpPr/>
          <p:nvPr/>
        </p:nvSpPr>
        <p:spPr>
          <a:xfrm rot="-2703000">
            <a:off x="4265280" y="2434320"/>
            <a:ext cx="231840" cy="1005840"/>
          </a:xfrm>
          <a:prstGeom prst="downArrow">
            <a:avLst>
              <a:gd fmla="val 50000" name="adj1"/>
              <a:gd fmla="val 50000" name="adj2"/>
            </a:avLst>
          </a:prstGeom>
          <a:solidFill>
            <a:schemeClr val="lt2"/>
          </a:solidFill>
          <a:ln cap="flat" cmpd="sng" w="9525">
            <a:solidFill>
              <a:srgbClr val="44546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6" name="Google Shape;506;p8"/>
          <p:cNvSpPr/>
          <p:nvPr/>
        </p:nvSpPr>
        <p:spPr>
          <a:xfrm rot="2898000">
            <a:off x="6094440" y="2357280"/>
            <a:ext cx="231840" cy="1005840"/>
          </a:xfrm>
          <a:prstGeom prst="downArrow">
            <a:avLst>
              <a:gd fmla="val 50000" name="adj1"/>
              <a:gd fmla="val 50000" name="adj2"/>
            </a:avLst>
          </a:prstGeom>
          <a:solidFill>
            <a:schemeClr val="lt2"/>
          </a:solidFill>
          <a:ln cap="flat" cmpd="sng" w="9525">
            <a:solidFill>
              <a:srgbClr val="44546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07" name="Google Shape;507;p8"/>
          <p:cNvPicPr preferRelativeResize="0"/>
          <p:nvPr/>
        </p:nvPicPr>
        <p:blipFill rotWithShape="1">
          <a:blip r:embed="rId6">
            <a:alphaModFix/>
          </a:blip>
          <a:srcRect b="0" l="22846" r="22278" t="0"/>
          <a:stretch/>
        </p:blipFill>
        <p:spPr>
          <a:xfrm>
            <a:off x="4895640" y="3225240"/>
            <a:ext cx="785160" cy="743400"/>
          </a:xfrm>
          <a:prstGeom prst="rect">
            <a:avLst/>
          </a:prstGeom>
          <a:noFill/>
          <a:ln>
            <a:noFill/>
          </a:ln>
        </p:spPr>
      </p:pic>
      <p:sp>
        <p:nvSpPr>
          <p:cNvPr id="508" name="Google Shape;508;p8"/>
          <p:cNvSpPr/>
          <p:nvPr/>
        </p:nvSpPr>
        <p:spPr>
          <a:xfrm>
            <a:off x="5241600" y="4456080"/>
            <a:ext cx="232200" cy="361440"/>
          </a:xfrm>
          <a:prstGeom prst="downArrow">
            <a:avLst>
              <a:gd fmla="val 50000" name="adj1"/>
              <a:gd fmla="val 50000" name="adj2"/>
            </a:avLst>
          </a:prstGeom>
          <a:solidFill>
            <a:schemeClr val="lt2"/>
          </a:solidFill>
          <a:ln cap="flat" cmpd="sng" w="9525">
            <a:solidFill>
              <a:srgbClr val="44546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9" name="Google Shape;509;p8"/>
          <p:cNvSpPr/>
          <p:nvPr/>
        </p:nvSpPr>
        <p:spPr>
          <a:xfrm>
            <a:off x="4524120" y="4101120"/>
            <a:ext cx="1666800" cy="222480"/>
          </a:xfrm>
          <a:prstGeom prst="rect">
            <a:avLst/>
          </a:prstGeom>
          <a:noFill/>
          <a:ln>
            <a:noFill/>
          </a:ln>
        </p:spPr>
        <p:txBody>
          <a:bodyPr anchorCtr="0" anchor="ctr" bIns="182875" lIns="91425" spcFirstLastPara="1" rIns="91425" wrap="square" tIns="182875">
            <a:noAutofit/>
          </a:bodyPr>
          <a:lstStyle/>
          <a:p>
            <a:pPr indent="0" lvl="0" marL="0" marR="0" rtl="0" algn="l">
              <a:lnSpc>
                <a:spcPct val="100000"/>
              </a:lnSpc>
              <a:spcBef>
                <a:spcPts val="0"/>
              </a:spcBef>
              <a:spcAft>
                <a:spcPts val="0"/>
              </a:spcAft>
              <a:buNone/>
            </a:pPr>
            <a:r>
              <a:rPr b="0" lang="es-ES" sz="1000" strike="noStrike">
                <a:solidFill>
                  <a:srgbClr val="000000"/>
                </a:solidFill>
                <a:latin typeface="Consolas"/>
                <a:ea typeface="Consolas"/>
                <a:cs typeface="Consolas"/>
                <a:sym typeface="Consolas"/>
              </a:rPr>
              <a:t>Illumina short reads</a:t>
            </a:r>
            <a:endParaRPr b="0" sz="1000" strike="noStrike">
              <a:solidFill>
                <a:schemeClr val="dk1"/>
              </a:solidFill>
              <a:latin typeface="Arial"/>
              <a:ea typeface="Arial"/>
              <a:cs typeface="Arial"/>
              <a:sym typeface="Arial"/>
            </a:endParaRPr>
          </a:p>
        </p:txBody>
      </p:sp>
      <p:sp>
        <p:nvSpPr>
          <p:cNvPr id="510" name="Google Shape;510;p8"/>
          <p:cNvSpPr/>
          <p:nvPr/>
        </p:nvSpPr>
        <p:spPr>
          <a:xfrm rot="10800000">
            <a:off x="7676640" y="2133000"/>
            <a:ext cx="179640" cy="3303360"/>
          </a:xfrm>
          <a:prstGeom prst="leftBrace">
            <a:avLst>
              <a:gd fmla="val 50000" name="adj1"/>
              <a:gd fmla="val 50000" name="adj2"/>
            </a:avLst>
          </a:prstGeom>
          <a:noFill/>
          <a:ln cap="flat" cmpd="sng" w="9525">
            <a:solidFill>
              <a:srgbClr val="07376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11" name="Google Shape;511;p8"/>
          <p:cNvPicPr preferRelativeResize="0"/>
          <p:nvPr/>
        </p:nvPicPr>
        <p:blipFill rotWithShape="1">
          <a:blip r:embed="rId7">
            <a:alphaModFix/>
          </a:blip>
          <a:srcRect b="0" l="0" r="0" t="0"/>
          <a:stretch/>
        </p:blipFill>
        <p:spPr>
          <a:xfrm>
            <a:off x="7930440" y="3487680"/>
            <a:ext cx="1029600" cy="593640"/>
          </a:xfrm>
          <a:prstGeom prst="rect">
            <a:avLst/>
          </a:prstGeom>
          <a:noFill/>
          <a:ln>
            <a:noFill/>
          </a:ln>
        </p:spPr>
      </p:pic>
      <p:sp>
        <p:nvSpPr>
          <p:cNvPr id="512" name="Google Shape;512;p8"/>
          <p:cNvSpPr/>
          <p:nvPr/>
        </p:nvSpPr>
        <p:spPr>
          <a:xfrm>
            <a:off x="894600" y="2439720"/>
            <a:ext cx="179640" cy="1528920"/>
          </a:xfrm>
          <a:prstGeom prst="leftBrace">
            <a:avLst>
              <a:gd fmla="val 50000" name="adj1"/>
              <a:gd fmla="val 50000" name="adj2"/>
            </a:avLst>
          </a:prstGeom>
          <a:noFill/>
          <a:ln cap="flat" cmpd="sng" w="9525">
            <a:solidFill>
              <a:srgbClr val="07376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13" name="Google Shape;513;p8"/>
          <p:cNvSpPr/>
          <p:nvPr/>
        </p:nvSpPr>
        <p:spPr>
          <a:xfrm>
            <a:off x="894600" y="4365360"/>
            <a:ext cx="179640" cy="1071000"/>
          </a:xfrm>
          <a:prstGeom prst="leftBrace">
            <a:avLst>
              <a:gd fmla="val 50000" name="adj1"/>
              <a:gd fmla="val 50000" name="adj2"/>
            </a:avLst>
          </a:prstGeom>
          <a:noFill/>
          <a:ln cap="flat" cmpd="sng" w="9525">
            <a:solidFill>
              <a:srgbClr val="07376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14" name="Google Shape;514;p8"/>
          <p:cNvSpPr/>
          <p:nvPr/>
        </p:nvSpPr>
        <p:spPr>
          <a:xfrm>
            <a:off x="179640" y="3093120"/>
            <a:ext cx="1300320" cy="222480"/>
          </a:xfrm>
          <a:prstGeom prst="rect">
            <a:avLst/>
          </a:prstGeom>
          <a:noFill/>
          <a:ln>
            <a:noFill/>
          </a:ln>
        </p:spPr>
        <p:txBody>
          <a:bodyPr anchorCtr="0" anchor="ctr" bIns="182875" lIns="91425" spcFirstLastPara="1" rIns="91425" wrap="square" tIns="182875">
            <a:noAutofit/>
          </a:bodyPr>
          <a:lstStyle/>
          <a:p>
            <a:pPr indent="0" lvl="0" marL="0" marR="0" rtl="0" algn="l">
              <a:lnSpc>
                <a:spcPct val="100000"/>
              </a:lnSpc>
              <a:spcBef>
                <a:spcPts val="0"/>
              </a:spcBef>
              <a:spcAft>
                <a:spcPts val="0"/>
              </a:spcAft>
              <a:buNone/>
            </a:pPr>
            <a:r>
              <a:rPr b="0" lang="es-ES" sz="1000" strike="noStrike">
                <a:solidFill>
                  <a:srgbClr val="000000"/>
                </a:solidFill>
                <a:latin typeface="Consolas"/>
                <a:ea typeface="Consolas"/>
                <a:cs typeface="Consolas"/>
                <a:sym typeface="Consolas"/>
              </a:rPr>
              <a:t>Wet-lab</a:t>
            </a:r>
            <a:endParaRPr b="0" sz="1000" strike="noStrike">
              <a:solidFill>
                <a:schemeClr val="dk1"/>
              </a:solidFill>
              <a:latin typeface="Arial"/>
              <a:ea typeface="Arial"/>
              <a:cs typeface="Arial"/>
              <a:sym typeface="Arial"/>
            </a:endParaRPr>
          </a:p>
        </p:txBody>
      </p:sp>
      <p:sp>
        <p:nvSpPr>
          <p:cNvPr id="515" name="Google Shape;515;p8"/>
          <p:cNvSpPr/>
          <p:nvPr/>
        </p:nvSpPr>
        <p:spPr>
          <a:xfrm>
            <a:off x="179640" y="4769280"/>
            <a:ext cx="1300320" cy="222480"/>
          </a:xfrm>
          <a:prstGeom prst="rect">
            <a:avLst/>
          </a:prstGeom>
          <a:noFill/>
          <a:ln>
            <a:noFill/>
          </a:ln>
        </p:spPr>
        <p:txBody>
          <a:bodyPr anchorCtr="0" anchor="ctr" bIns="182875" lIns="91425" spcFirstLastPara="1" rIns="91425" wrap="square" tIns="182875">
            <a:noAutofit/>
          </a:bodyPr>
          <a:lstStyle/>
          <a:p>
            <a:pPr indent="0" lvl="0" marL="0" marR="0" rtl="0" algn="l">
              <a:lnSpc>
                <a:spcPct val="100000"/>
              </a:lnSpc>
              <a:spcBef>
                <a:spcPts val="0"/>
              </a:spcBef>
              <a:spcAft>
                <a:spcPts val="0"/>
              </a:spcAft>
              <a:buNone/>
            </a:pPr>
            <a:r>
              <a:rPr b="0" lang="es-ES" sz="1000" strike="noStrike">
                <a:solidFill>
                  <a:srgbClr val="000000"/>
                </a:solidFill>
                <a:latin typeface="Consolas"/>
                <a:ea typeface="Consolas"/>
                <a:cs typeface="Consolas"/>
                <a:sym typeface="Consolas"/>
              </a:rPr>
              <a:t>Dry-lab</a:t>
            </a:r>
            <a:endParaRPr b="0" sz="1000" strike="noStrike">
              <a:solidFill>
                <a:schemeClr val="dk1"/>
              </a:solidFill>
              <a:latin typeface="Arial"/>
              <a:ea typeface="Arial"/>
              <a:cs typeface="Arial"/>
              <a:sym typeface="Arial"/>
            </a:endParaRPr>
          </a:p>
        </p:txBody>
      </p:sp>
      <p:sp>
        <p:nvSpPr>
          <p:cNvPr id="516" name="Google Shape;516;p8"/>
          <p:cNvSpPr/>
          <p:nvPr/>
        </p:nvSpPr>
        <p:spPr>
          <a:xfrm>
            <a:off x="3389400" y="2685600"/>
            <a:ext cx="1300320" cy="361440"/>
          </a:xfrm>
          <a:prstGeom prst="rect">
            <a:avLst/>
          </a:prstGeom>
          <a:noFill/>
          <a:ln>
            <a:noFill/>
          </a:ln>
        </p:spPr>
        <p:txBody>
          <a:bodyPr anchorCtr="0" anchor="ctr" bIns="182875" lIns="91425" spcFirstLastPara="1" rIns="91425" wrap="square" tIns="182875">
            <a:noAutofit/>
          </a:bodyPr>
          <a:lstStyle/>
          <a:p>
            <a:pPr indent="0" lvl="0" marL="0" marR="0" rtl="0" algn="l">
              <a:lnSpc>
                <a:spcPct val="100000"/>
              </a:lnSpc>
              <a:spcBef>
                <a:spcPts val="0"/>
              </a:spcBef>
              <a:spcAft>
                <a:spcPts val="0"/>
              </a:spcAft>
              <a:buNone/>
            </a:pPr>
            <a:r>
              <a:rPr b="0" lang="es-ES" sz="900" strike="noStrike">
                <a:solidFill>
                  <a:srgbClr val="000000"/>
                </a:solidFill>
                <a:latin typeface="Consolas"/>
                <a:ea typeface="Consolas"/>
                <a:cs typeface="Consolas"/>
                <a:sym typeface="Consolas"/>
              </a:rPr>
              <a:t>Amplicon</a:t>
            </a:r>
            <a:endParaRPr b="0" sz="900"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lang="es-ES" sz="900" strike="noStrike">
                <a:solidFill>
                  <a:srgbClr val="000000"/>
                </a:solidFill>
                <a:latin typeface="Consolas"/>
                <a:ea typeface="Consolas"/>
                <a:cs typeface="Consolas"/>
                <a:sym typeface="Consolas"/>
              </a:rPr>
              <a:t>primers V4</a:t>
            </a:r>
            <a:endParaRPr b="0" sz="900" strike="noStrike">
              <a:solidFill>
                <a:schemeClr val="dk1"/>
              </a:solidFill>
              <a:latin typeface="Arial"/>
              <a:ea typeface="Arial"/>
              <a:cs typeface="Arial"/>
              <a:sym typeface="Arial"/>
            </a:endParaRPr>
          </a:p>
        </p:txBody>
      </p:sp>
      <p:sp>
        <p:nvSpPr>
          <p:cNvPr id="517" name="Google Shape;517;p8"/>
          <p:cNvSpPr/>
          <p:nvPr/>
        </p:nvSpPr>
        <p:spPr>
          <a:xfrm rot="-5409000">
            <a:off x="3436560" y="4287960"/>
            <a:ext cx="232200" cy="1783080"/>
          </a:xfrm>
          <a:prstGeom prst="downArrow">
            <a:avLst>
              <a:gd fmla="val 50000" name="adj1"/>
              <a:gd fmla="val 50000" name="adj2"/>
            </a:avLst>
          </a:prstGeom>
          <a:solidFill>
            <a:schemeClr val="lt2"/>
          </a:solidFill>
          <a:ln cap="flat" cmpd="sng" w="9525">
            <a:solidFill>
              <a:srgbClr val="44546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18" name="Google Shape;518;p8"/>
          <p:cNvSpPr/>
          <p:nvPr/>
        </p:nvSpPr>
        <p:spPr>
          <a:xfrm>
            <a:off x="3250800" y="4854240"/>
            <a:ext cx="517320" cy="222480"/>
          </a:xfrm>
          <a:prstGeom prst="rect">
            <a:avLst/>
          </a:prstGeom>
          <a:noFill/>
          <a:ln>
            <a:noFill/>
          </a:ln>
        </p:spPr>
        <p:txBody>
          <a:bodyPr anchorCtr="0" anchor="ctr" bIns="182875" lIns="91425" spcFirstLastPara="1" rIns="91425" wrap="square" tIns="182875">
            <a:noAutofit/>
          </a:bodyPr>
          <a:lstStyle/>
          <a:p>
            <a:pPr indent="0" lvl="0" marL="0" marR="0" rtl="0" algn="l">
              <a:lnSpc>
                <a:spcPct val="100000"/>
              </a:lnSpc>
              <a:spcBef>
                <a:spcPts val="0"/>
              </a:spcBef>
              <a:spcAft>
                <a:spcPts val="0"/>
              </a:spcAft>
              <a:buNone/>
            </a:pPr>
            <a:r>
              <a:rPr b="0" lang="es-ES" sz="1000" strike="noStrike">
                <a:solidFill>
                  <a:srgbClr val="000000"/>
                </a:solidFill>
                <a:latin typeface="Consolas"/>
                <a:ea typeface="Consolas"/>
                <a:cs typeface="Consolas"/>
                <a:sym typeface="Consolas"/>
              </a:rPr>
              <a:t>2021</a:t>
            </a:r>
            <a:endParaRPr b="0" sz="1000" strike="noStrike">
              <a:solidFill>
                <a:schemeClr val="dk1"/>
              </a:solidFill>
              <a:latin typeface="Arial"/>
              <a:ea typeface="Arial"/>
              <a:cs typeface="Arial"/>
              <a:sym typeface="Arial"/>
            </a:endParaRPr>
          </a:p>
        </p:txBody>
      </p:sp>
      <p:sp>
        <p:nvSpPr>
          <p:cNvPr id="519" name="Google Shape;519;p8"/>
          <p:cNvSpPr/>
          <p:nvPr/>
        </p:nvSpPr>
        <p:spPr>
          <a:xfrm>
            <a:off x="2344680" y="5227560"/>
            <a:ext cx="1300320" cy="361440"/>
          </a:xfrm>
          <a:prstGeom prst="rect">
            <a:avLst/>
          </a:prstGeom>
          <a:noFill/>
          <a:ln>
            <a:noFill/>
          </a:ln>
        </p:spPr>
        <p:txBody>
          <a:bodyPr anchorCtr="0" anchor="ctr" bIns="182875" lIns="91425" spcFirstLastPara="1" rIns="91425" wrap="square" tIns="182875">
            <a:noAutofit/>
          </a:bodyPr>
          <a:lstStyle/>
          <a:p>
            <a:pPr indent="0" lvl="0" marL="0" marR="0" rtl="0" algn="l">
              <a:lnSpc>
                <a:spcPct val="100000"/>
              </a:lnSpc>
              <a:spcBef>
                <a:spcPts val="0"/>
              </a:spcBef>
              <a:spcAft>
                <a:spcPts val="0"/>
              </a:spcAft>
              <a:buNone/>
            </a:pPr>
            <a:r>
              <a:rPr b="0" lang="es-ES" sz="900" strike="noStrike">
                <a:solidFill>
                  <a:srgbClr val="000000"/>
                </a:solidFill>
                <a:latin typeface="Consolas"/>
                <a:ea typeface="Consolas"/>
                <a:cs typeface="Consolas"/>
                <a:sym typeface="Consolas"/>
              </a:rPr>
              <a:t>Pipeline V.1.1.</a:t>
            </a:r>
            <a:endParaRPr b="0" sz="900" strike="noStrike">
              <a:solidFill>
                <a:schemeClr val="dk1"/>
              </a:solidFill>
              <a:latin typeface="Arial"/>
              <a:ea typeface="Arial"/>
              <a:cs typeface="Arial"/>
              <a:sym typeface="Arial"/>
            </a:endParaRPr>
          </a:p>
        </p:txBody>
      </p:sp>
      <p:sp>
        <p:nvSpPr>
          <p:cNvPr id="520" name="Google Shape;520;p8"/>
          <p:cNvSpPr/>
          <p:nvPr/>
        </p:nvSpPr>
        <p:spPr>
          <a:xfrm>
            <a:off x="6276600" y="5227560"/>
            <a:ext cx="1300320" cy="361440"/>
          </a:xfrm>
          <a:prstGeom prst="rect">
            <a:avLst/>
          </a:prstGeom>
          <a:noFill/>
          <a:ln>
            <a:noFill/>
          </a:ln>
        </p:spPr>
        <p:txBody>
          <a:bodyPr anchorCtr="0" anchor="ctr" bIns="182875" lIns="91425" spcFirstLastPara="1" rIns="91425" wrap="square" tIns="182875">
            <a:noAutofit/>
          </a:bodyPr>
          <a:lstStyle/>
          <a:p>
            <a:pPr indent="0" lvl="0" marL="0" marR="0" rtl="0" algn="l">
              <a:lnSpc>
                <a:spcPct val="100000"/>
              </a:lnSpc>
              <a:spcBef>
                <a:spcPts val="0"/>
              </a:spcBef>
              <a:spcAft>
                <a:spcPts val="0"/>
              </a:spcAft>
              <a:buNone/>
            </a:pPr>
            <a:r>
              <a:rPr b="0" lang="es-ES" sz="900" strike="noStrike">
                <a:solidFill>
                  <a:srgbClr val="000000"/>
                </a:solidFill>
                <a:latin typeface="Consolas"/>
                <a:ea typeface="Consolas"/>
                <a:cs typeface="Consolas"/>
                <a:sym typeface="Consolas"/>
              </a:rPr>
              <a:t>Pipeline V.2.0.</a:t>
            </a:r>
            <a:endParaRPr b="0" sz="900" strike="noStrike">
              <a:solidFill>
                <a:schemeClr val="dk1"/>
              </a:solidFill>
              <a:latin typeface="Arial"/>
              <a:ea typeface="Arial"/>
              <a:cs typeface="Arial"/>
              <a:sym typeface="Arial"/>
            </a:endParaRPr>
          </a:p>
        </p:txBody>
      </p:sp>
      <p:sp>
        <p:nvSpPr>
          <p:cNvPr id="521" name="Google Shape;521;p8"/>
          <p:cNvSpPr/>
          <p:nvPr/>
        </p:nvSpPr>
        <p:spPr>
          <a:xfrm>
            <a:off x="6314760" y="5229360"/>
            <a:ext cx="1065240" cy="283680"/>
          </a:xfrm>
          <a:prstGeom prst="rect">
            <a:avLst/>
          </a:prstGeom>
          <a:noFill/>
          <a:ln cap="flat" cmpd="sng" w="38100">
            <a:solidFill>
              <a:srgbClr val="43729D"/>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2" name="Google Shape;522;p8"/>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a:p>
        </p:txBody>
      </p:sp>
      <p:sp>
        <p:nvSpPr>
          <p:cNvPr id="523" name="Google Shape;523;p8"/>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B8B8B"/>
              </a:buClr>
              <a:buSzPts val="900"/>
              <a:buFont typeface="Calibri"/>
              <a:buNone/>
            </a:pPr>
            <a:fld id="{00000000-1234-1234-1234-123412341234}" type="slidenum">
              <a:rPr lang="es-ES"/>
              <a:t>‹#›</a:t>
            </a:fld>
            <a:endParaRPr/>
          </a:p>
        </p:txBody>
      </p:sp>
      <p:sp>
        <p:nvSpPr>
          <p:cNvPr id="524" name="Google Shape;524;p8"/>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8B8B8B"/>
              </a:buClr>
              <a:buSzPts val="900"/>
              <a:buFont typeface="Calibri"/>
              <a:buNone/>
            </a:pPr>
            <a:r>
              <a:rPr lang="es-ES"/>
              <a:t>14/11/2024</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9"/>
          <p:cNvSpPr/>
          <p:nvPr/>
        </p:nvSpPr>
        <p:spPr>
          <a:xfrm>
            <a:off x="987840" y="4293000"/>
            <a:ext cx="3751920" cy="256320"/>
          </a:xfrm>
          <a:prstGeom prst="rect">
            <a:avLst/>
          </a:prstGeom>
          <a:noFill/>
          <a:ln>
            <a:noFill/>
          </a:ln>
        </p:spPr>
        <p:txBody>
          <a:bodyPr anchorCtr="0" anchor="t" bIns="182875" lIns="91425" spcFirstLastPara="1" rIns="91425" wrap="square" tIns="182875">
            <a:noAutofit/>
          </a:bodyPr>
          <a:lstStyle/>
          <a:p>
            <a:pPr indent="0" lvl="0" marL="0" marR="0" rtl="0" algn="l">
              <a:lnSpc>
                <a:spcPct val="100000"/>
              </a:lnSpc>
              <a:spcBef>
                <a:spcPts val="0"/>
              </a:spcBef>
              <a:spcAft>
                <a:spcPts val="0"/>
              </a:spcAft>
              <a:buNone/>
            </a:pPr>
            <a:r>
              <a:rPr b="0" lang="es-ES" sz="1000" u="sng" strike="noStrike">
                <a:solidFill>
                  <a:schemeClr val="hlink"/>
                </a:solidFill>
                <a:latin typeface="Consolas"/>
                <a:ea typeface="Consolas"/>
                <a:cs typeface="Consolas"/>
                <a:sym typeface="Consolas"/>
                <a:hlinkClick r:id="rId3"/>
              </a:rPr>
              <a:t>https://github.com/jaleezyy/covid-19-signal</a:t>
            </a:r>
            <a:endParaRPr b="0" sz="1000"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sz="1000" strike="noStrike">
              <a:solidFill>
                <a:schemeClr val="dk1"/>
              </a:solidFill>
              <a:latin typeface="Arial"/>
              <a:ea typeface="Arial"/>
              <a:cs typeface="Arial"/>
              <a:sym typeface="Arial"/>
            </a:endParaRPr>
          </a:p>
        </p:txBody>
      </p:sp>
      <p:cxnSp>
        <p:nvCxnSpPr>
          <p:cNvPr id="531" name="Google Shape;531;p9"/>
          <p:cNvCxnSpPr/>
          <p:nvPr/>
        </p:nvCxnSpPr>
        <p:spPr>
          <a:xfrm>
            <a:off x="4351680" y="1826280"/>
            <a:ext cx="360" cy="4530240"/>
          </a:xfrm>
          <a:prstGeom prst="straightConnector1">
            <a:avLst/>
          </a:prstGeom>
          <a:noFill/>
          <a:ln cap="flat" cmpd="sng" w="28575">
            <a:solidFill>
              <a:srgbClr val="073763"/>
            </a:solidFill>
            <a:prstDash val="solid"/>
            <a:round/>
            <a:headEnd len="sm" w="sm" type="none"/>
            <a:tailEnd len="med" w="med" type="triangle"/>
          </a:ln>
        </p:spPr>
      </p:cxnSp>
      <p:sp>
        <p:nvSpPr>
          <p:cNvPr id="532" name="Google Shape;532;p9"/>
          <p:cNvSpPr/>
          <p:nvPr/>
        </p:nvSpPr>
        <p:spPr>
          <a:xfrm>
            <a:off x="628560" y="700560"/>
            <a:ext cx="7886520" cy="865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s-ES" sz="2100" strike="noStrike">
                <a:solidFill>
                  <a:srgbClr val="000000"/>
                </a:solidFill>
                <a:latin typeface="Consolas"/>
                <a:ea typeface="Consolas"/>
                <a:cs typeface="Consolas"/>
                <a:sym typeface="Consolas"/>
              </a:rPr>
              <a:t>3. History</a:t>
            </a:r>
            <a:endParaRPr b="0" sz="2100" strike="noStrike">
              <a:solidFill>
                <a:schemeClr val="dk1"/>
              </a:solidFill>
              <a:latin typeface="Arial"/>
              <a:ea typeface="Arial"/>
              <a:cs typeface="Arial"/>
              <a:sym typeface="Arial"/>
            </a:endParaRPr>
          </a:p>
        </p:txBody>
      </p:sp>
      <p:sp>
        <p:nvSpPr>
          <p:cNvPr id="533" name="Google Shape;533;p9"/>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b="0" sz="900" strike="noStrike">
              <a:solidFill>
                <a:srgbClr val="8B8B8B"/>
              </a:solidFill>
              <a:latin typeface="Times New Roman"/>
              <a:ea typeface="Times New Roman"/>
              <a:cs typeface="Times New Roman"/>
              <a:sym typeface="Times New Roman"/>
            </a:endParaRPr>
          </a:p>
        </p:txBody>
      </p:sp>
      <p:sp>
        <p:nvSpPr>
          <p:cNvPr id="534" name="Google Shape;534;p9"/>
          <p:cNvSpPr/>
          <p:nvPr/>
        </p:nvSpPr>
        <p:spPr>
          <a:xfrm>
            <a:off x="1033560" y="5401800"/>
            <a:ext cx="3751920" cy="256320"/>
          </a:xfrm>
          <a:prstGeom prst="rect">
            <a:avLst/>
          </a:prstGeom>
          <a:noFill/>
          <a:ln>
            <a:noFill/>
          </a:ln>
        </p:spPr>
        <p:txBody>
          <a:bodyPr anchorCtr="0" anchor="t" bIns="182875" lIns="91425" spcFirstLastPara="1" rIns="91425" wrap="square" tIns="182875">
            <a:noAutofit/>
          </a:bodyPr>
          <a:lstStyle/>
          <a:p>
            <a:pPr indent="0" lvl="0" marL="0" marR="0" rtl="0" algn="l">
              <a:lnSpc>
                <a:spcPct val="100000"/>
              </a:lnSpc>
              <a:spcBef>
                <a:spcPts val="0"/>
              </a:spcBef>
              <a:spcAft>
                <a:spcPts val="0"/>
              </a:spcAft>
              <a:buNone/>
            </a:pPr>
            <a:r>
              <a:rPr b="0" lang="es-ES" sz="1000" u="sng" strike="noStrike">
                <a:solidFill>
                  <a:schemeClr val="hlink"/>
                </a:solidFill>
                <a:latin typeface="Consolas"/>
                <a:ea typeface="Consolas"/>
                <a:cs typeface="Consolas"/>
                <a:sym typeface="Consolas"/>
                <a:hlinkClick r:id="rId4"/>
              </a:rPr>
              <a:t>https://github.com/nf-core/viralrecon</a:t>
            </a:r>
            <a:endParaRPr b="0" sz="1000" strike="noStrike">
              <a:solidFill>
                <a:schemeClr val="dk1"/>
              </a:solidFill>
              <a:latin typeface="Arial"/>
              <a:ea typeface="Arial"/>
              <a:cs typeface="Arial"/>
              <a:sym typeface="Arial"/>
            </a:endParaRPr>
          </a:p>
        </p:txBody>
      </p:sp>
      <p:sp>
        <p:nvSpPr>
          <p:cNvPr id="535" name="Google Shape;535;p9"/>
          <p:cNvSpPr/>
          <p:nvPr/>
        </p:nvSpPr>
        <p:spPr>
          <a:xfrm>
            <a:off x="1064160" y="4653000"/>
            <a:ext cx="3751920" cy="256320"/>
          </a:xfrm>
          <a:prstGeom prst="rect">
            <a:avLst/>
          </a:prstGeom>
          <a:noFill/>
          <a:ln>
            <a:noFill/>
          </a:ln>
        </p:spPr>
        <p:txBody>
          <a:bodyPr anchorCtr="0" anchor="t" bIns="182875" lIns="91425" spcFirstLastPara="1" rIns="91425" wrap="square" tIns="182875">
            <a:noAutofit/>
          </a:bodyPr>
          <a:lstStyle/>
          <a:p>
            <a:pPr indent="0" lvl="0" marL="0" marR="0" rtl="0" algn="l">
              <a:lnSpc>
                <a:spcPct val="100000"/>
              </a:lnSpc>
              <a:spcBef>
                <a:spcPts val="0"/>
              </a:spcBef>
              <a:spcAft>
                <a:spcPts val="0"/>
              </a:spcAft>
              <a:buNone/>
            </a:pPr>
            <a:r>
              <a:rPr b="0" lang="es-ES" sz="1000" u="sng" strike="noStrike">
                <a:solidFill>
                  <a:schemeClr val="hlink"/>
                </a:solidFill>
                <a:latin typeface="Consolas"/>
                <a:ea typeface="Consolas"/>
                <a:cs typeface="Consolas"/>
                <a:sym typeface="Consolas"/>
                <a:hlinkClick r:id="rId5"/>
              </a:rPr>
              <a:t>https://github.com/nodrogluap/nanostripper</a:t>
            </a:r>
            <a:endParaRPr b="0" sz="1000" strike="noStrike">
              <a:solidFill>
                <a:schemeClr val="dk1"/>
              </a:solidFill>
              <a:latin typeface="Arial"/>
              <a:ea typeface="Arial"/>
              <a:cs typeface="Arial"/>
              <a:sym typeface="Arial"/>
            </a:endParaRPr>
          </a:p>
        </p:txBody>
      </p:sp>
      <p:pic>
        <p:nvPicPr>
          <p:cNvPr id="536" name="Google Shape;536;p9"/>
          <p:cNvPicPr preferRelativeResize="0"/>
          <p:nvPr/>
        </p:nvPicPr>
        <p:blipFill rotWithShape="1">
          <a:blip r:embed="rId6">
            <a:alphaModFix/>
          </a:blip>
          <a:srcRect b="6409" l="0" r="0" t="0"/>
          <a:stretch/>
        </p:blipFill>
        <p:spPr>
          <a:xfrm>
            <a:off x="2359440" y="3191400"/>
            <a:ext cx="1823400" cy="303120"/>
          </a:xfrm>
          <a:prstGeom prst="rect">
            <a:avLst/>
          </a:prstGeom>
          <a:noFill/>
          <a:ln>
            <a:noFill/>
          </a:ln>
        </p:spPr>
      </p:pic>
      <p:sp>
        <p:nvSpPr>
          <p:cNvPr id="537" name="Google Shape;537;p9"/>
          <p:cNvSpPr/>
          <p:nvPr/>
        </p:nvSpPr>
        <p:spPr>
          <a:xfrm>
            <a:off x="4429440" y="3173040"/>
            <a:ext cx="3958920" cy="303120"/>
          </a:xfrm>
          <a:prstGeom prst="rect">
            <a:avLst/>
          </a:prstGeom>
          <a:noFill/>
          <a:ln>
            <a:noFill/>
          </a:ln>
        </p:spPr>
        <p:txBody>
          <a:bodyPr anchorCtr="0" anchor="t" bIns="182875" lIns="91425" spcFirstLastPara="1" rIns="91425" wrap="square" tIns="182875">
            <a:noAutofit/>
          </a:bodyPr>
          <a:lstStyle/>
          <a:p>
            <a:pPr indent="0" lvl="0" marL="0" marR="0" rtl="0" algn="l">
              <a:lnSpc>
                <a:spcPct val="100000"/>
              </a:lnSpc>
              <a:spcBef>
                <a:spcPts val="0"/>
              </a:spcBef>
              <a:spcAft>
                <a:spcPts val="0"/>
              </a:spcAft>
              <a:buNone/>
            </a:pPr>
            <a:r>
              <a:rPr b="0" lang="es-ES" sz="1200" strike="noStrike">
                <a:solidFill>
                  <a:srgbClr val="000000"/>
                </a:solidFill>
                <a:latin typeface="Consolas"/>
                <a:ea typeface="Consolas"/>
                <a:cs typeface="Consolas"/>
                <a:sym typeface="Consolas"/>
              </a:rPr>
              <a:t>April 5 2020 1st COVID19 Virtual BioHackathon</a:t>
            </a:r>
            <a:endParaRPr b="0" sz="1200" strike="noStrike">
              <a:solidFill>
                <a:schemeClr val="dk1"/>
              </a:solidFill>
              <a:latin typeface="Arial"/>
              <a:ea typeface="Arial"/>
              <a:cs typeface="Arial"/>
              <a:sym typeface="Arial"/>
            </a:endParaRPr>
          </a:p>
        </p:txBody>
      </p:sp>
      <p:sp>
        <p:nvSpPr>
          <p:cNvPr id="538" name="Google Shape;538;p9"/>
          <p:cNvSpPr/>
          <p:nvPr/>
        </p:nvSpPr>
        <p:spPr>
          <a:xfrm>
            <a:off x="4429440" y="2385360"/>
            <a:ext cx="3958920" cy="303120"/>
          </a:xfrm>
          <a:prstGeom prst="rect">
            <a:avLst/>
          </a:prstGeom>
          <a:noFill/>
          <a:ln>
            <a:noFill/>
          </a:ln>
        </p:spPr>
        <p:txBody>
          <a:bodyPr anchorCtr="0" anchor="t" bIns="182875" lIns="91425" spcFirstLastPara="1" rIns="91425" wrap="square" tIns="182875">
            <a:noAutofit/>
          </a:bodyPr>
          <a:lstStyle/>
          <a:p>
            <a:pPr indent="0" lvl="0" marL="0" marR="0" rtl="0" algn="l">
              <a:lnSpc>
                <a:spcPct val="100000"/>
              </a:lnSpc>
              <a:spcBef>
                <a:spcPts val="0"/>
              </a:spcBef>
              <a:spcAft>
                <a:spcPts val="0"/>
              </a:spcAft>
              <a:buNone/>
            </a:pPr>
            <a:r>
              <a:rPr b="1" lang="es-ES" sz="1200" strike="noStrike">
                <a:solidFill>
                  <a:srgbClr val="000000"/>
                </a:solidFill>
                <a:latin typeface="Consolas"/>
                <a:ea typeface="Consolas"/>
                <a:cs typeface="Consolas"/>
                <a:sym typeface="Consolas"/>
              </a:rPr>
              <a:t>March 18 2020 Our 1st pipeline started</a:t>
            </a:r>
            <a:endParaRPr b="0" sz="1200" strike="noStrike">
              <a:solidFill>
                <a:schemeClr val="dk1"/>
              </a:solidFill>
              <a:latin typeface="Arial"/>
              <a:ea typeface="Arial"/>
              <a:cs typeface="Arial"/>
              <a:sym typeface="Arial"/>
            </a:endParaRPr>
          </a:p>
        </p:txBody>
      </p:sp>
      <p:cxnSp>
        <p:nvCxnSpPr>
          <p:cNvPr id="539" name="Google Shape;539;p9"/>
          <p:cNvCxnSpPr/>
          <p:nvPr/>
        </p:nvCxnSpPr>
        <p:spPr>
          <a:xfrm flipH="1" rot="10800000">
            <a:off x="4231800" y="2573640"/>
            <a:ext cx="180360" cy="720"/>
          </a:xfrm>
          <a:prstGeom prst="straightConnector1">
            <a:avLst/>
          </a:prstGeom>
          <a:noFill/>
          <a:ln cap="flat" cmpd="sng" w="28575">
            <a:solidFill>
              <a:srgbClr val="44546A"/>
            </a:solidFill>
            <a:prstDash val="solid"/>
            <a:round/>
            <a:headEnd len="sm" w="sm" type="none"/>
            <a:tailEnd len="sm" w="sm" type="none"/>
          </a:ln>
        </p:spPr>
      </p:cxnSp>
      <p:cxnSp>
        <p:nvCxnSpPr>
          <p:cNvPr id="540" name="Google Shape;540;p9"/>
          <p:cNvCxnSpPr/>
          <p:nvPr/>
        </p:nvCxnSpPr>
        <p:spPr>
          <a:xfrm flipH="1" rot="10800000">
            <a:off x="4231800" y="3349800"/>
            <a:ext cx="180360" cy="720"/>
          </a:xfrm>
          <a:prstGeom prst="straightConnector1">
            <a:avLst/>
          </a:prstGeom>
          <a:noFill/>
          <a:ln cap="flat" cmpd="sng" w="28575">
            <a:solidFill>
              <a:srgbClr val="44546A"/>
            </a:solidFill>
            <a:prstDash val="solid"/>
            <a:round/>
            <a:headEnd len="sm" w="sm" type="none"/>
            <a:tailEnd len="sm" w="sm" type="none"/>
          </a:ln>
        </p:spPr>
      </p:cxnSp>
      <p:sp>
        <p:nvSpPr>
          <p:cNvPr id="541" name="Google Shape;541;p9"/>
          <p:cNvSpPr/>
          <p:nvPr/>
        </p:nvSpPr>
        <p:spPr>
          <a:xfrm>
            <a:off x="454320" y="2399760"/>
            <a:ext cx="3751920" cy="256320"/>
          </a:xfrm>
          <a:prstGeom prst="rect">
            <a:avLst/>
          </a:prstGeom>
          <a:noFill/>
          <a:ln>
            <a:noFill/>
          </a:ln>
        </p:spPr>
        <p:txBody>
          <a:bodyPr anchorCtr="0" anchor="t" bIns="182875" lIns="91425" spcFirstLastPara="1" rIns="91425" wrap="square" tIns="182875">
            <a:noAutofit/>
          </a:bodyPr>
          <a:lstStyle/>
          <a:p>
            <a:pPr indent="0" lvl="0" marL="0" marR="0" rtl="0" algn="l">
              <a:lnSpc>
                <a:spcPct val="100000"/>
              </a:lnSpc>
              <a:spcBef>
                <a:spcPts val="0"/>
              </a:spcBef>
              <a:spcAft>
                <a:spcPts val="0"/>
              </a:spcAft>
              <a:buNone/>
            </a:pPr>
            <a:r>
              <a:rPr b="0" lang="es-ES" sz="1000" u="sng" strike="noStrike">
                <a:solidFill>
                  <a:schemeClr val="hlink"/>
                </a:solidFill>
                <a:latin typeface="Consolas"/>
                <a:ea typeface="Consolas"/>
                <a:cs typeface="Consolas"/>
                <a:sym typeface="Consolas"/>
                <a:hlinkClick r:id="rId7"/>
              </a:rPr>
              <a:t>https://github.com/BU-ISCIII/SARS_Cov2_consensus-nf</a:t>
            </a:r>
            <a:endParaRPr b="0" sz="1000" strike="noStrike">
              <a:solidFill>
                <a:schemeClr val="dk1"/>
              </a:solidFill>
              <a:latin typeface="Arial"/>
              <a:ea typeface="Arial"/>
              <a:cs typeface="Arial"/>
              <a:sym typeface="Arial"/>
            </a:endParaRPr>
          </a:p>
        </p:txBody>
      </p:sp>
      <p:pic>
        <p:nvPicPr>
          <p:cNvPr id="542" name="Google Shape;542;p9"/>
          <p:cNvPicPr preferRelativeResize="0"/>
          <p:nvPr/>
        </p:nvPicPr>
        <p:blipFill rotWithShape="1">
          <a:blip r:embed="rId8">
            <a:alphaModFix/>
          </a:blip>
          <a:srcRect b="0" l="0" r="0" t="0"/>
          <a:stretch/>
        </p:blipFill>
        <p:spPr>
          <a:xfrm>
            <a:off x="248760" y="2445480"/>
            <a:ext cx="256320" cy="256320"/>
          </a:xfrm>
          <a:prstGeom prst="rect">
            <a:avLst/>
          </a:prstGeom>
          <a:noFill/>
          <a:ln>
            <a:noFill/>
          </a:ln>
        </p:spPr>
      </p:pic>
      <p:sp>
        <p:nvSpPr>
          <p:cNvPr id="543" name="Google Shape;543;p9"/>
          <p:cNvSpPr/>
          <p:nvPr/>
        </p:nvSpPr>
        <p:spPr>
          <a:xfrm>
            <a:off x="4429440" y="2795040"/>
            <a:ext cx="3958920" cy="303120"/>
          </a:xfrm>
          <a:prstGeom prst="rect">
            <a:avLst/>
          </a:prstGeom>
          <a:noFill/>
          <a:ln>
            <a:noFill/>
          </a:ln>
        </p:spPr>
        <p:txBody>
          <a:bodyPr anchorCtr="0" anchor="t" bIns="182875" lIns="91425" spcFirstLastPara="1" rIns="91425" wrap="square" tIns="182875">
            <a:noAutofit/>
          </a:bodyPr>
          <a:lstStyle/>
          <a:p>
            <a:pPr indent="0" lvl="0" marL="0" marR="0" rtl="0" algn="l">
              <a:lnSpc>
                <a:spcPct val="100000"/>
              </a:lnSpc>
              <a:spcBef>
                <a:spcPts val="0"/>
              </a:spcBef>
              <a:spcAft>
                <a:spcPts val="0"/>
              </a:spcAft>
              <a:buNone/>
            </a:pPr>
            <a:r>
              <a:rPr b="0" lang="es-ES" sz="1200" strike="noStrike">
                <a:solidFill>
                  <a:srgbClr val="000000"/>
                </a:solidFill>
                <a:latin typeface="Consolas"/>
                <a:ea typeface="Consolas"/>
                <a:cs typeface="Consolas"/>
                <a:sym typeface="Consolas"/>
              </a:rPr>
              <a:t>March 30 2020 nf-core collaboration</a:t>
            </a:r>
            <a:endParaRPr b="0" sz="1200" strike="noStrike">
              <a:solidFill>
                <a:schemeClr val="dk1"/>
              </a:solidFill>
              <a:latin typeface="Arial"/>
              <a:ea typeface="Arial"/>
              <a:cs typeface="Arial"/>
              <a:sym typeface="Arial"/>
            </a:endParaRPr>
          </a:p>
        </p:txBody>
      </p:sp>
      <p:cxnSp>
        <p:nvCxnSpPr>
          <p:cNvPr id="544" name="Google Shape;544;p9"/>
          <p:cNvCxnSpPr/>
          <p:nvPr/>
        </p:nvCxnSpPr>
        <p:spPr>
          <a:xfrm flipH="1" rot="10800000">
            <a:off x="4231800" y="2954520"/>
            <a:ext cx="180360" cy="1080"/>
          </a:xfrm>
          <a:prstGeom prst="straightConnector1">
            <a:avLst/>
          </a:prstGeom>
          <a:noFill/>
          <a:ln cap="flat" cmpd="sng" w="28575">
            <a:solidFill>
              <a:srgbClr val="44546A"/>
            </a:solidFill>
            <a:prstDash val="solid"/>
            <a:round/>
            <a:headEnd len="sm" w="sm" type="none"/>
            <a:tailEnd len="sm" w="sm" type="none"/>
          </a:ln>
        </p:spPr>
      </p:cxnSp>
      <p:pic>
        <p:nvPicPr>
          <p:cNvPr id="545" name="Google Shape;545;p9"/>
          <p:cNvPicPr preferRelativeResize="0"/>
          <p:nvPr/>
        </p:nvPicPr>
        <p:blipFill rotWithShape="1">
          <a:blip r:embed="rId9">
            <a:alphaModFix/>
          </a:blip>
          <a:srcRect b="0" l="0" r="0" t="0"/>
          <a:stretch/>
        </p:blipFill>
        <p:spPr>
          <a:xfrm>
            <a:off x="3269520" y="2836440"/>
            <a:ext cx="853920" cy="221040"/>
          </a:xfrm>
          <a:prstGeom prst="rect">
            <a:avLst/>
          </a:prstGeom>
          <a:noFill/>
          <a:ln>
            <a:noFill/>
          </a:ln>
        </p:spPr>
      </p:pic>
      <p:cxnSp>
        <p:nvCxnSpPr>
          <p:cNvPr id="546" name="Google Shape;546;p9"/>
          <p:cNvCxnSpPr/>
          <p:nvPr/>
        </p:nvCxnSpPr>
        <p:spPr>
          <a:xfrm flipH="1" rot="10800000">
            <a:off x="4231800" y="2040120"/>
            <a:ext cx="180360" cy="1080"/>
          </a:xfrm>
          <a:prstGeom prst="straightConnector1">
            <a:avLst/>
          </a:prstGeom>
          <a:noFill/>
          <a:ln cap="flat" cmpd="sng" w="28575">
            <a:solidFill>
              <a:srgbClr val="44546A"/>
            </a:solidFill>
            <a:prstDash val="solid"/>
            <a:round/>
            <a:headEnd len="sm" w="sm" type="none"/>
            <a:tailEnd len="sm" w="sm" type="none"/>
          </a:ln>
        </p:spPr>
      </p:cxnSp>
      <p:sp>
        <p:nvSpPr>
          <p:cNvPr id="547" name="Google Shape;547;p9"/>
          <p:cNvSpPr/>
          <p:nvPr/>
        </p:nvSpPr>
        <p:spPr>
          <a:xfrm>
            <a:off x="4429440" y="1852200"/>
            <a:ext cx="3958920" cy="303120"/>
          </a:xfrm>
          <a:prstGeom prst="rect">
            <a:avLst/>
          </a:prstGeom>
          <a:noFill/>
          <a:ln>
            <a:noFill/>
          </a:ln>
        </p:spPr>
        <p:txBody>
          <a:bodyPr anchorCtr="0" anchor="t" bIns="182875" lIns="91425" spcFirstLastPara="1" rIns="91425" wrap="square" tIns="182875">
            <a:noAutofit/>
          </a:bodyPr>
          <a:lstStyle/>
          <a:p>
            <a:pPr indent="0" lvl="0" marL="0" marR="0" rtl="0" algn="l">
              <a:lnSpc>
                <a:spcPct val="100000"/>
              </a:lnSpc>
              <a:spcBef>
                <a:spcPts val="0"/>
              </a:spcBef>
              <a:spcAft>
                <a:spcPts val="0"/>
              </a:spcAft>
              <a:buNone/>
            </a:pPr>
            <a:r>
              <a:rPr b="0" lang="es-ES" sz="1200" strike="noStrike">
                <a:solidFill>
                  <a:srgbClr val="000000"/>
                </a:solidFill>
                <a:latin typeface="Consolas"/>
                <a:ea typeface="Consolas"/>
                <a:cs typeface="Consolas"/>
                <a:sym typeface="Consolas"/>
              </a:rPr>
              <a:t>January 22 2020 Artic Network protocols</a:t>
            </a:r>
            <a:endParaRPr b="0" sz="1200" strike="noStrike">
              <a:solidFill>
                <a:schemeClr val="dk1"/>
              </a:solidFill>
              <a:latin typeface="Arial"/>
              <a:ea typeface="Arial"/>
              <a:cs typeface="Arial"/>
              <a:sym typeface="Arial"/>
            </a:endParaRPr>
          </a:p>
        </p:txBody>
      </p:sp>
      <p:pic>
        <p:nvPicPr>
          <p:cNvPr id="548" name="Google Shape;548;p9"/>
          <p:cNvPicPr preferRelativeResize="0"/>
          <p:nvPr/>
        </p:nvPicPr>
        <p:blipFill rotWithShape="1">
          <a:blip r:embed="rId10">
            <a:alphaModFix/>
          </a:blip>
          <a:srcRect b="0" l="0" r="0" t="0"/>
          <a:stretch/>
        </p:blipFill>
        <p:spPr>
          <a:xfrm>
            <a:off x="3569040" y="1708920"/>
            <a:ext cx="452520" cy="593640"/>
          </a:xfrm>
          <a:prstGeom prst="rect">
            <a:avLst/>
          </a:prstGeom>
          <a:noFill/>
          <a:ln>
            <a:noFill/>
          </a:ln>
        </p:spPr>
      </p:pic>
      <p:cxnSp>
        <p:nvCxnSpPr>
          <p:cNvPr id="549" name="Google Shape;549;p9"/>
          <p:cNvCxnSpPr/>
          <p:nvPr/>
        </p:nvCxnSpPr>
        <p:spPr>
          <a:xfrm flipH="1" rot="10800000">
            <a:off x="4231800" y="3932280"/>
            <a:ext cx="180360" cy="1080"/>
          </a:xfrm>
          <a:prstGeom prst="straightConnector1">
            <a:avLst/>
          </a:prstGeom>
          <a:noFill/>
          <a:ln cap="flat" cmpd="sng" w="28575">
            <a:solidFill>
              <a:srgbClr val="44546A"/>
            </a:solidFill>
            <a:prstDash val="solid"/>
            <a:round/>
            <a:headEnd len="sm" w="sm" type="none"/>
            <a:tailEnd len="sm" w="sm" type="none"/>
          </a:ln>
        </p:spPr>
      </p:cxnSp>
      <p:cxnSp>
        <p:nvCxnSpPr>
          <p:cNvPr id="550" name="Google Shape;550;p9"/>
          <p:cNvCxnSpPr/>
          <p:nvPr/>
        </p:nvCxnSpPr>
        <p:spPr>
          <a:xfrm flipH="1" rot="10800000">
            <a:off x="4231800" y="4508280"/>
            <a:ext cx="180360" cy="1080"/>
          </a:xfrm>
          <a:prstGeom prst="straightConnector1">
            <a:avLst/>
          </a:prstGeom>
          <a:noFill/>
          <a:ln cap="flat" cmpd="sng" w="28575">
            <a:solidFill>
              <a:srgbClr val="44546A"/>
            </a:solidFill>
            <a:prstDash val="solid"/>
            <a:round/>
            <a:headEnd len="sm" w="sm" type="none"/>
            <a:tailEnd len="sm" w="sm" type="none"/>
          </a:ln>
        </p:spPr>
      </p:cxnSp>
      <p:cxnSp>
        <p:nvCxnSpPr>
          <p:cNvPr id="551" name="Google Shape;551;p9"/>
          <p:cNvCxnSpPr/>
          <p:nvPr/>
        </p:nvCxnSpPr>
        <p:spPr>
          <a:xfrm flipH="1" rot="10800000">
            <a:off x="4231800" y="4797000"/>
            <a:ext cx="180360" cy="1080"/>
          </a:xfrm>
          <a:prstGeom prst="straightConnector1">
            <a:avLst/>
          </a:prstGeom>
          <a:noFill/>
          <a:ln cap="flat" cmpd="sng" w="28575">
            <a:solidFill>
              <a:srgbClr val="44546A"/>
            </a:solidFill>
            <a:prstDash val="solid"/>
            <a:round/>
            <a:headEnd len="sm" w="sm" type="none"/>
            <a:tailEnd len="sm" w="sm" type="none"/>
          </a:ln>
        </p:spPr>
      </p:cxnSp>
      <p:sp>
        <p:nvSpPr>
          <p:cNvPr id="552" name="Google Shape;552;p9"/>
          <p:cNvSpPr/>
          <p:nvPr/>
        </p:nvSpPr>
        <p:spPr>
          <a:xfrm>
            <a:off x="4429440" y="3717000"/>
            <a:ext cx="3958920" cy="303120"/>
          </a:xfrm>
          <a:prstGeom prst="rect">
            <a:avLst/>
          </a:prstGeom>
          <a:noFill/>
          <a:ln>
            <a:noFill/>
          </a:ln>
        </p:spPr>
        <p:txBody>
          <a:bodyPr anchorCtr="0" anchor="t" bIns="182875" lIns="91425" spcFirstLastPara="1" rIns="91425" wrap="square" tIns="182875">
            <a:noAutofit/>
          </a:bodyPr>
          <a:lstStyle/>
          <a:p>
            <a:pPr indent="0" lvl="0" marL="0" marR="0" rtl="0" algn="l">
              <a:lnSpc>
                <a:spcPct val="100000"/>
              </a:lnSpc>
              <a:spcBef>
                <a:spcPts val="0"/>
              </a:spcBef>
              <a:spcAft>
                <a:spcPts val="0"/>
              </a:spcAft>
              <a:buNone/>
            </a:pPr>
            <a:r>
              <a:rPr b="1" lang="es-ES" sz="1200" strike="noStrike">
                <a:solidFill>
                  <a:srgbClr val="000000"/>
                </a:solidFill>
                <a:latin typeface="Consolas"/>
                <a:ea typeface="Consolas"/>
                <a:cs typeface="Consolas"/>
                <a:sym typeface="Consolas"/>
              </a:rPr>
              <a:t>June 1 2020 viralrecon released v1.0.0</a:t>
            </a:r>
            <a:endParaRPr b="0" sz="1200" strike="noStrike">
              <a:solidFill>
                <a:schemeClr val="dk1"/>
              </a:solidFill>
              <a:latin typeface="Arial"/>
              <a:ea typeface="Arial"/>
              <a:cs typeface="Arial"/>
              <a:sym typeface="Arial"/>
            </a:endParaRPr>
          </a:p>
        </p:txBody>
      </p:sp>
      <p:sp>
        <p:nvSpPr>
          <p:cNvPr id="553" name="Google Shape;553;p9"/>
          <p:cNvSpPr/>
          <p:nvPr/>
        </p:nvSpPr>
        <p:spPr>
          <a:xfrm>
            <a:off x="4429440" y="4293000"/>
            <a:ext cx="3958920" cy="303120"/>
          </a:xfrm>
          <a:prstGeom prst="rect">
            <a:avLst/>
          </a:prstGeom>
          <a:noFill/>
          <a:ln>
            <a:noFill/>
          </a:ln>
        </p:spPr>
        <p:txBody>
          <a:bodyPr anchorCtr="0" anchor="t" bIns="182875" lIns="91425" spcFirstLastPara="1" rIns="91425" wrap="square" tIns="182875">
            <a:noAutofit/>
          </a:bodyPr>
          <a:lstStyle/>
          <a:p>
            <a:pPr indent="0" lvl="0" marL="0" marR="0" rtl="0" algn="l">
              <a:lnSpc>
                <a:spcPct val="100000"/>
              </a:lnSpc>
              <a:spcBef>
                <a:spcPts val="0"/>
              </a:spcBef>
              <a:spcAft>
                <a:spcPts val="0"/>
              </a:spcAft>
              <a:buNone/>
            </a:pPr>
            <a:r>
              <a:rPr b="0" lang="es-ES" sz="1200" strike="noStrike">
                <a:solidFill>
                  <a:srgbClr val="000000"/>
                </a:solidFill>
                <a:latin typeface="Consolas"/>
                <a:ea typeface="Consolas"/>
                <a:cs typeface="Consolas"/>
                <a:sym typeface="Consolas"/>
              </a:rPr>
              <a:t>June 29 2020 covid-19-signal v1.0.0</a:t>
            </a:r>
            <a:endParaRPr b="0" sz="1200" strike="noStrike">
              <a:solidFill>
                <a:schemeClr val="dk1"/>
              </a:solidFill>
              <a:latin typeface="Arial"/>
              <a:ea typeface="Arial"/>
              <a:cs typeface="Arial"/>
              <a:sym typeface="Arial"/>
            </a:endParaRPr>
          </a:p>
        </p:txBody>
      </p:sp>
      <p:sp>
        <p:nvSpPr>
          <p:cNvPr id="554" name="Google Shape;554;p9"/>
          <p:cNvSpPr/>
          <p:nvPr/>
        </p:nvSpPr>
        <p:spPr>
          <a:xfrm>
            <a:off x="4429440" y="4653000"/>
            <a:ext cx="3958920" cy="303120"/>
          </a:xfrm>
          <a:prstGeom prst="rect">
            <a:avLst/>
          </a:prstGeom>
          <a:noFill/>
          <a:ln>
            <a:noFill/>
          </a:ln>
        </p:spPr>
        <p:txBody>
          <a:bodyPr anchorCtr="0" anchor="t" bIns="182875" lIns="91425" spcFirstLastPara="1" rIns="91425" wrap="square" tIns="182875">
            <a:noAutofit/>
          </a:bodyPr>
          <a:lstStyle/>
          <a:p>
            <a:pPr indent="0" lvl="0" marL="0" marR="0" rtl="0" algn="l">
              <a:lnSpc>
                <a:spcPct val="100000"/>
              </a:lnSpc>
              <a:spcBef>
                <a:spcPts val="0"/>
              </a:spcBef>
              <a:spcAft>
                <a:spcPts val="0"/>
              </a:spcAft>
              <a:buNone/>
            </a:pPr>
            <a:r>
              <a:rPr b="0" lang="es-ES" sz="1200" strike="noStrike">
                <a:solidFill>
                  <a:srgbClr val="000000"/>
                </a:solidFill>
                <a:latin typeface="Consolas"/>
                <a:ea typeface="Consolas"/>
                <a:cs typeface="Consolas"/>
                <a:sym typeface="Consolas"/>
              </a:rPr>
              <a:t>September 3 2020 nanostripper v1.0.0</a:t>
            </a:r>
            <a:endParaRPr b="0" sz="1200" strike="noStrike">
              <a:solidFill>
                <a:schemeClr val="dk1"/>
              </a:solidFill>
              <a:latin typeface="Arial"/>
              <a:ea typeface="Arial"/>
              <a:cs typeface="Arial"/>
              <a:sym typeface="Arial"/>
            </a:endParaRPr>
          </a:p>
        </p:txBody>
      </p:sp>
      <p:pic>
        <p:nvPicPr>
          <p:cNvPr id="555" name="Google Shape;555;p9"/>
          <p:cNvPicPr preferRelativeResize="0"/>
          <p:nvPr/>
        </p:nvPicPr>
        <p:blipFill rotWithShape="1">
          <a:blip r:embed="rId8">
            <a:alphaModFix/>
          </a:blip>
          <a:srcRect b="0" l="0" r="0" t="0"/>
          <a:stretch/>
        </p:blipFill>
        <p:spPr>
          <a:xfrm>
            <a:off x="781920" y="4248000"/>
            <a:ext cx="256320" cy="256320"/>
          </a:xfrm>
          <a:prstGeom prst="rect">
            <a:avLst/>
          </a:prstGeom>
          <a:noFill/>
          <a:ln>
            <a:noFill/>
          </a:ln>
        </p:spPr>
      </p:pic>
      <p:pic>
        <p:nvPicPr>
          <p:cNvPr id="556" name="Google Shape;556;p9"/>
          <p:cNvPicPr preferRelativeResize="0"/>
          <p:nvPr/>
        </p:nvPicPr>
        <p:blipFill rotWithShape="1">
          <a:blip r:embed="rId8">
            <a:alphaModFix/>
          </a:blip>
          <a:srcRect b="0" l="0" r="0" t="0"/>
          <a:stretch/>
        </p:blipFill>
        <p:spPr>
          <a:xfrm>
            <a:off x="858240" y="4552560"/>
            <a:ext cx="256320" cy="256320"/>
          </a:xfrm>
          <a:prstGeom prst="rect">
            <a:avLst/>
          </a:prstGeom>
          <a:noFill/>
          <a:ln>
            <a:noFill/>
          </a:ln>
        </p:spPr>
      </p:pic>
      <p:pic>
        <p:nvPicPr>
          <p:cNvPr id="557" name="Google Shape;557;p9"/>
          <p:cNvPicPr preferRelativeResize="0"/>
          <p:nvPr/>
        </p:nvPicPr>
        <p:blipFill rotWithShape="1">
          <a:blip r:embed="rId11">
            <a:alphaModFix/>
          </a:blip>
          <a:srcRect b="53850" l="11143" r="42045" t="23408"/>
          <a:stretch/>
        </p:blipFill>
        <p:spPr>
          <a:xfrm>
            <a:off x="2400840" y="3717000"/>
            <a:ext cx="1666800" cy="455400"/>
          </a:xfrm>
          <a:prstGeom prst="rect">
            <a:avLst/>
          </a:prstGeom>
          <a:noFill/>
          <a:ln>
            <a:noFill/>
          </a:ln>
        </p:spPr>
      </p:pic>
      <p:pic>
        <p:nvPicPr>
          <p:cNvPr id="558" name="Google Shape;558;p9"/>
          <p:cNvPicPr preferRelativeResize="0"/>
          <p:nvPr/>
        </p:nvPicPr>
        <p:blipFill rotWithShape="1">
          <a:blip r:embed="rId8">
            <a:alphaModFix/>
          </a:blip>
          <a:srcRect b="0" l="0" r="0" t="0"/>
          <a:stretch/>
        </p:blipFill>
        <p:spPr>
          <a:xfrm>
            <a:off x="858240" y="5447520"/>
            <a:ext cx="256320" cy="256320"/>
          </a:xfrm>
          <a:prstGeom prst="rect">
            <a:avLst/>
          </a:prstGeom>
          <a:noFill/>
          <a:ln>
            <a:noFill/>
          </a:ln>
        </p:spPr>
      </p:pic>
      <p:cxnSp>
        <p:nvCxnSpPr>
          <p:cNvPr id="559" name="Google Shape;559;p9"/>
          <p:cNvCxnSpPr/>
          <p:nvPr/>
        </p:nvCxnSpPr>
        <p:spPr>
          <a:xfrm flipH="1" rot="10800000">
            <a:off x="4231800" y="5589000"/>
            <a:ext cx="180360" cy="1080"/>
          </a:xfrm>
          <a:prstGeom prst="straightConnector1">
            <a:avLst/>
          </a:prstGeom>
          <a:noFill/>
          <a:ln cap="flat" cmpd="sng" w="28575">
            <a:solidFill>
              <a:srgbClr val="44546A"/>
            </a:solidFill>
            <a:prstDash val="solid"/>
            <a:round/>
            <a:headEnd len="sm" w="sm" type="none"/>
            <a:tailEnd len="sm" w="sm" type="none"/>
          </a:ln>
        </p:spPr>
      </p:cxnSp>
      <p:sp>
        <p:nvSpPr>
          <p:cNvPr id="560" name="Google Shape;560;p9"/>
          <p:cNvSpPr/>
          <p:nvPr/>
        </p:nvSpPr>
        <p:spPr>
          <a:xfrm>
            <a:off x="4429440" y="5425200"/>
            <a:ext cx="3958920" cy="303120"/>
          </a:xfrm>
          <a:prstGeom prst="rect">
            <a:avLst/>
          </a:prstGeom>
          <a:noFill/>
          <a:ln>
            <a:noFill/>
          </a:ln>
        </p:spPr>
        <p:txBody>
          <a:bodyPr anchorCtr="0" anchor="t" bIns="182875" lIns="91425" spcFirstLastPara="1" rIns="91425" wrap="square" tIns="182875">
            <a:noAutofit/>
          </a:bodyPr>
          <a:lstStyle/>
          <a:p>
            <a:pPr indent="0" lvl="0" marL="0" marR="0" rtl="0" algn="l">
              <a:lnSpc>
                <a:spcPct val="100000"/>
              </a:lnSpc>
              <a:spcBef>
                <a:spcPts val="0"/>
              </a:spcBef>
              <a:spcAft>
                <a:spcPts val="0"/>
              </a:spcAft>
              <a:buNone/>
            </a:pPr>
            <a:r>
              <a:rPr b="1" lang="es-ES" sz="1200" strike="noStrike">
                <a:solidFill>
                  <a:srgbClr val="000000"/>
                </a:solidFill>
                <a:latin typeface="Consolas"/>
                <a:ea typeface="Consolas"/>
                <a:cs typeface="Consolas"/>
                <a:sym typeface="Consolas"/>
              </a:rPr>
              <a:t>May 13 2021 viralrecon v2.0 release</a:t>
            </a:r>
            <a:endParaRPr b="0" sz="1200" strike="noStrike">
              <a:solidFill>
                <a:schemeClr val="dk1"/>
              </a:solidFill>
              <a:latin typeface="Arial"/>
              <a:ea typeface="Arial"/>
              <a:cs typeface="Arial"/>
              <a:sym typeface="Arial"/>
            </a:endParaRPr>
          </a:p>
        </p:txBody>
      </p:sp>
      <p:sp>
        <p:nvSpPr>
          <p:cNvPr id="561" name="Google Shape;561;p9"/>
          <p:cNvSpPr txBox="1"/>
          <p:nvPr>
            <p:ph idx="11" type="ftr"/>
          </p:nvPr>
        </p:nvSpPr>
        <p:spPr>
          <a:xfrm>
            <a:off x="3029040" y="6356520"/>
            <a:ext cx="3085920" cy="36468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B8B8B"/>
              </a:buClr>
              <a:buSzPts val="900"/>
              <a:buFont typeface="Calibri"/>
              <a:buNone/>
            </a:pPr>
            <a:r>
              <a:rPr b="0" lang="es-ES" sz="900" strike="noStrike">
                <a:solidFill>
                  <a:srgbClr val="8B8B8B"/>
                </a:solidFill>
                <a:latin typeface="Calibri"/>
                <a:ea typeface="Calibri"/>
                <a:cs typeface="Calibri"/>
                <a:sym typeface="Calibri"/>
              </a:rPr>
              <a:t>Análisis de Genomas Virales a través de la plataforma Galaxy</a:t>
            </a:r>
            <a:endParaRPr/>
          </a:p>
        </p:txBody>
      </p:sp>
      <p:sp>
        <p:nvSpPr>
          <p:cNvPr id="562" name="Google Shape;562;p9"/>
          <p:cNvSpPr txBox="1"/>
          <p:nvPr>
            <p:ph idx="12" type="sldNum"/>
          </p:nvPr>
        </p:nvSpPr>
        <p:spPr>
          <a:xfrm>
            <a:off x="6458040" y="6356520"/>
            <a:ext cx="2057040" cy="36468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B8B8B"/>
              </a:buClr>
              <a:buSzPts val="900"/>
              <a:buFont typeface="Calibri"/>
              <a:buNone/>
            </a:pPr>
            <a:fld id="{00000000-1234-1234-1234-123412341234}" type="slidenum">
              <a:rPr lang="es-ES"/>
              <a:t>‹#›</a:t>
            </a:fld>
            <a:endParaRPr/>
          </a:p>
        </p:txBody>
      </p:sp>
      <p:sp>
        <p:nvSpPr>
          <p:cNvPr id="563" name="Google Shape;563;p9"/>
          <p:cNvSpPr txBox="1"/>
          <p:nvPr>
            <p:ph idx="10" type="dt"/>
          </p:nvPr>
        </p:nvSpPr>
        <p:spPr>
          <a:xfrm>
            <a:off x="628560" y="6356520"/>
            <a:ext cx="2057040" cy="36468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8B8B8B"/>
              </a:buClr>
              <a:buSzPts val="900"/>
              <a:buFont typeface="Calibri"/>
              <a:buNone/>
            </a:pPr>
            <a:r>
              <a:rPr lang="es-ES"/>
              <a:t>14/11/2024</a:t>
            </a:r>
            <a:endParaRPr/>
          </a:p>
        </p:txBody>
      </p:sp>
    </p:spTree>
  </p:cSld>
  <p:clrMapOvr>
    <a:masterClrMapping/>
  </p:clrMapOvr>
</p:sld>
</file>

<file path=ppt/theme/theme1.xml><?xml version="1.0" encoding="utf-8"?>
<a:theme xmlns:a="http://schemas.openxmlformats.org/drawingml/2006/main" xmlns:r="http://schemas.openxmlformats.org/officeDocument/2006/relationships" name="plantilla_presentacion_ppt">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lantilla_presentacion_ppt">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Isabel Cuesta De La Plaza</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38</vt:i4>
  </property>
  <property fmtid="{D5CDD505-2E9C-101B-9397-08002B2CF9AE}" pid="3" name="PresentationFormat">
    <vt:lpwstr>Presentación en pantalla (4:3)</vt:lpwstr>
  </property>
  <property fmtid="{D5CDD505-2E9C-101B-9397-08002B2CF9AE}" pid="4" name="Slides">
    <vt:i4>50</vt:i4>
  </property>
</Properties>
</file>